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5F081-B0D9-48D8-9766-2CC00B6512FE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6F102-3E3C-4DE0-8E22-CB7EE741F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68A99-CBCE-47A4-8405-40FB307FD2AD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8E59A-1C02-4E7E-A01B-AB9EB59C30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DA9B1-5519-4F97-8922-A692479250BE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8354D-B236-4957-B850-25372C60A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88CB4-5020-46AD-8988-E7C6BB285B80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05596-C7FB-4B32-8CBE-3A3932147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E7B37-EBEE-4F86-8089-E8B1F3EB57F1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E7152-84DC-4695-A113-D763D692E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A250A-5395-4FC8-95AD-F5BEE0521D0E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1B31F-9122-43B1-BCEA-1AD863790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BB5A0-557E-484E-BEC5-21CA587CA4D2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80553-8265-4633-AF72-6FD35C0C0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D63A0-6E70-43CE-96E3-960869AF6CB5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6F15A-87CF-44A0-9C7B-ECF51BAB67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069E0-6984-4CF9-947F-5905212ABF96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21F0A-4BFC-4CD8-A7A8-7919A76EC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22A17-B187-408F-A196-B22022A90623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9A0F-7BD2-43F1-85B1-602C08891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14BDD-35F3-4159-A257-67EBA19BE0EB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E4B89-D3F6-4403-8841-163627583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AB24D9-8910-45ED-AC8C-0698D9ED35B8}" type="datetimeFigureOut">
              <a:rPr lang="en-US"/>
              <a:pPr>
                <a:defRPr/>
              </a:pPr>
              <a:t>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BBBDC7-917A-45D6-9C97-3DE5C8D2E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600" smtClean="0">
                <a:latin typeface="Arial" charset="0"/>
                <a:cs typeface="Arial" charset="0"/>
              </a:rPr>
              <a:t>Best Practices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Since the </a:t>
            </a:r>
            <a:r>
              <a:rPr lang="en-US" dirty="0">
                <a:latin typeface="Arial" pitchFamily="34" charset="0"/>
                <a:cs typeface="Arial" pitchFamily="34" charset="0"/>
              </a:rPr>
              <a:t>burden of dealing with unrepresented litigants falls most heavily 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trial courts.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Courts </a:t>
            </a:r>
            <a:r>
              <a:rPr lang="en-US" dirty="0">
                <a:latin typeface="Arial" pitchFamily="34" charset="0"/>
                <a:cs typeface="Arial" pitchFamily="34" charset="0"/>
              </a:rPr>
              <a:t>of appeal should be careful not to make this task even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more difficult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by </a:t>
            </a:r>
            <a:r>
              <a:rPr lang="en-US" dirty="0">
                <a:latin typeface="Arial" pitchFamily="34" charset="0"/>
                <a:cs typeface="Arial" pitchFamily="34" charset="0"/>
              </a:rPr>
              <a:t>being overly critical of attempts to assist the litigants and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move the </a:t>
            </a:r>
            <a:r>
              <a:rPr lang="en-US" dirty="0">
                <a:latin typeface="Arial" pitchFamily="34" charset="0"/>
                <a:cs typeface="Arial" pitchFamily="34" charset="0"/>
              </a:rPr>
              <a:t>process along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There are 3 categories to explain the various forms of judicial assistance.: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1.  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REQUIRED JUDICIAL ASSISTANCE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Canadian </a:t>
            </a:r>
            <a:r>
              <a:rPr lang="en-US" dirty="0">
                <a:latin typeface="Arial" pitchFamily="34" charset="0"/>
                <a:cs typeface="Arial" pitchFamily="34" charset="0"/>
              </a:rPr>
              <a:t>judges (or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hearing officers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 administrative </a:t>
            </a:r>
            <a:r>
              <a:rPr lang="en-US" dirty="0">
                <a:latin typeface="Arial" pitchFamily="34" charset="0"/>
                <a:cs typeface="Arial" pitchFamily="34" charset="0"/>
              </a:rPr>
              <a:t>tribunals) are required to instruct the SRL about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basic format </a:t>
            </a:r>
            <a:r>
              <a:rPr lang="en-US" dirty="0">
                <a:latin typeface="Arial" pitchFamily="34" charset="0"/>
                <a:cs typeface="Arial" pitchFamily="34" charset="0"/>
              </a:rPr>
              <a:t>and rules of procedure he or she will need to follow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Judges </a:t>
            </a:r>
            <a:r>
              <a:rPr lang="en-US" dirty="0">
                <a:latin typeface="Arial" pitchFamily="34" charset="0"/>
                <a:cs typeface="Arial" pitchFamily="34" charset="0"/>
              </a:rPr>
              <a:t>must take into consideration the fact that the litigant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 unrepresented and take steps to prevent any undue prejudice.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2. 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PERMISSIBLE FORMS OF JUDICIAL ASSISTANCE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Interventions to clarify testimony, conduct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witness questioning</a:t>
            </a:r>
            <a:r>
              <a:rPr lang="en-US" dirty="0">
                <a:latin typeface="Arial" pitchFamily="34" charset="0"/>
                <a:cs typeface="Arial" pitchFamily="34" charset="0"/>
              </a:rPr>
              <a:t>, prompt an SRL to provide testimony on a specific point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 subject</a:t>
            </a:r>
            <a:r>
              <a:rPr lang="en-US" dirty="0">
                <a:latin typeface="Arial" pitchFamily="34" charset="0"/>
                <a:cs typeface="Arial" pitchFamily="34" charset="0"/>
              </a:rPr>
              <a:t>, or to elicit specific (or illustrative) evidence during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cross examination is </a:t>
            </a:r>
            <a:r>
              <a:rPr lang="en-US" dirty="0">
                <a:latin typeface="Arial" pitchFamily="34" charset="0"/>
                <a:cs typeface="Arial" pitchFamily="34" charset="0"/>
              </a:rPr>
              <a:t>also permissible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3. 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IMPERMISSIBLE FORMS OF JUDICIAL ASSISTANCE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Any </a:t>
            </a:r>
            <a:r>
              <a:rPr lang="en-US" dirty="0">
                <a:latin typeface="Arial" pitchFamily="34" charset="0"/>
                <a:cs typeface="Arial" pitchFamily="34" charset="0"/>
              </a:rPr>
              <a:t>assistance that amounts to advocacy for the SRL, or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which results </a:t>
            </a:r>
            <a:r>
              <a:rPr lang="en-US" dirty="0">
                <a:latin typeface="Arial" pitchFamily="34" charset="0"/>
                <a:cs typeface="Arial" pitchFamily="34" charset="0"/>
              </a:rPr>
              <a:t>in overriding the rights of the represented party is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impermissible.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latin typeface="Arial" pitchFamily="34" charset="0"/>
                <a:cs typeface="Arial" pitchFamily="34" charset="0"/>
              </a:rPr>
              <a:t>FINDING LEGAL HELP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Legal Line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Law Society of Upper Canada — Lawyer Referral Service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Legal Aid Ontario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Law Help Ontario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Community Legal Clinics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University Student Legal Clinics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METRAC: Metro Action Committee on Public Violence Against Women and Children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Family Transition Place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Ontario Human Rights Commission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Ombudsman Ontario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Other Libraries (local library or University Library)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Self-Counsel Press Publications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233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Office Theme</vt:lpstr>
      <vt:lpstr>Best Practices </vt:lpstr>
      <vt:lpstr>FINDING LEGAL HELP </vt:lpstr>
    </vt:vector>
  </TitlesOfParts>
  <Company>YORK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</dc:title>
  <dc:creator>York University</dc:creator>
  <cp:lastModifiedBy>itc</cp:lastModifiedBy>
  <cp:revision>11</cp:revision>
  <dcterms:created xsi:type="dcterms:W3CDTF">2012-02-09T22:31:36Z</dcterms:created>
  <dcterms:modified xsi:type="dcterms:W3CDTF">2012-02-10T03:00:43Z</dcterms:modified>
</cp:coreProperties>
</file>