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charts/chart2.xml" ContentType="application/vnd.openxmlformats-officedocument.drawingml.chart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notesSlides/notesSlide8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96" r:id="rId1"/>
  </p:sldMasterIdLst>
  <p:notesMasterIdLst>
    <p:notesMasterId r:id="rId38"/>
  </p:notesMasterIdLst>
  <p:sldIdLst>
    <p:sldId id="256" r:id="rId2"/>
    <p:sldId id="257" r:id="rId3"/>
    <p:sldId id="286" r:id="rId4"/>
    <p:sldId id="262" r:id="rId5"/>
    <p:sldId id="258" r:id="rId6"/>
    <p:sldId id="288" r:id="rId7"/>
    <p:sldId id="287" r:id="rId8"/>
    <p:sldId id="298" r:id="rId9"/>
    <p:sldId id="301" r:id="rId10"/>
    <p:sldId id="263" r:id="rId11"/>
    <p:sldId id="265" r:id="rId12"/>
    <p:sldId id="291" r:id="rId13"/>
    <p:sldId id="294" r:id="rId14"/>
    <p:sldId id="292" r:id="rId15"/>
    <p:sldId id="293" r:id="rId16"/>
    <p:sldId id="295" r:id="rId17"/>
    <p:sldId id="297" r:id="rId18"/>
    <p:sldId id="296" r:id="rId19"/>
    <p:sldId id="272" r:id="rId20"/>
    <p:sldId id="290" r:id="rId21"/>
    <p:sldId id="274" r:id="rId22"/>
    <p:sldId id="306" r:id="rId23"/>
    <p:sldId id="307" r:id="rId24"/>
    <p:sldId id="276" r:id="rId25"/>
    <p:sldId id="277" r:id="rId26"/>
    <p:sldId id="273" r:id="rId27"/>
    <p:sldId id="278" r:id="rId28"/>
    <p:sldId id="266" r:id="rId29"/>
    <p:sldId id="280" r:id="rId30"/>
    <p:sldId id="267" r:id="rId31"/>
    <p:sldId id="282" r:id="rId32"/>
    <p:sldId id="284" r:id="rId33"/>
    <p:sldId id="304" r:id="rId34"/>
    <p:sldId id="305" r:id="rId35"/>
    <p:sldId id="303" r:id="rId36"/>
    <p:sldId id="283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-9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6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Workbook6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title>
      <c:tx>
        <c:rich>
          <a:bodyPr/>
          <a:lstStyle/>
          <a:p>
            <a:pPr>
              <a:defRPr sz="1100"/>
            </a:pPr>
            <a:r>
              <a:rPr lang="en-US" sz="1100"/>
              <a:t>Relative Expression Levels of TG001 in Mice Ovaries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Sheet2!$J$8</c:f>
              <c:strCache>
                <c:ptCount val="1"/>
                <c:pt idx="0">
                  <c:v>TG001</c:v>
                </c:pt>
              </c:strCache>
            </c:strRef>
          </c:tx>
          <c:cat>
            <c:strRef>
              <c:f>Sheet2!$I$9:$I$10</c:f>
              <c:strCache>
                <c:ptCount val="2"/>
                <c:pt idx="0">
                  <c:v>Control</c:v>
                </c:pt>
                <c:pt idx="1">
                  <c:v>Treatment</c:v>
                </c:pt>
              </c:strCache>
            </c:strRef>
          </c:cat>
          <c:val>
            <c:numRef>
              <c:f>Sheet2!$J$9:$J$10</c:f>
              <c:numCache>
                <c:formatCode>General</c:formatCode>
                <c:ptCount val="2"/>
                <c:pt idx="0">
                  <c:v>1.102980588710226</c:v>
                </c:pt>
                <c:pt idx="1">
                  <c:v>1.484391510021879</c:v>
                </c:pt>
              </c:numCache>
            </c:numRef>
          </c:val>
        </c:ser>
        <c:axId val="533303720"/>
        <c:axId val="600246632"/>
      </c:barChart>
      <c:catAx>
        <c:axId val="533303720"/>
        <c:scaling>
          <c:orientation val="minMax"/>
        </c:scaling>
        <c:axPos val="b"/>
        <c:tickLblPos val="nextTo"/>
        <c:crossAx val="600246632"/>
        <c:crosses val="autoZero"/>
        <c:auto val="1"/>
        <c:lblAlgn val="ctr"/>
        <c:lblOffset val="100"/>
      </c:catAx>
      <c:valAx>
        <c:axId val="600246632"/>
        <c:scaling>
          <c:orientation val="minMax"/>
        </c:scaling>
        <c:axPos val="l"/>
        <c:numFmt formatCode="General" sourceLinked="1"/>
        <c:tickLblPos val="nextTo"/>
        <c:crossAx val="533303720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title>
      <c:tx>
        <c:rich>
          <a:bodyPr/>
          <a:lstStyle/>
          <a:p>
            <a:pPr>
              <a:defRPr sz="1200"/>
            </a:pPr>
            <a:r>
              <a:rPr lang="en-US" sz="1200"/>
              <a:t>Relative Expression Levels of TG001 in Mice Ovaries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Sheet2!$J$8</c:f>
              <c:strCache>
                <c:ptCount val="1"/>
                <c:pt idx="0">
                  <c:v>TG001</c:v>
                </c:pt>
              </c:strCache>
            </c:strRef>
          </c:tx>
          <c:errBars>
            <c:errBarType val="both"/>
            <c:errValType val="cust"/>
            <c:plus>
              <c:numRef>
                <c:f>Sheet2!$L$9:$L$10</c:f>
                <c:numCache>
                  <c:formatCode>General</c:formatCode>
                  <c:ptCount val="2"/>
                  <c:pt idx="0">
                    <c:v>0.144494897023191</c:v>
                  </c:pt>
                  <c:pt idx="1">
                    <c:v>0.127728393215921</c:v>
                  </c:pt>
                </c:numCache>
              </c:numRef>
            </c:plus>
            <c:minus>
              <c:numRef>
                <c:f>Sheet2!$L$9:$L$10</c:f>
                <c:numCache>
                  <c:formatCode>General</c:formatCode>
                  <c:ptCount val="2"/>
                  <c:pt idx="0">
                    <c:v>0.144494897023191</c:v>
                  </c:pt>
                  <c:pt idx="1">
                    <c:v>0.127728393215921</c:v>
                  </c:pt>
                </c:numCache>
              </c:numRef>
            </c:minus>
          </c:errBars>
          <c:cat>
            <c:strRef>
              <c:f>Sheet2!$I$9:$I$10</c:f>
              <c:strCache>
                <c:ptCount val="2"/>
                <c:pt idx="0">
                  <c:v>Control</c:v>
                </c:pt>
                <c:pt idx="1">
                  <c:v>Treatment</c:v>
                </c:pt>
              </c:strCache>
            </c:strRef>
          </c:cat>
          <c:val>
            <c:numRef>
              <c:f>Sheet2!$J$9:$J$10</c:f>
              <c:numCache>
                <c:formatCode>General</c:formatCode>
                <c:ptCount val="2"/>
                <c:pt idx="0">
                  <c:v>1.102980588710226</c:v>
                </c:pt>
                <c:pt idx="1">
                  <c:v>1.484391510021879</c:v>
                </c:pt>
              </c:numCache>
            </c:numRef>
          </c:val>
        </c:ser>
        <c:axId val="612305512"/>
        <c:axId val="611743224"/>
      </c:barChart>
      <c:catAx>
        <c:axId val="612305512"/>
        <c:scaling>
          <c:orientation val="minMax"/>
        </c:scaling>
        <c:axPos val="b"/>
        <c:tickLblPos val="nextTo"/>
        <c:crossAx val="611743224"/>
        <c:crosses val="autoZero"/>
        <c:auto val="1"/>
        <c:lblAlgn val="ctr"/>
        <c:lblOffset val="100"/>
      </c:catAx>
      <c:valAx>
        <c:axId val="611743224"/>
        <c:scaling>
          <c:orientation val="minMax"/>
        </c:scaling>
        <c:axPos val="l"/>
        <c:numFmt formatCode="General" sourceLinked="1"/>
        <c:tickLblPos val="nextTo"/>
        <c:crossAx val="612305512"/>
        <c:crosses val="autoZero"/>
        <c:crossBetween val="between"/>
      </c:valAx>
    </c:plotArea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E798FA-509A-BD49-ACF4-6475261597DD}" type="datetimeFigureOut">
              <a:rPr lang="en-US" smtClean="0"/>
              <a:pPr/>
              <a:t>3/19/13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B6F515-6D21-0445-B5E1-B44C74E9D39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6F515-6D21-0445-B5E1-B44C74E9D39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6F515-6D21-0445-B5E1-B44C74E9D39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6F515-6D21-0445-B5E1-B44C74E9D39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6F515-6D21-0445-B5E1-B44C74E9D39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6F515-6D21-0445-B5E1-B44C74E9D39F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6F515-6D21-0445-B5E1-B44C74E9D39F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6F515-6D21-0445-B5E1-B44C74E9D39F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6F515-6D21-0445-B5E1-B44C74E9D39F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6F515-6D21-0445-B5E1-B44C74E9D39F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6F515-6D21-0445-B5E1-B44C74E9D39F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CA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CA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D45517CB-B2C9-604E-94AE-3B33860C37C6}" type="datetimeFigureOut">
              <a:rPr lang="en-US" smtClean="0"/>
              <a:pPr/>
              <a:t>3/19/13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1B7B5E7D-F891-4444-9205-4CF5A46A7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CA" smtClean="0"/>
              <a:t>Click to edit Master text styles</a:t>
            </a:r>
          </a:p>
          <a:p>
            <a:pPr lvl="1" eaLnBrk="1" latinLnBrk="0" hangingPunct="1"/>
            <a:r>
              <a:rPr lang="en-CA" smtClean="0"/>
              <a:t>Second level</a:t>
            </a:r>
          </a:p>
          <a:p>
            <a:pPr lvl="2" eaLnBrk="1" latinLnBrk="0" hangingPunct="1"/>
            <a:r>
              <a:rPr lang="en-CA" smtClean="0"/>
              <a:t>Third level</a:t>
            </a:r>
          </a:p>
          <a:p>
            <a:pPr lvl="3" eaLnBrk="1" latinLnBrk="0" hangingPunct="1"/>
            <a:r>
              <a:rPr lang="en-CA" smtClean="0"/>
              <a:t>Fourth level</a:t>
            </a:r>
          </a:p>
          <a:p>
            <a:pPr lvl="4" eaLnBrk="1" latinLnBrk="0" hangingPunct="1"/>
            <a:r>
              <a:rPr lang="en-CA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17CB-B2C9-604E-94AE-3B33860C37C6}" type="datetimeFigureOut">
              <a:rPr lang="en-US" smtClean="0"/>
              <a:pPr/>
              <a:t>3/19/13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B5E7D-F891-4444-9205-4CF5A46A7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CA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17CB-B2C9-604E-94AE-3B33860C37C6}" type="datetimeFigureOut">
              <a:rPr lang="en-US" smtClean="0"/>
              <a:pPr/>
              <a:t>3/19/13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B5E7D-F891-4444-9205-4CF5A46A7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CA" smtClean="0"/>
              <a:t>Click to edit Master text styles</a:t>
            </a:r>
          </a:p>
          <a:p>
            <a:pPr lvl="1" eaLnBrk="1" latinLnBrk="0" hangingPunct="1"/>
            <a:r>
              <a:rPr lang="en-CA" smtClean="0"/>
              <a:t>Second level</a:t>
            </a:r>
          </a:p>
          <a:p>
            <a:pPr lvl="2" eaLnBrk="1" latinLnBrk="0" hangingPunct="1"/>
            <a:r>
              <a:rPr lang="en-CA" smtClean="0"/>
              <a:t>Third level</a:t>
            </a:r>
          </a:p>
          <a:p>
            <a:pPr lvl="3" eaLnBrk="1" latinLnBrk="0" hangingPunct="1"/>
            <a:r>
              <a:rPr lang="en-CA" smtClean="0"/>
              <a:t>Fourth level</a:t>
            </a:r>
          </a:p>
          <a:p>
            <a:pPr lvl="4" eaLnBrk="1" latinLnBrk="0" hangingPunct="1"/>
            <a:r>
              <a:rPr lang="en-CA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CA" smtClean="0"/>
              <a:t>Click to edit Master text styles</a:t>
            </a:r>
          </a:p>
          <a:p>
            <a:pPr lvl="1" eaLnBrk="1" latinLnBrk="0" hangingPunct="1"/>
            <a:r>
              <a:rPr lang="en-CA" smtClean="0"/>
              <a:t>Second level</a:t>
            </a:r>
          </a:p>
          <a:p>
            <a:pPr lvl="2" eaLnBrk="1" latinLnBrk="0" hangingPunct="1"/>
            <a:r>
              <a:rPr lang="en-CA" smtClean="0"/>
              <a:t>Third level</a:t>
            </a:r>
          </a:p>
          <a:p>
            <a:pPr lvl="3" eaLnBrk="1" latinLnBrk="0" hangingPunct="1"/>
            <a:r>
              <a:rPr lang="en-CA" smtClean="0"/>
              <a:t>Fourth level</a:t>
            </a:r>
          </a:p>
          <a:p>
            <a:pPr lvl="4" eaLnBrk="1" latinLnBrk="0" hangingPunct="1"/>
            <a:r>
              <a:rPr lang="en-CA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17CB-B2C9-604E-94AE-3B33860C37C6}" type="datetimeFigureOut">
              <a:rPr lang="en-US" smtClean="0"/>
              <a:pPr/>
              <a:t>3/19/13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B5E7D-F891-4444-9205-4CF5A46A7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CA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CA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CA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CA" smtClean="0"/>
              <a:t>Click to edit Master text styles</a:t>
            </a:r>
          </a:p>
          <a:p>
            <a:pPr lvl="1" eaLnBrk="1" latinLnBrk="0" hangingPunct="1"/>
            <a:r>
              <a:rPr lang="en-CA" smtClean="0"/>
              <a:t>Second level</a:t>
            </a:r>
          </a:p>
          <a:p>
            <a:pPr lvl="2" eaLnBrk="1" latinLnBrk="0" hangingPunct="1"/>
            <a:r>
              <a:rPr lang="en-CA" smtClean="0"/>
              <a:t>Third level</a:t>
            </a:r>
          </a:p>
          <a:p>
            <a:pPr lvl="3" eaLnBrk="1" latinLnBrk="0" hangingPunct="1"/>
            <a:r>
              <a:rPr lang="en-CA" smtClean="0"/>
              <a:t>Fourth level</a:t>
            </a:r>
          </a:p>
          <a:p>
            <a:pPr lvl="4" eaLnBrk="1" latinLnBrk="0" hangingPunct="1"/>
            <a:r>
              <a:rPr lang="en-CA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CA" smtClean="0"/>
              <a:t>Click to edit Master text styles</a:t>
            </a:r>
          </a:p>
          <a:p>
            <a:pPr lvl="1" eaLnBrk="1" latinLnBrk="0" hangingPunct="1"/>
            <a:r>
              <a:rPr lang="en-CA" smtClean="0"/>
              <a:t>Second level</a:t>
            </a:r>
          </a:p>
          <a:p>
            <a:pPr lvl="2" eaLnBrk="1" latinLnBrk="0" hangingPunct="1"/>
            <a:r>
              <a:rPr lang="en-CA" smtClean="0"/>
              <a:t>Third level</a:t>
            </a:r>
          </a:p>
          <a:p>
            <a:pPr lvl="3" eaLnBrk="1" latinLnBrk="0" hangingPunct="1"/>
            <a:r>
              <a:rPr lang="en-CA" smtClean="0"/>
              <a:t>Fourth level</a:t>
            </a:r>
          </a:p>
          <a:p>
            <a:pPr lvl="4" eaLnBrk="1" latinLnBrk="0" hangingPunct="1"/>
            <a:r>
              <a:rPr lang="en-CA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45517CB-B2C9-604E-94AE-3B33860C37C6}" type="datetimeFigureOut">
              <a:rPr lang="en-US" smtClean="0"/>
              <a:pPr/>
              <a:t>3/19/13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B7B5E7D-F891-4444-9205-4CF5A46A76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CA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D45517CB-B2C9-604E-94AE-3B33860C37C6}" type="datetimeFigureOut">
              <a:rPr lang="en-US" smtClean="0"/>
              <a:pPr/>
              <a:t>3/19/13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1B7B5E7D-F891-4444-9205-4CF5A46A7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17CB-B2C9-604E-94AE-3B33860C37C6}" type="datetimeFigureOut">
              <a:rPr lang="en-US" smtClean="0"/>
              <a:pPr/>
              <a:t>3/19/13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B5E7D-F891-4444-9205-4CF5A46A7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CA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CA" smtClean="0"/>
              <a:t>Click to edit Master text styles</a:t>
            </a:r>
          </a:p>
          <a:p>
            <a:pPr lvl="1" eaLnBrk="1" latinLnBrk="0" hangingPunct="1"/>
            <a:r>
              <a:rPr lang="en-CA" smtClean="0"/>
              <a:t>Second level</a:t>
            </a:r>
          </a:p>
          <a:p>
            <a:pPr lvl="2" eaLnBrk="1" latinLnBrk="0" hangingPunct="1"/>
            <a:r>
              <a:rPr lang="en-CA" smtClean="0"/>
              <a:t>Third level</a:t>
            </a:r>
          </a:p>
          <a:p>
            <a:pPr lvl="3" eaLnBrk="1" latinLnBrk="0" hangingPunct="1"/>
            <a:r>
              <a:rPr lang="en-CA" smtClean="0"/>
              <a:t>Fourth level</a:t>
            </a:r>
          </a:p>
          <a:p>
            <a:pPr lvl="4" eaLnBrk="1" latinLnBrk="0" hangingPunct="1"/>
            <a:r>
              <a:rPr lang="en-CA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17CB-B2C9-604E-94AE-3B33860C37C6}" type="datetimeFigureOut">
              <a:rPr lang="en-US" smtClean="0"/>
              <a:pPr/>
              <a:t>3/19/13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B5E7D-F891-4444-9205-4CF5A46A7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CA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CA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17CB-B2C9-604E-94AE-3B33860C37C6}" type="datetimeFigureOut">
              <a:rPr lang="en-US" smtClean="0"/>
              <a:pPr/>
              <a:t>3/19/13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B5E7D-F891-4444-9205-4CF5A46A7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CA" smtClean="0"/>
              <a:t>Click to edit Master text styles</a:t>
            </a:r>
          </a:p>
          <a:p>
            <a:pPr lvl="1" eaLnBrk="1" latinLnBrk="0" hangingPunct="1"/>
            <a:r>
              <a:rPr lang="en-CA" smtClean="0"/>
              <a:t>Second level</a:t>
            </a:r>
          </a:p>
          <a:p>
            <a:pPr lvl="2" eaLnBrk="1" latinLnBrk="0" hangingPunct="1"/>
            <a:r>
              <a:rPr lang="en-CA" smtClean="0"/>
              <a:t>Third level</a:t>
            </a:r>
          </a:p>
          <a:p>
            <a:pPr lvl="3" eaLnBrk="1" latinLnBrk="0" hangingPunct="1"/>
            <a:r>
              <a:rPr lang="en-CA" smtClean="0"/>
              <a:t>Fourth level</a:t>
            </a:r>
          </a:p>
          <a:p>
            <a:pPr lvl="4" eaLnBrk="1" latinLnBrk="0" hangingPunct="1"/>
            <a:r>
              <a:rPr lang="en-CA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17CB-B2C9-604E-94AE-3B33860C37C6}" type="datetimeFigureOut">
              <a:rPr lang="en-US" smtClean="0"/>
              <a:pPr/>
              <a:t>3/19/13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B5E7D-F891-4444-9205-4CF5A46A7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CA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CA" smtClean="0"/>
              <a:t>Click to edit Master text styles</a:t>
            </a:r>
          </a:p>
          <a:p>
            <a:pPr lvl="1" eaLnBrk="1" latinLnBrk="0" hangingPunct="1"/>
            <a:r>
              <a:rPr lang="en-CA" smtClean="0"/>
              <a:t>Second level</a:t>
            </a:r>
          </a:p>
          <a:p>
            <a:pPr lvl="2" eaLnBrk="1" latinLnBrk="0" hangingPunct="1"/>
            <a:r>
              <a:rPr lang="en-CA" smtClean="0"/>
              <a:t>Third level</a:t>
            </a:r>
          </a:p>
          <a:p>
            <a:pPr lvl="3" eaLnBrk="1" latinLnBrk="0" hangingPunct="1"/>
            <a:r>
              <a:rPr lang="en-CA" smtClean="0"/>
              <a:t>Fourth level</a:t>
            </a:r>
          </a:p>
          <a:p>
            <a:pPr lvl="4" eaLnBrk="1" latinLnBrk="0" hangingPunct="1"/>
            <a:r>
              <a:rPr lang="en-CA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17CB-B2C9-604E-94AE-3B33860C37C6}" type="datetimeFigureOut">
              <a:rPr lang="en-US" smtClean="0"/>
              <a:pPr/>
              <a:t>3/19/13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B5E7D-F891-4444-9205-4CF5A46A7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CA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CA" smtClean="0"/>
              <a:t>Click to edit Master text styles</a:t>
            </a:r>
          </a:p>
          <a:p>
            <a:pPr lvl="1" eaLnBrk="1" latinLnBrk="0" hangingPunct="1"/>
            <a:r>
              <a:rPr kumimoji="0" lang="en-CA" smtClean="0"/>
              <a:t>Second level</a:t>
            </a:r>
          </a:p>
          <a:p>
            <a:pPr lvl="2" eaLnBrk="1" latinLnBrk="0" hangingPunct="1"/>
            <a:r>
              <a:rPr kumimoji="0" lang="en-CA" smtClean="0"/>
              <a:t>Third level</a:t>
            </a:r>
          </a:p>
          <a:p>
            <a:pPr lvl="3" eaLnBrk="1" latinLnBrk="0" hangingPunct="1"/>
            <a:r>
              <a:rPr kumimoji="0" lang="en-CA" smtClean="0"/>
              <a:t>Fourth level</a:t>
            </a:r>
          </a:p>
          <a:p>
            <a:pPr lvl="4" eaLnBrk="1" latinLnBrk="0" hangingPunct="1"/>
            <a:r>
              <a:rPr kumimoji="0" lang="en-CA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D45517CB-B2C9-604E-94AE-3B33860C37C6}" type="datetimeFigureOut">
              <a:rPr lang="en-US" smtClean="0"/>
              <a:pPr/>
              <a:t>3/19/13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1B7B5E7D-F891-4444-9205-4CF5A46A76B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chart" Target="../charts/char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code.google.com/p/sasqpcr/downloads/list" TargetMode="External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609738"/>
            <a:ext cx="8458200" cy="147002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Real-Time Quantitative Reverse Transcription </a:t>
            </a:r>
            <a:br>
              <a:rPr lang="en-US" sz="2400" dirty="0" smtClean="0"/>
            </a:br>
            <a:r>
              <a:rPr lang="en-US" sz="2400" dirty="0" smtClean="0"/>
              <a:t>Polymerase Chain Reaction (</a:t>
            </a:r>
            <a:r>
              <a:rPr lang="en-US" sz="2400" dirty="0" err="1" smtClean="0"/>
              <a:t>qRT</a:t>
            </a:r>
            <a:r>
              <a:rPr lang="en-US" sz="2400" dirty="0" smtClean="0"/>
              <a:t>-PCR) Analysis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Jelena Brkic</a:t>
            </a:r>
            <a:br>
              <a:rPr lang="en-US" dirty="0" smtClean="0"/>
            </a:br>
            <a:r>
              <a:rPr lang="en-US" sz="1800" dirty="0" smtClean="0"/>
              <a:t>BIOL5081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What is Real-Time </a:t>
            </a:r>
            <a:r>
              <a:rPr lang="en-US" sz="2800" dirty="0" err="1" smtClean="0"/>
              <a:t>qRT</a:t>
            </a:r>
            <a:r>
              <a:rPr lang="en-US" sz="2800" dirty="0" smtClean="0"/>
              <a:t>-PCR?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98136"/>
          </a:xfrm>
        </p:spPr>
        <p:txBody>
          <a:bodyPr>
            <a:normAutofit/>
          </a:bodyPr>
          <a:lstStyle/>
          <a:p>
            <a:r>
              <a:rPr lang="en-US" sz="2000" dirty="0" smtClean="0"/>
              <a:t>An </a:t>
            </a:r>
            <a:r>
              <a:rPr lang="en-US" sz="2000" i="1" dirty="0" smtClean="0"/>
              <a:t>in vitro</a:t>
            </a:r>
            <a:r>
              <a:rPr lang="en-US" sz="2000" dirty="0" smtClean="0"/>
              <a:t> method for </a:t>
            </a:r>
            <a:r>
              <a:rPr lang="en-US" sz="2000" dirty="0" err="1" smtClean="0"/>
              <a:t>enzymatically</a:t>
            </a:r>
            <a:r>
              <a:rPr lang="en-US" sz="2000" dirty="0" smtClean="0"/>
              <a:t>  amplifying defined sequences of RNA </a:t>
            </a:r>
          </a:p>
          <a:p>
            <a:r>
              <a:rPr lang="en-US" sz="2000" dirty="0" smtClean="0"/>
              <a:t>From all the available quantification techniques it has the highest sensitivity, reproducibility, simplicity and dynamic range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1800" dirty="0" smtClean="0"/>
              <a:t>Variety of applications:</a:t>
            </a:r>
          </a:p>
          <a:p>
            <a:pPr lvl="1"/>
            <a:r>
              <a:rPr lang="en-US" sz="1600" dirty="0" smtClean="0"/>
              <a:t>Relative expression of mRNAs</a:t>
            </a:r>
          </a:p>
          <a:p>
            <a:pPr lvl="1"/>
            <a:r>
              <a:rPr lang="en-US" sz="1600" dirty="0" smtClean="0"/>
              <a:t>Validation of microarray data</a:t>
            </a:r>
          </a:p>
          <a:p>
            <a:pPr lvl="1"/>
            <a:r>
              <a:rPr lang="en-US" sz="1600" dirty="0" smtClean="0"/>
              <a:t>Clinical Diagnostics</a:t>
            </a:r>
            <a:br>
              <a:rPr lang="en-US" sz="1600" dirty="0" smtClean="0"/>
            </a:br>
            <a:endParaRPr lang="en-US" sz="1600" dirty="0" smtClean="0"/>
          </a:p>
          <a:p>
            <a:pPr>
              <a:buNone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23644"/>
            <a:ext cx="8229600" cy="5850892"/>
          </a:xfrm>
        </p:spPr>
        <p:txBody>
          <a:bodyPr>
            <a:normAutofit/>
          </a:bodyPr>
          <a:lstStyle/>
          <a:p>
            <a:r>
              <a:rPr lang="en-US" sz="1800" dirty="0" smtClean="0"/>
              <a:t>Real Time</a:t>
            </a:r>
          </a:p>
          <a:p>
            <a:pPr lvl="1"/>
            <a:r>
              <a:rPr lang="en-US" sz="1600" dirty="0" smtClean="0"/>
              <a:t>signals (generally fluorescent) are monitored as they are generated and are tracked throughout the program </a:t>
            </a:r>
          </a:p>
          <a:p>
            <a:pPr lvl="1">
              <a:buNone/>
            </a:pPr>
            <a:endParaRPr lang="en-US" sz="1600" dirty="0" smtClean="0"/>
          </a:p>
          <a:p>
            <a:r>
              <a:rPr lang="en-US" sz="1800" dirty="0" smtClean="0"/>
              <a:t>Quantitative</a:t>
            </a:r>
          </a:p>
          <a:p>
            <a:pPr lvl="1"/>
            <a:r>
              <a:rPr lang="en-US" sz="1600" dirty="0" smtClean="0"/>
              <a:t>Quantitatively measures the amplification of template</a:t>
            </a:r>
          </a:p>
          <a:p>
            <a:pPr lvl="1">
              <a:buNone/>
            </a:pPr>
            <a:endParaRPr lang="en-US" sz="1600" dirty="0" smtClean="0"/>
          </a:p>
          <a:p>
            <a:r>
              <a:rPr lang="en-US" sz="1800" dirty="0" smtClean="0"/>
              <a:t>Reverse Transcription</a:t>
            </a:r>
          </a:p>
          <a:p>
            <a:pPr lvl="1"/>
            <a:r>
              <a:rPr lang="en-US" sz="1600" dirty="0" smtClean="0"/>
              <a:t>Refers to the reverse transcription of the RNA starting material into </a:t>
            </a:r>
            <a:r>
              <a:rPr lang="en-US" sz="1600" dirty="0" err="1" smtClean="0"/>
              <a:t>cDNA</a:t>
            </a:r>
            <a:r>
              <a:rPr lang="en-US" sz="1600" dirty="0" smtClean="0"/>
              <a:t> </a:t>
            </a:r>
          </a:p>
          <a:p>
            <a:pPr lvl="1"/>
            <a:r>
              <a:rPr lang="en-US" sz="1600" dirty="0" smtClean="0"/>
              <a:t>This step can be conducted in a one-step or more traditionally </a:t>
            </a:r>
            <a:r>
              <a:rPr lang="en-US" sz="1600" b="1" dirty="0" smtClean="0"/>
              <a:t>two-step </a:t>
            </a:r>
            <a:r>
              <a:rPr lang="en-US" sz="1600" dirty="0" smtClean="0"/>
              <a:t>method</a:t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 smtClean="0"/>
          </a:p>
          <a:p>
            <a:r>
              <a:rPr lang="en-US" sz="1800" dirty="0" smtClean="0"/>
              <a:t>Polymerase Chain Reaction</a:t>
            </a:r>
          </a:p>
          <a:p>
            <a:pPr lvl="1"/>
            <a:r>
              <a:rPr lang="en-US" sz="1600" dirty="0" smtClean="0"/>
              <a:t>Method dependent on thermo cycling and enzymes allowing for amplification of small starting material of DNA</a:t>
            </a:r>
          </a:p>
          <a:p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508" y="3645784"/>
            <a:ext cx="3780393" cy="2009692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4680901" y="4702802"/>
            <a:ext cx="3464666" cy="584776"/>
            <a:chOff x="4680901" y="4702802"/>
            <a:chExt cx="3464666" cy="584776"/>
          </a:xfrm>
        </p:grpSpPr>
        <p:cxnSp>
          <p:nvCxnSpPr>
            <p:cNvPr id="6" name="Straight Arrow Connector 5"/>
            <p:cNvCxnSpPr/>
            <p:nvPr/>
          </p:nvCxnSpPr>
          <p:spPr>
            <a:xfrm rot="10800000">
              <a:off x="4680901" y="5024379"/>
              <a:ext cx="1181300" cy="1588"/>
            </a:xfrm>
            <a:prstGeom prst="straightConnector1">
              <a:avLst/>
            </a:prstGeom>
            <a:ln w="38100">
              <a:solidFill>
                <a:schemeClr val="accent3">
                  <a:lumMod val="7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5819289" y="4702802"/>
              <a:ext cx="2326278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smtClean="0"/>
                <a:t>First generate </a:t>
              </a:r>
              <a:r>
                <a:rPr lang="en-US" sz="1600" b="1" dirty="0" err="1" smtClean="0"/>
                <a:t>cDNA</a:t>
              </a:r>
              <a:r>
                <a:rPr lang="en-US" sz="1600" b="1" dirty="0" smtClean="0"/>
                <a:t/>
              </a:r>
              <a:br>
                <a:rPr lang="en-US" sz="1600" b="1" dirty="0" smtClean="0"/>
              </a:br>
              <a:r>
                <a:rPr lang="en-US" sz="1600" b="1" dirty="0" smtClean="0"/>
                <a:t>then perform PCR</a:t>
              </a:r>
              <a:endParaRPr lang="en-US" sz="16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Analyzing </a:t>
            </a:r>
            <a:r>
              <a:rPr lang="en-US" sz="2800" dirty="0" err="1" smtClean="0"/>
              <a:t>qRT</a:t>
            </a:r>
            <a:r>
              <a:rPr lang="en-US" sz="2800" dirty="0" smtClean="0"/>
              <a:t>-PCR Data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98136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Two most commonly used methods to analyze data:</a:t>
            </a:r>
            <a:br>
              <a:rPr lang="en-US" sz="2000" dirty="0" smtClean="0"/>
            </a:br>
            <a:endParaRPr lang="en-US" sz="2000" dirty="0" smtClean="0"/>
          </a:p>
          <a:p>
            <a:pPr lvl="1"/>
            <a:r>
              <a:rPr lang="en-US" sz="1800" dirty="0" smtClean="0"/>
              <a:t>Absolute Quantification</a:t>
            </a:r>
          </a:p>
          <a:p>
            <a:pPr lvl="2"/>
            <a:r>
              <a:rPr lang="en-US" sz="1600" dirty="0" smtClean="0"/>
              <a:t>Used for copy number determination, viral load etc.</a:t>
            </a:r>
          </a:p>
          <a:p>
            <a:pPr lvl="2"/>
            <a:r>
              <a:rPr lang="en-US" sz="1600" dirty="0" smtClean="0"/>
              <a:t>Conducted by relating the PCR signal to a standard curve</a:t>
            </a:r>
          </a:p>
          <a:p>
            <a:pPr lvl="2"/>
            <a:r>
              <a:rPr lang="en-US" sz="1600" dirty="0" smtClean="0"/>
              <a:t>Will give you absolute quantification that can be expressed in units  </a:t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 smtClean="0"/>
          </a:p>
          <a:p>
            <a:pPr lvl="1"/>
            <a:r>
              <a:rPr lang="en-US" sz="1800" dirty="0" smtClean="0"/>
              <a:t>Relative Quantification</a:t>
            </a:r>
            <a:endParaRPr lang="en-US" sz="1600" dirty="0" smtClean="0"/>
          </a:p>
          <a:p>
            <a:pPr lvl="2"/>
            <a:r>
              <a:rPr lang="en-US" sz="1600" dirty="0" smtClean="0"/>
              <a:t>Gene expression studies</a:t>
            </a:r>
          </a:p>
          <a:p>
            <a:pPr lvl="2"/>
            <a:r>
              <a:rPr lang="en-US" sz="1600" dirty="0" smtClean="0"/>
              <a:t>Measured against a calibrator sample and expressed as an </a:t>
            </a:r>
            <a:r>
              <a:rPr lang="en-US" sz="1600" i="1" dirty="0" err="1" smtClean="0"/>
              <a:t>n</a:t>
            </a:r>
            <a:r>
              <a:rPr lang="en-US" sz="1600" i="1" dirty="0" smtClean="0"/>
              <a:t>-</a:t>
            </a:r>
            <a:r>
              <a:rPr lang="en-US" sz="1600" dirty="0" smtClean="0"/>
              <a:t>fold difference relative to the calibrator </a:t>
            </a:r>
          </a:p>
          <a:p>
            <a:pPr lvl="2"/>
            <a:r>
              <a:rPr lang="en-US" sz="1600" dirty="0" smtClean="0"/>
              <a:t>Often normalized to an internal control – housekeeping gene </a:t>
            </a:r>
          </a:p>
          <a:p>
            <a:pPr lvl="3"/>
            <a:r>
              <a:rPr lang="en-US" sz="1400" dirty="0" smtClean="0"/>
              <a:t>Controls for loading </a:t>
            </a:r>
            <a:r>
              <a:rPr lang="en-US" sz="1400" dirty="0" err="1" smtClean="0"/>
              <a:t>artificats</a:t>
            </a:r>
            <a:endParaRPr lang="en-US" sz="1400" dirty="0" smtClean="0"/>
          </a:p>
          <a:p>
            <a:pPr lvl="2"/>
            <a:endParaRPr lang="en-US" sz="16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856442" y="3928346"/>
            <a:ext cx="3115679" cy="443047"/>
          </a:xfrm>
          <a:prstGeom prst="rect">
            <a:avLst/>
          </a:prstGeom>
          <a:noFill/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56" y="148851"/>
            <a:ext cx="8229600" cy="1066800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qRT</a:t>
            </a:r>
            <a:r>
              <a:rPr lang="en-US" sz="2800" dirty="0" smtClean="0"/>
              <a:t>-PCR – The Basics</a:t>
            </a:r>
            <a:endParaRPr lang="en-US" sz="2800" dirty="0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232321" y="1151922"/>
            <a:ext cx="5127827" cy="4898136"/>
          </a:xfrm>
        </p:spPr>
        <p:txBody>
          <a:bodyPr/>
          <a:lstStyle/>
          <a:p>
            <a:pPr marL="566928" indent="-457200">
              <a:buAutoNum type="arabicPeriod"/>
            </a:pPr>
            <a:r>
              <a:rPr lang="en-US" dirty="0" smtClean="0"/>
              <a:t>Isolate RNA from samples</a:t>
            </a:r>
          </a:p>
          <a:p>
            <a:pPr marL="566928" indent="-457200">
              <a:buAutoNum type="arabicPeriod"/>
            </a:pPr>
            <a:r>
              <a:rPr lang="en-US" dirty="0" smtClean="0"/>
              <a:t>Reverse Transcription</a:t>
            </a:r>
          </a:p>
          <a:p>
            <a:pPr marL="566928" indent="-457200">
              <a:buAutoNum type="arabicPeriod"/>
            </a:pPr>
            <a:r>
              <a:rPr lang="en-US" dirty="0" smtClean="0"/>
              <a:t>Pick Reference Gene</a:t>
            </a:r>
          </a:p>
          <a:p>
            <a:pPr marL="566928" indent="-457200">
              <a:buFont typeface="Georgia"/>
              <a:buAutoNum type="arabicPeriod"/>
            </a:pPr>
            <a:r>
              <a:rPr lang="en-US" dirty="0" smtClean="0"/>
              <a:t>Design Primers</a:t>
            </a:r>
          </a:p>
          <a:p>
            <a:pPr marL="566928" indent="-457200">
              <a:buAutoNum type="arabicPeriod"/>
            </a:pPr>
            <a:r>
              <a:rPr lang="en-US" dirty="0" smtClean="0"/>
              <a:t>Run </a:t>
            </a:r>
            <a:r>
              <a:rPr lang="en-US" dirty="0" err="1" smtClean="0"/>
              <a:t>qRT</a:t>
            </a:r>
            <a:r>
              <a:rPr lang="en-US" dirty="0" smtClean="0"/>
              <a:t>-PCR </a:t>
            </a:r>
          </a:p>
          <a:p>
            <a:pPr marL="859536" lvl="1" indent="-457200">
              <a:buAutoNum type="arabicPeriod"/>
            </a:pPr>
            <a:r>
              <a:rPr lang="en-US" dirty="0" smtClean="0"/>
              <a:t>Fluorescent signal (</a:t>
            </a:r>
            <a:r>
              <a:rPr lang="en-US" dirty="0" err="1" smtClean="0"/>
              <a:t>eg</a:t>
            </a:r>
            <a:r>
              <a:rPr lang="en-US" dirty="0" smtClean="0"/>
              <a:t>. </a:t>
            </a:r>
            <a:r>
              <a:rPr lang="en-US" dirty="0" err="1" smtClean="0"/>
              <a:t>Taqman</a:t>
            </a:r>
            <a:r>
              <a:rPr lang="en-US" dirty="0" smtClean="0"/>
              <a:t>, </a:t>
            </a:r>
            <a:r>
              <a:rPr lang="en-US" dirty="0" err="1" smtClean="0"/>
              <a:t>SYBERGreen</a:t>
            </a:r>
            <a:r>
              <a:rPr lang="en-US" dirty="0" smtClean="0"/>
              <a:t>)</a:t>
            </a:r>
          </a:p>
          <a:p>
            <a:pPr marL="859536" lvl="1" indent="-457200">
              <a:buAutoNum type="arabicPeriod"/>
            </a:pPr>
            <a:r>
              <a:rPr lang="en-US" dirty="0" smtClean="0"/>
              <a:t>Acquire signal at end of each cycle </a:t>
            </a:r>
          </a:p>
          <a:p>
            <a:pPr marL="566928" indent="-457200">
              <a:buAutoNum type="arabicPeriod"/>
            </a:pPr>
            <a:r>
              <a:rPr lang="en-US" dirty="0" smtClean="0"/>
              <a:t>Analyze </a:t>
            </a:r>
          </a:p>
          <a:p>
            <a:pPr marL="859536" lvl="1" indent="-457200">
              <a:buAutoNum type="arabicPeriod"/>
            </a:pPr>
            <a:r>
              <a:rPr lang="en-US" dirty="0" smtClean="0"/>
              <a:t>Set Threshold</a:t>
            </a:r>
          </a:p>
          <a:p>
            <a:pPr marL="859536" lvl="1" indent="-457200">
              <a:buAutoNum type="arabicPeriod"/>
            </a:pPr>
            <a:r>
              <a:rPr lang="en-US" dirty="0" smtClean="0"/>
              <a:t>Obtain C</a:t>
            </a:r>
            <a:r>
              <a:rPr lang="en-US" baseline="-25000" dirty="0" smtClean="0"/>
              <a:t>T</a:t>
            </a:r>
            <a:r>
              <a:rPr lang="en-US" dirty="0" smtClean="0"/>
              <a:t> values</a:t>
            </a:r>
            <a:endParaRPr lang="en-US" dirty="0"/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830" y="2997822"/>
            <a:ext cx="3939377" cy="35211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863869" y="1339245"/>
            <a:ext cx="3557145" cy="4637536"/>
            <a:chOff x="5332137" y="1215651"/>
            <a:chExt cx="3557145" cy="4637536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91573" y="1215651"/>
              <a:ext cx="1765300" cy="12446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/>
            <a:srcRect t="66196"/>
            <a:stretch>
              <a:fillRect/>
            </a:stretch>
          </p:blipFill>
          <p:spPr>
            <a:xfrm rot="5400000">
              <a:off x="6192722" y="3890048"/>
              <a:ext cx="931803" cy="444897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/>
            <a:srcRect b="66341"/>
            <a:stretch>
              <a:fillRect/>
            </a:stretch>
          </p:blipFill>
          <p:spPr>
            <a:xfrm rot="5400000">
              <a:off x="6902456" y="4822806"/>
              <a:ext cx="931803" cy="442987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/>
            <a:srcRect t="33659" b="33804"/>
            <a:stretch>
              <a:fillRect/>
            </a:stretch>
          </p:blipFill>
          <p:spPr>
            <a:xfrm rot="5400000">
              <a:off x="7432562" y="3336411"/>
              <a:ext cx="931803" cy="428222"/>
            </a:xfrm>
            <a:prstGeom prst="rect">
              <a:avLst/>
            </a:prstGeom>
          </p:spPr>
        </p:pic>
        <p:cxnSp>
          <p:nvCxnSpPr>
            <p:cNvPr id="14" name="Straight Connector 13"/>
            <p:cNvCxnSpPr/>
            <p:nvPr/>
          </p:nvCxnSpPr>
          <p:spPr>
            <a:xfrm>
              <a:off x="5639913" y="5510995"/>
              <a:ext cx="3249369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6634114" y="5545410"/>
              <a:ext cx="14094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Reaction Tubes</a:t>
              </a:r>
              <a:endParaRPr lang="en-US" sz="1400" dirty="0"/>
            </a:p>
          </p:txBody>
        </p:sp>
        <p:sp>
          <p:nvSpPr>
            <p:cNvPr id="16" name="TextBox 15"/>
            <p:cNvSpPr txBox="1"/>
            <p:nvPr/>
          </p:nvSpPr>
          <p:spPr>
            <a:xfrm rot="16200000">
              <a:off x="4141409" y="3862535"/>
              <a:ext cx="26892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Starting amount of template (?)</a:t>
              </a:r>
              <a:endParaRPr lang="en-US" sz="1400" dirty="0"/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5400000" flipH="1" flipV="1">
              <a:off x="3586304" y="3456592"/>
              <a:ext cx="4107218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6165846" y="2237040"/>
            <a:ext cx="1255130" cy="2466540"/>
            <a:chOff x="6176545" y="2235452"/>
            <a:chExt cx="1255130" cy="2466540"/>
          </a:xfrm>
        </p:grpSpPr>
        <p:grpSp>
          <p:nvGrpSpPr>
            <p:cNvPr id="19" name="Group 32"/>
            <p:cNvGrpSpPr/>
            <p:nvPr/>
          </p:nvGrpSpPr>
          <p:grpSpPr>
            <a:xfrm>
              <a:off x="6176545" y="2235452"/>
              <a:ext cx="1255130" cy="2466540"/>
              <a:chOff x="6176545" y="2235452"/>
              <a:chExt cx="1255130" cy="2466540"/>
            </a:xfrm>
          </p:grpSpPr>
          <p:cxnSp>
            <p:nvCxnSpPr>
              <p:cNvPr id="21" name="Straight Arrow Connector 20"/>
              <p:cNvCxnSpPr>
                <a:stCxn id="11" idx="1"/>
              </p:cNvCxnSpPr>
              <p:nvPr/>
            </p:nvCxnSpPr>
            <p:spPr>
              <a:xfrm rot="16200000" flipV="1">
                <a:off x="5416876" y="2996709"/>
                <a:ext cx="1533149" cy="1381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/>
              <p:cNvCxnSpPr>
                <a:stCxn id="13" idx="1"/>
              </p:cNvCxnSpPr>
              <p:nvPr/>
            </p:nvCxnSpPr>
            <p:spPr>
              <a:xfrm rot="5400000" flipH="1" flipV="1">
                <a:off x="6945348" y="2721889"/>
                <a:ext cx="971175" cy="147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>
                <a:stCxn id="12" idx="1"/>
              </p:cNvCxnSpPr>
              <p:nvPr/>
            </p:nvCxnSpPr>
            <p:spPr>
              <a:xfrm rot="16200000" flipV="1">
                <a:off x="5652054" y="3453956"/>
                <a:ext cx="2466540" cy="2953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TextBox 19"/>
            <p:cNvSpPr txBox="1"/>
            <p:nvPr/>
          </p:nvSpPr>
          <p:spPr>
            <a:xfrm>
              <a:off x="6336396" y="3208216"/>
              <a:ext cx="4283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r>
                <a:rPr lang="en-US" baseline="-25000" dirty="0"/>
                <a:t>T</a:t>
              </a:r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242962" y="2058103"/>
            <a:ext cx="4178052" cy="307777"/>
            <a:chOff x="4711230" y="1934509"/>
            <a:chExt cx="4178052" cy="307777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5639913" y="2111857"/>
              <a:ext cx="3249369" cy="1589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4711230" y="1934509"/>
              <a:ext cx="9938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Threshold</a:t>
              </a:r>
              <a:endParaRPr lang="en-US" sz="1400" dirty="0"/>
            </a:p>
          </p:txBody>
        </p:sp>
      </p:grpSp>
      <p:sp>
        <p:nvSpPr>
          <p:cNvPr id="27" name="Title 1"/>
          <p:cNvSpPr txBox="1">
            <a:spLocks/>
          </p:cNvSpPr>
          <p:nvPr/>
        </p:nvSpPr>
        <p:spPr>
          <a:xfrm>
            <a:off x="236256" y="148851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qRT-PCR – The Basics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59064" y="1078645"/>
            <a:ext cx="4006706" cy="489813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lang="en-US" sz="1600" dirty="0" err="1" smtClean="0"/>
              <a:t>qRT</a:t>
            </a:r>
            <a:r>
              <a:rPr lang="en-US" sz="1600" dirty="0" smtClean="0"/>
              <a:t>-PCR exploits the fact that the quantity of PCR products in exponential phase is in proportion to the quantity of initial template under ideal conditions</a:t>
            </a:r>
            <a:br>
              <a:rPr lang="en-US" sz="1600" dirty="0" smtClean="0"/>
            </a:br>
            <a:endParaRPr lang="en-US" sz="1600" dirty="0" smtClean="0"/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lang="en-US" sz="1600" b="1" dirty="0" smtClean="0"/>
              <a:t>Threshold: </a:t>
            </a:r>
            <a:r>
              <a:rPr lang="en-CA" sz="1600" dirty="0" smtClean="0"/>
              <a:t>an </a:t>
            </a:r>
            <a:r>
              <a:rPr lang="en-CA" sz="1600" dirty="0"/>
              <a:t>arbitrary level of fluorescence chosen on the basis of the baseline </a:t>
            </a:r>
            <a:r>
              <a:rPr lang="en-CA" sz="1600" dirty="0" smtClean="0"/>
              <a:t>variability</a:t>
            </a:r>
          </a:p>
          <a:p>
            <a:pPr marL="822960" lvl="1" indent="-256032" defTabSz="914400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r>
              <a:rPr lang="en-CA" sz="1600" dirty="0" smtClean="0"/>
              <a:t>Can </a:t>
            </a:r>
            <a:r>
              <a:rPr lang="en-CA" sz="1600" dirty="0"/>
              <a:t>be adjusted for each experiment so that it is in the region of exponential amplification across all </a:t>
            </a:r>
            <a:r>
              <a:rPr lang="en-CA" sz="1600" dirty="0" smtClean="0"/>
              <a:t>plots</a:t>
            </a: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 smtClean="0"/>
          </a:p>
          <a:p>
            <a:pPr marL="365760" indent="-256032" defTabSz="914400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r>
              <a:rPr lang="en-CA" sz="1600" b="1" dirty="0" smtClean="0"/>
              <a:t>Ct: </a:t>
            </a:r>
            <a:r>
              <a:rPr lang="en-CA" sz="1600" dirty="0" smtClean="0"/>
              <a:t>“Cross threshold” is </a:t>
            </a:r>
            <a:r>
              <a:rPr lang="en-CA" sz="1600" dirty="0"/>
              <a:t>a basic principle of real time PCR and is an essential component in producing accurate and reproducible </a:t>
            </a:r>
            <a:r>
              <a:rPr lang="en-CA" sz="1600" dirty="0" smtClean="0"/>
              <a:t>data</a:t>
            </a:r>
            <a:r>
              <a:rPr lang="en-US" sz="1600" dirty="0" smtClean="0"/>
              <a:t> </a:t>
            </a:r>
          </a:p>
          <a:p>
            <a:pPr marL="822960" lvl="1" indent="-256032" defTabSz="914400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r>
              <a:rPr lang="en-CA" sz="1600" dirty="0"/>
              <a:t>D</a:t>
            </a:r>
            <a:r>
              <a:rPr lang="en-CA" sz="1600" dirty="0" smtClean="0"/>
              <a:t>efined as the fractional PCR cycle number at which the reporter fluorescence is greater than the threshold</a:t>
            </a: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 smtClean="0"/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 smtClean="0"/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448" y="103381"/>
            <a:ext cx="8229600" cy="1066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Understanding the Output…</a:t>
            </a:r>
            <a:endParaRPr lang="en-US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1044" r="-11044"/>
          <a:stretch>
            <a:fillRect/>
          </a:stretch>
        </p:blipFill>
        <p:spPr>
          <a:xfrm>
            <a:off x="413448" y="1052034"/>
            <a:ext cx="4135104" cy="24608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197" y="3758106"/>
            <a:ext cx="3779613" cy="2587924"/>
          </a:xfrm>
          <a:prstGeom prst="rect">
            <a:avLst/>
          </a:prstGeom>
        </p:spPr>
      </p:pic>
      <p:sp>
        <p:nvSpPr>
          <p:cNvPr id="40" name="Content Placeholder 2"/>
          <p:cNvSpPr txBox="1">
            <a:spLocks/>
          </p:cNvSpPr>
          <p:nvPr/>
        </p:nvSpPr>
        <p:spPr>
          <a:xfrm>
            <a:off x="4327058" y="1309038"/>
            <a:ext cx="4315990" cy="489813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r>
              <a:rPr lang="en-US" sz="2000" dirty="0" smtClean="0"/>
              <a:t>PCR has three phases:</a:t>
            </a:r>
            <a:br>
              <a:rPr lang="en-US" sz="2000" dirty="0" smtClean="0"/>
            </a:br>
            <a:endParaRPr lang="en-US" sz="2000" dirty="0" smtClean="0"/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lang="en-US" sz="2000" dirty="0" smtClean="0"/>
              <a:t>Exponential </a:t>
            </a:r>
          </a:p>
          <a:p>
            <a:pPr marL="822960" lvl="1" indent="-256032" defTabSz="914400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r>
              <a:rPr lang="en-US" dirty="0" smtClean="0"/>
              <a:t>Earliest segment in the PCR</a:t>
            </a:r>
          </a:p>
          <a:p>
            <a:pPr marL="822960" lvl="1" indent="-256032" defTabSz="914400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r>
              <a:rPr lang="en-US" dirty="0" smtClean="0"/>
              <a:t>Product increases exponentially</a:t>
            </a:r>
          </a:p>
          <a:p>
            <a:pPr marL="822960" lvl="1" indent="-256032" defTabSz="914400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r>
              <a:rPr lang="en-US" dirty="0" smtClean="0"/>
              <a:t>Reagents are not limited</a:t>
            </a:r>
          </a:p>
          <a:p>
            <a:pPr marL="822960" lvl="1" indent="-256032" defTabSz="914400">
              <a:spcBef>
                <a:spcPts val="300"/>
              </a:spcBef>
              <a:buClr>
                <a:schemeClr val="accent3"/>
              </a:buClr>
            </a:pPr>
            <a:endParaRPr lang="en-US" dirty="0" smtClean="0"/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lang="en-US" sz="2000" dirty="0" smtClean="0"/>
              <a:t>Linear</a:t>
            </a:r>
          </a:p>
          <a:p>
            <a:pPr marL="822960" lvl="1" indent="-256032" defTabSz="914400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r>
              <a:rPr lang="en-US" dirty="0" smtClean="0"/>
              <a:t>Linear increase in product</a:t>
            </a:r>
          </a:p>
          <a:p>
            <a:pPr marL="822960" lvl="1" indent="-256032" defTabSz="914400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r>
              <a:rPr lang="en-US" dirty="0" smtClean="0"/>
              <a:t>PCR reagents become limited</a:t>
            </a:r>
            <a:br>
              <a:rPr lang="en-US" dirty="0" smtClean="0"/>
            </a:br>
            <a:endParaRPr lang="en-US" dirty="0" smtClean="0"/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lang="en-US" sz="2000" dirty="0" smtClean="0"/>
              <a:t>Plateau</a:t>
            </a:r>
          </a:p>
          <a:p>
            <a:pPr marL="822960" lvl="1" indent="-256032" defTabSz="914400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r>
              <a:rPr lang="en-US" dirty="0" smtClean="0"/>
              <a:t>Later cycles of PCR</a:t>
            </a:r>
          </a:p>
          <a:p>
            <a:pPr marL="822960" lvl="1" indent="-256032" defTabSz="914400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r>
              <a:rPr lang="en-US" dirty="0" smtClean="0"/>
              <a:t>Reagents become depleted</a:t>
            </a:r>
          </a:p>
          <a:p>
            <a:pPr marL="822960" lvl="1" indent="-256032" defTabSz="914400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r>
              <a:rPr lang="en-US" dirty="0" smtClean="0"/>
              <a:t>Amplification not equal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1429681" y="1949407"/>
            <a:ext cx="7326707" cy="3460485"/>
            <a:chOff x="1429681" y="1949407"/>
            <a:chExt cx="7326707" cy="3460485"/>
          </a:xfrm>
        </p:grpSpPr>
        <p:sp>
          <p:nvSpPr>
            <p:cNvPr id="41" name="Rectangle 40"/>
            <p:cNvSpPr/>
            <p:nvPr/>
          </p:nvSpPr>
          <p:spPr>
            <a:xfrm>
              <a:off x="4400892" y="1949407"/>
              <a:ext cx="4355496" cy="1563429"/>
            </a:xfrm>
            <a:prstGeom prst="rect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ight Arrow 41"/>
            <p:cNvSpPr/>
            <p:nvPr/>
          </p:nvSpPr>
          <p:spPr>
            <a:xfrm>
              <a:off x="1432328" y="2835501"/>
              <a:ext cx="487286" cy="295365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ight Arrow 42"/>
            <p:cNvSpPr/>
            <p:nvPr/>
          </p:nvSpPr>
          <p:spPr>
            <a:xfrm>
              <a:off x="1429681" y="5114527"/>
              <a:ext cx="487286" cy="295365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214" y="118149"/>
            <a:ext cx="8229600" cy="106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Picking the best C</a:t>
            </a:r>
            <a:r>
              <a:rPr lang="en-US" sz="2800" baseline="-25000" dirty="0" smtClean="0"/>
              <a:t>T</a:t>
            </a:r>
            <a:r>
              <a:rPr lang="en-US" sz="2800" dirty="0" smtClean="0"/>
              <a:t> value</a:t>
            </a:r>
            <a:endParaRPr lang="en-US" sz="2800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 t="16540" r="11966" b="38169"/>
          <a:stretch>
            <a:fillRect/>
          </a:stretch>
        </p:blipFill>
        <p:spPr bwMode="auto">
          <a:xfrm>
            <a:off x="2635778" y="4315981"/>
            <a:ext cx="6356036" cy="238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3" cstate="print"/>
          <a:srcRect t="17110" r="11813" b="38479"/>
          <a:stretch>
            <a:fillRect/>
          </a:stretch>
        </p:blipFill>
        <p:spPr bwMode="auto">
          <a:xfrm>
            <a:off x="2657931" y="2053053"/>
            <a:ext cx="6356036" cy="213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/>
          <p:nvPr/>
        </p:nvPicPr>
        <p:blipFill>
          <a:blip r:embed="rId3" cstate="print"/>
          <a:srcRect l="33001" t="55773" r="41645" b="11027"/>
          <a:stretch>
            <a:fillRect/>
          </a:stretch>
        </p:blipFill>
        <p:spPr bwMode="auto">
          <a:xfrm>
            <a:off x="251032" y="2240324"/>
            <a:ext cx="2200178" cy="1670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2" cstate="print"/>
          <a:srcRect l="33374" t="58736" r="41782" b="12167"/>
          <a:stretch>
            <a:fillRect/>
          </a:stretch>
        </p:blipFill>
        <p:spPr bwMode="auto">
          <a:xfrm>
            <a:off x="251032" y="4662046"/>
            <a:ext cx="2170639" cy="1438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9"/>
          <p:cNvGrpSpPr/>
          <p:nvPr/>
        </p:nvGrpSpPr>
        <p:grpSpPr>
          <a:xfrm>
            <a:off x="2628392" y="2407058"/>
            <a:ext cx="406075" cy="3693904"/>
            <a:chOff x="2628392" y="2219787"/>
            <a:chExt cx="406075" cy="3693904"/>
          </a:xfrm>
        </p:grpSpPr>
        <p:sp>
          <p:nvSpPr>
            <p:cNvPr id="8" name="Oval 7"/>
            <p:cNvSpPr/>
            <p:nvPr/>
          </p:nvSpPr>
          <p:spPr>
            <a:xfrm>
              <a:off x="2635778" y="2219787"/>
              <a:ext cx="398689" cy="1304381"/>
            </a:xfrm>
            <a:prstGeom prst="ellipse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2628392" y="4609310"/>
              <a:ext cx="398689" cy="1304381"/>
            </a:xfrm>
            <a:prstGeom prst="ellipse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Oval 11"/>
          <p:cNvSpPr/>
          <p:nvPr/>
        </p:nvSpPr>
        <p:spPr>
          <a:xfrm rot="5400000">
            <a:off x="2815083" y="5448772"/>
            <a:ext cx="945770" cy="1304381"/>
          </a:xfrm>
          <a:prstGeom prst="ellipse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619421" y="2581381"/>
            <a:ext cx="2350277" cy="1304381"/>
            <a:chOff x="1589882" y="1865676"/>
            <a:chExt cx="2350277" cy="1304381"/>
          </a:xfrm>
        </p:grpSpPr>
        <p:sp>
          <p:nvSpPr>
            <p:cNvPr id="11" name="Oval 10"/>
            <p:cNvSpPr/>
            <p:nvPr/>
          </p:nvSpPr>
          <p:spPr>
            <a:xfrm>
              <a:off x="1589882" y="1865676"/>
              <a:ext cx="398689" cy="1304381"/>
            </a:xfrm>
            <a:prstGeom prst="ellipse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1963911" y="2392454"/>
              <a:ext cx="1976248" cy="539922"/>
            </a:xfrm>
            <a:prstGeom prst="straightConnector1">
              <a:avLst/>
            </a:prstGeom>
            <a:ln>
              <a:solidFill>
                <a:schemeClr val="accent3">
                  <a:lumMod val="7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5"/>
          <p:cNvSpPr/>
          <p:nvPr/>
        </p:nvSpPr>
        <p:spPr>
          <a:xfrm>
            <a:off x="428214" y="1086161"/>
            <a:ext cx="82858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</a:t>
            </a:r>
            <a:r>
              <a:rPr lang="en-US" dirty="0" smtClean="0"/>
              <a:t>he threshold for Ct determination should be set up as close as possible to the base of the exponential phase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214" y="118149"/>
            <a:ext cx="8229600" cy="106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Picking the best C</a:t>
            </a:r>
            <a:r>
              <a:rPr lang="en-US" sz="2800" baseline="-25000" dirty="0" smtClean="0"/>
              <a:t>T</a:t>
            </a:r>
            <a:r>
              <a:rPr lang="en-US" sz="2800" dirty="0" smtClean="0"/>
              <a:t> value</a:t>
            </a:r>
            <a:endParaRPr lang="en-US" sz="2800" dirty="0"/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 t="17110" r="11966" b="38641"/>
          <a:stretch>
            <a:fillRect/>
          </a:stretch>
        </p:blipFill>
        <p:spPr bwMode="auto">
          <a:xfrm>
            <a:off x="2923716" y="4031730"/>
            <a:ext cx="5822694" cy="231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3" cstate="print"/>
          <a:srcRect t="17110" r="11966" b="38523"/>
          <a:stretch>
            <a:fillRect/>
          </a:stretch>
        </p:blipFill>
        <p:spPr bwMode="auto">
          <a:xfrm>
            <a:off x="2923716" y="1184949"/>
            <a:ext cx="5822694" cy="2066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3" cstate="print"/>
          <a:srcRect l="32930" t="59708" r="41729" b="11027"/>
          <a:stretch>
            <a:fillRect/>
          </a:stretch>
        </p:blipFill>
        <p:spPr bwMode="auto">
          <a:xfrm>
            <a:off x="265788" y="3769458"/>
            <a:ext cx="2406906" cy="1671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oup 11"/>
          <p:cNvGrpSpPr/>
          <p:nvPr/>
        </p:nvGrpSpPr>
        <p:grpSpPr>
          <a:xfrm>
            <a:off x="3100912" y="4179395"/>
            <a:ext cx="3002287" cy="1949423"/>
            <a:chOff x="3100912" y="4179395"/>
            <a:chExt cx="3002287" cy="1949423"/>
          </a:xfrm>
        </p:grpSpPr>
        <p:sp>
          <p:nvSpPr>
            <p:cNvPr id="10" name="Oval 9"/>
            <p:cNvSpPr/>
            <p:nvPr/>
          </p:nvSpPr>
          <p:spPr>
            <a:xfrm rot="5400000">
              <a:off x="3340173" y="5201546"/>
              <a:ext cx="688011" cy="1166534"/>
            </a:xfrm>
            <a:prstGeom prst="ellipse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 rot="5400000">
              <a:off x="5387008" y="3729052"/>
              <a:ext cx="265848" cy="1166534"/>
            </a:xfrm>
            <a:prstGeom prst="ellipse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28214" y="1184949"/>
            <a:ext cx="2170639" cy="2343334"/>
            <a:chOff x="428214" y="1184949"/>
            <a:chExt cx="2170639" cy="2343334"/>
          </a:xfrm>
        </p:grpSpPr>
        <p:pic>
          <p:nvPicPr>
            <p:cNvPr id="13" name="Picture 12"/>
            <p:cNvPicPr/>
            <p:nvPr/>
          </p:nvPicPr>
          <p:blipFill>
            <a:blip r:embed="rId4" cstate="print"/>
            <a:srcRect l="33374" t="58736" r="41782" b="12167"/>
            <a:stretch>
              <a:fillRect/>
            </a:stretch>
          </p:blipFill>
          <p:spPr bwMode="auto">
            <a:xfrm>
              <a:off x="428214" y="1184949"/>
              <a:ext cx="2170639" cy="1438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Down Arrow 13"/>
            <p:cNvSpPr/>
            <p:nvPr/>
          </p:nvSpPr>
          <p:spPr>
            <a:xfrm>
              <a:off x="1698118" y="2742009"/>
              <a:ext cx="502053" cy="786274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64" y="99895"/>
            <a:ext cx="8229600" cy="1066800"/>
          </a:xfrm>
        </p:spPr>
        <p:txBody>
          <a:bodyPr>
            <a:normAutofit/>
          </a:bodyPr>
          <a:lstStyle/>
          <a:p>
            <a:r>
              <a:rPr lang="en-US" sz="2600" dirty="0" smtClean="0"/>
              <a:t>Factors Affecting </a:t>
            </a:r>
            <a:r>
              <a:rPr lang="en-US" sz="2600" dirty="0" err="1" smtClean="0"/>
              <a:t>qRT</a:t>
            </a:r>
            <a:r>
              <a:rPr lang="en-US" sz="2600" dirty="0" smtClean="0"/>
              <a:t>-PCR Results</a:t>
            </a:r>
            <a:endParaRPr lang="en-US" sz="2600" dirty="0"/>
          </a:p>
        </p:txBody>
      </p:sp>
      <p:pic>
        <p:nvPicPr>
          <p:cNvPr id="4" name="Content Placeholder 7" descr="FactorsFlowChart.gif"/>
          <p:cNvPicPr>
            <a:picLocks noChangeAspect="1"/>
          </p:cNvPicPr>
          <p:nvPr/>
        </p:nvPicPr>
        <p:blipFill>
          <a:blip r:embed="rId2"/>
          <a:srcRect l="-4075" t="4821" r="-4075"/>
          <a:stretch>
            <a:fillRect/>
          </a:stretch>
        </p:blipFill>
        <p:spPr>
          <a:xfrm>
            <a:off x="-1" y="959935"/>
            <a:ext cx="5290585" cy="5643182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783099" y="4915156"/>
            <a:ext cx="1374591" cy="1629844"/>
            <a:chOff x="7586160" y="4944692"/>
            <a:chExt cx="1374591" cy="1629844"/>
          </a:xfrm>
        </p:grpSpPr>
        <p:sp>
          <p:nvSpPr>
            <p:cNvPr id="6" name="Rectangle 5"/>
            <p:cNvSpPr/>
            <p:nvPr/>
          </p:nvSpPr>
          <p:spPr>
            <a:xfrm>
              <a:off x="7586161" y="5848222"/>
              <a:ext cx="1374590" cy="726314"/>
            </a:xfrm>
            <a:prstGeom prst="rect">
              <a:avLst/>
            </a:prstGeom>
            <a:noFill/>
            <a:ln w="254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7586160" y="4944692"/>
              <a:ext cx="1374590" cy="194657"/>
            </a:xfrm>
            <a:prstGeom prst="rect">
              <a:avLst/>
            </a:prstGeom>
            <a:noFill/>
            <a:ln w="254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290584" y="1166695"/>
            <a:ext cx="3657763" cy="2023244"/>
          </a:xfrm>
        </p:spPr>
        <p:txBody>
          <a:bodyPr>
            <a:normAutofit/>
          </a:bodyPr>
          <a:lstStyle/>
          <a:p>
            <a:pPr marL="566928" indent="-457200">
              <a:buFont typeface="+mj-lt"/>
              <a:buAutoNum type="arabicPeriod"/>
            </a:pPr>
            <a:r>
              <a:rPr lang="en-US" sz="2000" dirty="0" smtClean="0"/>
              <a:t>Normalization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000" dirty="0" smtClean="0"/>
              <a:t>Relative Quantification Methods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000" dirty="0" smtClean="0"/>
              <a:t>Amplification Efficiency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000" dirty="0" smtClean="0"/>
              <a:t>Power and Sample Size</a:t>
            </a:r>
            <a:endParaRPr lang="en-US" sz="20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4887630" y="3617966"/>
            <a:ext cx="3000519" cy="738664"/>
            <a:chOff x="4887630" y="3617966"/>
            <a:chExt cx="3000519" cy="738664"/>
          </a:xfrm>
        </p:grpSpPr>
        <p:sp>
          <p:nvSpPr>
            <p:cNvPr id="9" name="TextBox 8"/>
            <p:cNvSpPr txBox="1"/>
            <p:nvPr/>
          </p:nvSpPr>
          <p:spPr>
            <a:xfrm>
              <a:off x="5788370" y="3617966"/>
              <a:ext cx="2099779" cy="738664"/>
            </a:xfrm>
            <a:prstGeom prst="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dirty="0" smtClean="0"/>
                <a:t>Specificity of primers</a:t>
              </a:r>
              <a:br>
                <a:rPr lang="en-US" sz="1400" dirty="0" smtClean="0"/>
              </a:br>
              <a:r>
                <a:rPr lang="en-US" sz="1400" dirty="0" smtClean="0"/>
                <a:t>can easily be checked by</a:t>
              </a:r>
              <a:br>
                <a:rPr lang="en-US" sz="1400" dirty="0" smtClean="0"/>
              </a:br>
              <a:r>
                <a:rPr lang="en-US" sz="1400" dirty="0" smtClean="0"/>
                <a:t>gel electrophoresis </a:t>
              </a:r>
              <a:endParaRPr lang="en-US" sz="1400" dirty="0"/>
            </a:p>
          </p:txBody>
        </p:sp>
        <p:cxnSp>
          <p:nvCxnSpPr>
            <p:cNvPr id="11" name="Straight Arrow Connector 10"/>
            <p:cNvCxnSpPr>
              <a:stCxn id="9" idx="1"/>
            </p:cNvCxnSpPr>
            <p:nvPr/>
          </p:nvCxnSpPr>
          <p:spPr>
            <a:xfrm rot="10800000" flipV="1">
              <a:off x="4887630" y="3987298"/>
              <a:ext cx="900741" cy="369332"/>
            </a:xfrm>
            <a:prstGeom prst="straightConnector1">
              <a:avLst/>
            </a:prstGeom>
            <a:ln>
              <a:solidFill>
                <a:schemeClr val="accent3">
                  <a:lumMod val="7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Normalization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6824"/>
            <a:ext cx="8229600" cy="5097712"/>
          </a:xfrm>
        </p:spPr>
        <p:txBody>
          <a:bodyPr>
            <a:normAutofit/>
          </a:bodyPr>
          <a:lstStyle/>
          <a:p>
            <a:pPr marL="566928" indent="-457200"/>
            <a:r>
              <a:rPr lang="en-US" sz="2400" dirty="0" smtClean="0"/>
              <a:t>Most commonly expression of target genes is normalized against an endogenous control (HKG)</a:t>
            </a:r>
            <a:br>
              <a:rPr lang="en-US" sz="2400" dirty="0" smtClean="0"/>
            </a:br>
            <a:endParaRPr lang="en-US" sz="2400" dirty="0" smtClean="0"/>
          </a:p>
          <a:p>
            <a:pPr marL="566928" indent="-457200"/>
            <a:r>
              <a:rPr lang="en-US" sz="2400" u="sng" dirty="0" smtClean="0"/>
              <a:t>KEY ASSUMPTION</a:t>
            </a:r>
            <a:r>
              <a:rPr lang="en-US" sz="2400" dirty="0" smtClean="0"/>
              <a:t>: the expression level of the gene remains constant across different experimental conditions. Therefore serves as a control for loading artifacts. </a:t>
            </a:r>
            <a:br>
              <a:rPr lang="en-US" sz="2400" dirty="0" smtClean="0"/>
            </a:br>
            <a:endParaRPr lang="en-US" sz="2400" dirty="0" smtClean="0"/>
          </a:p>
          <a:p>
            <a:pPr marL="566928" indent="-457200"/>
            <a:r>
              <a:rPr lang="en-US" sz="2400" dirty="0" smtClean="0"/>
              <a:t>Selecting a HKG from literature may not always be the best choice – should be part of experimental protocol:</a:t>
            </a:r>
            <a:br>
              <a:rPr lang="en-US" sz="2400" dirty="0" smtClean="0"/>
            </a:br>
            <a:endParaRPr lang="en-US" sz="2400" dirty="0" smtClean="0"/>
          </a:p>
          <a:p>
            <a:pPr marL="566928" indent="-457200">
              <a:buFont typeface="+mj-lt"/>
              <a:buAutoNum type="arabicPeriod"/>
            </a:pPr>
            <a:r>
              <a:rPr lang="en-US" sz="2400" dirty="0" smtClean="0"/>
              <a:t>Gene Stability Parameter (M)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400" dirty="0" smtClean="0"/>
              <a:t>ANOVA</a:t>
            </a:r>
          </a:p>
          <a:p>
            <a:pPr marL="566928" indent="-457200">
              <a:buFont typeface="+mj-lt"/>
              <a:buAutoNum type="arabicPeriod"/>
            </a:pPr>
            <a:endParaRPr lang="en-US" sz="2400" dirty="0"/>
          </a:p>
        </p:txBody>
      </p:sp>
      <p:cxnSp>
        <p:nvCxnSpPr>
          <p:cNvPr id="5" name="Straight Arrow Connector 4"/>
          <p:cNvCxnSpPr/>
          <p:nvPr/>
        </p:nvCxnSpPr>
        <p:spPr>
          <a:xfrm rot="10800000">
            <a:off x="2362598" y="6276499"/>
            <a:ext cx="826910" cy="1588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Methods for Housekeeping Gene selection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98136"/>
          </a:xfrm>
        </p:spPr>
        <p:txBody>
          <a:bodyPr/>
          <a:lstStyle/>
          <a:p>
            <a:pPr marL="624078" indent="-514350">
              <a:buFont typeface="+mj-lt"/>
              <a:buAutoNum type="arabicPeriod"/>
            </a:pPr>
            <a:r>
              <a:rPr lang="en-US" dirty="0" smtClean="0"/>
              <a:t>Gene-stability parameter (</a:t>
            </a:r>
            <a:r>
              <a:rPr lang="en-US" i="1" dirty="0" smtClean="0"/>
              <a:t>M)</a:t>
            </a:r>
            <a:r>
              <a:rPr lang="en-US" dirty="0" smtClean="0"/>
              <a:t>:</a:t>
            </a:r>
          </a:p>
          <a:p>
            <a:pPr marL="916686" lvl="1" indent="-514350"/>
            <a:r>
              <a:rPr lang="en-US" dirty="0" smtClean="0"/>
              <a:t>The average </a:t>
            </a:r>
            <a:r>
              <a:rPr lang="en-US" dirty="0" err="1" smtClean="0"/>
              <a:t>pairwise</a:t>
            </a:r>
            <a:r>
              <a:rPr lang="en-US" dirty="0" smtClean="0"/>
              <a:t> variation of a particular gene with all other control genes</a:t>
            </a:r>
          </a:p>
          <a:p>
            <a:pPr marL="916686" lvl="1" indent="-514350"/>
            <a:r>
              <a:rPr lang="en-US" dirty="0" smtClean="0"/>
              <a:t>Genes with small M are considered to be most stable</a:t>
            </a:r>
            <a:r>
              <a:rPr lang="en-US" i="1" dirty="0" smtClean="0"/>
              <a:t/>
            </a:r>
            <a:br>
              <a:rPr lang="en-US" i="1" dirty="0" smtClean="0"/>
            </a:br>
            <a:endParaRPr lang="en-US" i="1" dirty="0" smtClean="0"/>
          </a:p>
          <a:p>
            <a:pPr marL="916686" lvl="1" indent="-514350"/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t="56029"/>
          <a:stretch>
            <a:fillRect/>
          </a:stretch>
        </p:blipFill>
        <p:spPr>
          <a:xfrm>
            <a:off x="2593014" y="3647754"/>
            <a:ext cx="5853280" cy="30455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479" y="6047006"/>
            <a:ext cx="2523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Genorm</a:t>
            </a:r>
            <a:r>
              <a:rPr lang="en-US" dirty="0" smtClean="0"/>
              <a:t>, </a:t>
            </a:r>
            <a:r>
              <a:rPr lang="en-US" dirty="0" err="1" smtClean="0"/>
              <a:t>Normfinder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dirty="0" err="1" smtClean="0"/>
              <a:t>Bestkeeper</a:t>
            </a:r>
            <a:r>
              <a:rPr lang="en-US" dirty="0" smtClean="0"/>
              <a:t> algorithms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706" y="73840"/>
            <a:ext cx="8229600" cy="10668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Example: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706" y="959935"/>
            <a:ext cx="8451094" cy="561460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600" dirty="0" smtClean="0"/>
              <a:t>We want to assess the relative expression levels of gene X in mice ovaries after treatment of</a:t>
            </a:r>
          </a:p>
          <a:p>
            <a:pPr>
              <a:buNone/>
            </a:pPr>
            <a:r>
              <a:rPr lang="en-US" sz="1600" dirty="0" smtClean="0"/>
              <a:t>mice with different doses of hormone Y. First we must choose the best housekeeping gene</a:t>
            </a:r>
          </a:p>
          <a:p>
            <a:pPr>
              <a:buNone/>
            </a:pPr>
            <a:r>
              <a:rPr lang="en-US" sz="1600" dirty="0" smtClean="0"/>
              <a:t>to use in our relative quantification. Two housekeeping genes (HK001 and HK002) were</a:t>
            </a:r>
          </a:p>
          <a:p>
            <a:pPr>
              <a:buNone/>
            </a:pPr>
            <a:r>
              <a:rPr lang="en-US" sz="1600" dirty="0" smtClean="0"/>
              <a:t>selected for an experiment with 5 dose groups (A-E) with 5 animals (</a:t>
            </a:r>
            <a:r>
              <a:rPr lang="en-US" sz="1600" dirty="0" err="1" smtClean="0"/>
              <a:t>n</a:t>
            </a:r>
            <a:r>
              <a:rPr lang="en-US" sz="1600" dirty="0" smtClean="0"/>
              <a:t>=5) in each dose</a:t>
            </a:r>
          </a:p>
          <a:p>
            <a:pPr>
              <a:buNone/>
            </a:pPr>
            <a:r>
              <a:rPr lang="en-US" sz="1600" dirty="0" smtClean="0"/>
              <a:t>group. QRT-PCR was performed and C</a:t>
            </a:r>
            <a:r>
              <a:rPr lang="en-US" sz="1600" baseline="-25000" dirty="0" smtClean="0"/>
              <a:t>T</a:t>
            </a:r>
            <a:r>
              <a:rPr lang="en-US" sz="1600" dirty="0" smtClean="0"/>
              <a:t> values were obtained for both genes. </a:t>
            </a:r>
          </a:p>
          <a:p>
            <a:endParaRPr lang="en-US" sz="1800" dirty="0" smtClean="0"/>
          </a:p>
          <a:p>
            <a:pPr>
              <a:buNone/>
            </a:pPr>
            <a:endParaRPr lang="en-US" sz="18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21436" y="2510528"/>
          <a:ext cx="2549017" cy="4064008"/>
        </p:xfrm>
        <a:graphic>
          <a:graphicData uri="http://schemas.openxmlformats.org/drawingml/2006/table">
            <a:tbl>
              <a:tblPr/>
              <a:tblGrid>
                <a:gridCol w="541065"/>
                <a:gridCol w="889751"/>
                <a:gridCol w="529041"/>
                <a:gridCol w="589160"/>
              </a:tblGrid>
              <a:tr h="1563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Verdana"/>
                        </a:rPr>
                        <a:t>Animal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Verdana"/>
                        </a:rPr>
                        <a:t>Dose Group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Verdana"/>
                        </a:rPr>
                        <a:t>HK001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Verdana"/>
                        </a:rPr>
                        <a:t>HK002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A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20.3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19.68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A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20.57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19.69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3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A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20.54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19.8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4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A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20.2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19.95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5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A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20.2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19.93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6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B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20.57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19.97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7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B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20.95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19.93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8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B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20.78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20.02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9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B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20.88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20.27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10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B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20.87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19.93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11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C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20.8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19.88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12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C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20.83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19.9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13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C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19.97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19.91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14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C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19.92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19.98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15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C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20.33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20.57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16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D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19.7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19.68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17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D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19.72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19.95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18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D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19.47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19.85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19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D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20.58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20.27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D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20.57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20.08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21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E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20.41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20.07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22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E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20.58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20.1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23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E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20.85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20.07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24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E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20.48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20.1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25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E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Verdana"/>
                        </a:rPr>
                        <a:t>20.3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latin typeface="Verdana"/>
                        </a:rPr>
                        <a:t>20.25</a:t>
                      </a:r>
                    </a:p>
                  </a:txBody>
                  <a:tcPr marL="12024" marR="12024" marT="120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178849" y="3249012"/>
            <a:ext cx="32016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a</a:t>
            </a:r>
            <a:r>
              <a:rPr lang="en-US" dirty="0" smtClean="0"/>
              <a:t> = number of treatments = 5</a:t>
            </a:r>
          </a:p>
          <a:p>
            <a:r>
              <a:rPr lang="en-US" i="1" dirty="0" smtClean="0"/>
              <a:t>N</a:t>
            </a:r>
            <a:r>
              <a:rPr lang="en-US" dirty="0" smtClean="0"/>
              <a:t> = number of animals = 25</a:t>
            </a:r>
            <a:endParaRPr lang="en-US" i="1" dirty="0" smtClean="0"/>
          </a:p>
          <a:p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Analysis of Variance (ANOVA) – One way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98136"/>
          </a:xfrm>
        </p:spPr>
        <p:txBody>
          <a:bodyPr>
            <a:normAutofit/>
          </a:bodyPr>
          <a:lstStyle/>
          <a:p>
            <a:r>
              <a:rPr lang="en-US" sz="2000" dirty="0" smtClean="0"/>
              <a:t>Partition the variability in a set of data into component parts</a:t>
            </a:r>
            <a:br>
              <a:rPr lang="en-US" sz="2000" dirty="0" smtClean="0"/>
            </a:br>
            <a:endParaRPr lang="en-US" sz="2000" dirty="0" smtClean="0"/>
          </a:p>
          <a:p>
            <a:pPr algn="ctr"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SS</a:t>
            </a:r>
            <a:r>
              <a:rPr lang="en-US" sz="2000" baseline="-25000" dirty="0" err="1" smtClean="0"/>
              <a:t>Total</a:t>
            </a:r>
            <a:r>
              <a:rPr lang="en-US" sz="2000" baseline="-25000" dirty="0" smtClean="0"/>
              <a:t> </a:t>
            </a:r>
            <a:r>
              <a:rPr lang="en-US" sz="2000" dirty="0" smtClean="0"/>
              <a:t> = </a:t>
            </a:r>
            <a:r>
              <a:rPr lang="en-US" sz="2000" dirty="0" err="1" smtClean="0"/>
              <a:t>SS</a:t>
            </a:r>
            <a:r>
              <a:rPr lang="en-US" sz="2000" baseline="-25000" dirty="0" err="1" smtClean="0"/>
              <a:t>Treatment</a:t>
            </a:r>
            <a:r>
              <a:rPr lang="en-US" sz="2000" dirty="0" smtClean="0"/>
              <a:t> + </a:t>
            </a:r>
            <a:r>
              <a:rPr lang="en-US" sz="2000" dirty="0" err="1" smtClean="0"/>
              <a:t>SS</a:t>
            </a:r>
            <a:r>
              <a:rPr lang="en-US" sz="2000" baseline="-25000" dirty="0" err="1" smtClean="0"/>
              <a:t>Error</a:t>
            </a:r>
            <a:r>
              <a:rPr lang="en-US" sz="2000" baseline="-25000" dirty="0" smtClean="0"/>
              <a:t/>
            </a:r>
            <a:br>
              <a:rPr lang="en-US" sz="2000" baseline="-25000" dirty="0" smtClean="0"/>
            </a:br>
            <a:endParaRPr lang="en-US" sz="2000" baseline="-25000" dirty="0" smtClean="0"/>
          </a:p>
          <a:p>
            <a:pPr algn="ctr">
              <a:buNone/>
            </a:pPr>
            <a:r>
              <a:rPr lang="en-US" sz="2000" dirty="0" smtClean="0"/>
              <a:t>Total variance = Differences between groups due to treatment +</a:t>
            </a:r>
            <a:br>
              <a:rPr lang="en-US" sz="2000" dirty="0" smtClean="0"/>
            </a:br>
            <a:r>
              <a:rPr lang="en-US" sz="2000" dirty="0" smtClean="0"/>
              <a:t>Variances within groups due to “error”</a:t>
            </a:r>
            <a:endParaRPr lang="en-US" sz="2000" baseline="-25000" dirty="0" smtClean="0"/>
          </a:p>
          <a:p>
            <a:pPr algn="ctr">
              <a:buNone/>
            </a:pPr>
            <a:endParaRPr lang="en-US" sz="2000" baseline="-25000" dirty="0" smtClean="0"/>
          </a:p>
          <a:p>
            <a:pPr algn="ctr">
              <a:buNone/>
            </a:pPr>
            <a:endParaRPr lang="en-US" sz="2000" baseline="-25000" dirty="0" smtClean="0"/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352" y="4095106"/>
            <a:ext cx="5726495" cy="18820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98136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To make sources of variability comparable the sum of squares is divided by the respective degrees of freedom to obtain mean squares</a:t>
            </a:r>
          </a:p>
          <a:p>
            <a:r>
              <a:rPr lang="en-US" sz="2000" dirty="0" smtClean="0"/>
              <a:t>The ratio of Mean Square yields the F statistic</a:t>
            </a:r>
          </a:p>
          <a:p>
            <a:endParaRPr lang="en-US" sz="20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Analysis of Variance (ANOVA) – One way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352" y="2884111"/>
            <a:ext cx="5726495" cy="188202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0601" y="5227798"/>
            <a:ext cx="19734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DFG = a-1 = 4 </a:t>
            </a:r>
          </a:p>
          <a:p>
            <a:r>
              <a:rPr lang="en-US" dirty="0" smtClean="0"/>
              <a:t>DFE = N-a = 20 </a:t>
            </a:r>
          </a:p>
          <a:p>
            <a:r>
              <a:rPr lang="en-US" dirty="0" smtClean="0"/>
              <a:t>DFT = N-1 = 24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64" y="103376"/>
            <a:ext cx="8229600" cy="10668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Continue in SAS…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0862"/>
            <a:ext cx="3441090" cy="567367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dirty="0" smtClean="0"/>
              <a:t>data table;</a:t>
            </a:r>
          </a:p>
          <a:p>
            <a:pPr>
              <a:buNone/>
            </a:pPr>
            <a:r>
              <a:rPr lang="en-US" sz="2000" dirty="0" smtClean="0"/>
              <a:t>input </a:t>
            </a:r>
            <a:r>
              <a:rPr lang="en-US" sz="2000" dirty="0" err="1" smtClean="0"/>
              <a:t>anim</a:t>
            </a:r>
            <a:r>
              <a:rPr lang="en-US" sz="2000" dirty="0" smtClean="0"/>
              <a:t> dose$ gene$ Ct;</a:t>
            </a:r>
          </a:p>
          <a:p>
            <a:pPr>
              <a:buNone/>
            </a:pPr>
            <a:r>
              <a:rPr lang="en-US" sz="2000" dirty="0" smtClean="0"/>
              <a:t>Cards;</a:t>
            </a:r>
          </a:p>
          <a:p>
            <a:pPr>
              <a:buNone/>
            </a:pPr>
            <a:r>
              <a:rPr lang="en-US" sz="2000" dirty="0" smtClean="0"/>
              <a:t>1 A HK001 20.30</a:t>
            </a:r>
          </a:p>
          <a:p>
            <a:pPr>
              <a:buNone/>
            </a:pPr>
            <a:r>
              <a:rPr lang="en-US" sz="2000" dirty="0" smtClean="0"/>
              <a:t>2 A HK001 20.57</a:t>
            </a:r>
          </a:p>
          <a:p>
            <a:pPr>
              <a:buNone/>
            </a:pP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data missing …</a:t>
            </a:r>
            <a:br>
              <a:rPr lang="en-US" sz="2000" dirty="0" smtClean="0"/>
            </a:b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24 E HK002 20.10</a:t>
            </a:r>
          </a:p>
          <a:p>
            <a:pPr>
              <a:buNone/>
            </a:pPr>
            <a:r>
              <a:rPr lang="en-US" sz="2000" dirty="0" smtClean="0"/>
              <a:t>25 E HK002 20.25</a:t>
            </a:r>
          </a:p>
          <a:p>
            <a:pPr>
              <a:buNone/>
            </a:pPr>
            <a:r>
              <a:rPr lang="en-US" sz="2000" dirty="0" smtClean="0"/>
              <a:t>;</a:t>
            </a:r>
          </a:p>
          <a:p>
            <a:pPr>
              <a:buNone/>
            </a:pPr>
            <a:r>
              <a:rPr lang="en-US" sz="2000" b="1" dirty="0" smtClean="0"/>
              <a:t>proc ANOVA;</a:t>
            </a:r>
          </a:p>
          <a:p>
            <a:pPr>
              <a:buNone/>
            </a:pPr>
            <a:r>
              <a:rPr lang="en-US" sz="2000" dirty="0" smtClean="0"/>
              <a:t>by gene;</a:t>
            </a:r>
          </a:p>
          <a:p>
            <a:pPr>
              <a:buNone/>
            </a:pPr>
            <a:r>
              <a:rPr lang="en-US" sz="2000" dirty="0" smtClean="0"/>
              <a:t>class dose;</a:t>
            </a:r>
          </a:p>
          <a:p>
            <a:pPr>
              <a:buNone/>
            </a:pPr>
            <a:r>
              <a:rPr lang="en-US" sz="2000" dirty="0" smtClean="0"/>
              <a:t>model Ct=dose;</a:t>
            </a:r>
          </a:p>
          <a:p>
            <a:pPr>
              <a:buNone/>
            </a:pPr>
            <a:r>
              <a:rPr lang="en-US" sz="2000" b="1" dirty="0" smtClean="0"/>
              <a:t>run;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208381" y="976950"/>
            <a:ext cx="3889506" cy="5847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/>
              <a:t>Order of input: </a:t>
            </a:r>
            <a:br>
              <a:rPr lang="en-US" sz="1600" dirty="0" smtClean="0"/>
            </a:br>
            <a:r>
              <a:rPr lang="en-US" sz="1600" dirty="0" smtClean="0"/>
              <a:t>Animal, dose, gene notation and Ct value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4208381" y="2308684"/>
            <a:ext cx="4327226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/>
              <a:t>Cards = data immediately follows on next line</a:t>
            </a:r>
            <a:br>
              <a:rPr lang="en-US" sz="1600" dirty="0" smtClean="0"/>
            </a:br>
            <a:endParaRPr lang="en-US" sz="1600" dirty="0" smtClean="0"/>
          </a:p>
          <a:p>
            <a:r>
              <a:rPr lang="en-US" sz="1600" dirty="0" smtClean="0"/>
              <a:t>Insert all data values in order specified above</a:t>
            </a:r>
            <a:br>
              <a:rPr lang="en-US" sz="1600" dirty="0" smtClean="0"/>
            </a:br>
            <a:r>
              <a:rPr lang="en-US" sz="1600" dirty="0" smtClean="0"/>
              <a:t>for all genes you are comparing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4208381" y="5130532"/>
            <a:ext cx="360858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/>
              <a:t>Proc ANOVA </a:t>
            </a:r>
            <a:r>
              <a:rPr lang="en-US" sz="1600" dirty="0" err="1" smtClean="0">
                <a:sym typeface="Wingdings"/>
              </a:rPr>
              <a:t></a:t>
            </a:r>
            <a:r>
              <a:rPr lang="en-US" sz="1600" dirty="0" smtClean="0">
                <a:sym typeface="Wingdings"/>
              </a:rPr>
              <a:t> for balanced design</a:t>
            </a:r>
          </a:p>
          <a:p>
            <a:r>
              <a:rPr lang="en-US" sz="1600" dirty="0" smtClean="0">
                <a:sym typeface="Wingdings"/>
              </a:rPr>
              <a:t>CLASS: Classification statement</a:t>
            </a:r>
            <a:br>
              <a:rPr lang="en-US" sz="1600" dirty="0" smtClean="0">
                <a:sym typeface="Wingdings"/>
              </a:rPr>
            </a:br>
            <a:r>
              <a:rPr lang="en-US" sz="1600" dirty="0" smtClean="0">
                <a:sym typeface="Wingdings"/>
              </a:rPr>
              <a:t>MODEL: Response = treatment levels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59064" y="103376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Continue in SAS…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1" y="3751257"/>
            <a:ext cx="3684154" cy="275215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17501" y="6488668"/>
            <a:ext cx="9453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HK002</a:t>
            </a:r>
            <a:endParaRPr lang="en-US" sz="1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499" y="1007386"/>
            <a:ext cx="3684155" cy="274387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17501" y="3443480"/>
            <a:ext cx="9453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HK001</a:t>
            </a:r>
            <a:endParaRPr lang="en-US" sz="1400"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4429875" y="1170176"/>
            <a:ext cx="4444641" cy="48981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Box Plots of dose vs. Ct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HK001 more variable 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Continue by looking at the F-statistic and P-value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24661" y="1170176"/>
            <a:ext cx="3549855" cy="3403380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F-statistic close to 1 = </a:t>
            </a:r>
            <a:br>
              <a:rPr lang="en-US" sz="2000" dirty="0" smtClean="0"/>
            </a:br>
            <a:r>
              <a:rPr lang="en-US" sz="2000" dirty="0" smtClean="0"/>
              <a:t>the two sources of variability are approximately equal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000" dirty="0" smtClean="0"/>
              <a:t>A HKG that remains constant across different conditions will have a small F-statistic compared to other genes</a:t>
            </a:r>
            <a:br>
              <a:rPr lang="en-US" sz="2000" dirty="0" smtClean="0"/>
            </a:br>
            <a:endParaRPr lang="en-US" sz="2000" dirty="0" smtClean="0"/>
          </a:p>
          <a:p>
            <a:pPr>
              <a:buNone/>
            </a:pP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64" y="885522"/>
            <a:ext cx="5265597" cy="16989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64" y="2894574"/>
            <a:ext cx="5250831" cy="1678982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9064" y="103376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Continue in SAS…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94107" y="4721236"/>
            <a:ext cx="7994557" cy="199831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“Optimum HKG” is defined based on a </a:t>
            </a:r>
            <a:r>
              <a:rPr kumimoji="0" lang="en-US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non-significant</a:t>
            </a:r>
            <a:r>
              <a:rPr kumimoji="0" lang="en-US" sz="2000" b="0" i="0" u="sng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&gt;0.05),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minimum F-statistic</a:t>
            </a:r>
            <a:br>
              <a:rPr lang="en-US" sz="2000" dirty="0" smtClean="0"/>
            </a:br>
            <a:endParaRPr lang="en-US" sz="2000" dirty="0" smtClean="0"/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none of the genes </a:t>
            </a:r>
            <a:r>
              <a:rPr lang="en-US" sz="2000" dirty="0" smtClean="0"/>
              <a:t>yield a </a:t>
            </a:r>
            <a:r>
              <a:rPr lang="en-US" sz="2000" u="sng" dirty="0" smtClean="0"/>
              <a:t>non-significant</a:t>
            </a:r>
            <a:r>
              <a:rPr lang="en-US" sz="2000" dirty="0" smtClean="0"/>
              <a:t> F-statistic then none is suitable  to be used as a housekeeping gene. 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6" y="135272"/>
            <a:ext cx="5464066" cy="106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Normalization gene selected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60" y="989472"/>
            <a:ext cx="8450540" cy="55850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dirty="0" smtClean="0"/>
              <a:t>Example: </a:t>
            </a:r>
          </a:p>
          <a:p>
            <a:pPr>
              <a:buNone/>
            </a:pPr>
            <a:r>
              <a:rPr lang="en-US" sz="1800" dirty="0" smtClean="0"/>
              <a:t>Mice were treated with or without Hormone Y for 10 days after which ovaries</a:t>
            </a:r>
          </a:p>
          <a:p>
            <a:pPr>
              <a:buNone/>
            </a:pPr>
            <a:r>
              <a:rPr lang="en-US" sz="1800" dirty="0" smtClean="0"/>
              <a:t>were removed and expression levels of TG001 and TG002 were measured along</a:t>
            </a:r>
          </a:p>
          <a:p>
            <a:pPr>
              <a:buNone/>
            </a:pPr>
            <a:r>
              <a:rPr lang="en-US" sz="1800" dirty="0" smtClean="0"/>
              <a:t>with HK002 as the reference gene. For each dose </a:t>
            </a:r>
            <a:r>
              <a:rPr lang="en-US" sz="1800" dirty="0" err="1" smtClean="0"/>
              <a:t>n</a:t>
            </a:r>
            <a:r>
              <a:rPr lang="en-US" sz="1800" dirty="0" smtClean="0"/>
              <a:t>=4, and each sample was</a:t>
            </a:r>
          </a:p>
          <a:p>
            <a:pPr>
              <a:buNone/>
            </a:pPr>
            <a:r>
              <a:rPr lang="en-US" sz="1800" dirty="0" smtClean="0"/>
              <a:t>performed in triplicate</a:t>
            </a:r>
            <a:r>
              <a:rPr lang="en-US" sz="2000" dirty="0" smtClean="0"/>
              <a:t>.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39962" y="-14768"/>
            <a:ext cx="4577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</a:t>
            </a:r>
            <a:r>
              <a:rPr lang="en-US" sz="3200" dirty="0" err="1" smtClean="0">
                <a:latin typeface="Wingdings"/>
                <a:ea typeface="Wingdings"/>
                <a:cs typeface="Wingdings"/>
              </a:rPr>
              <a:t></a:t>
            </a:r>
            <a:endParaRPr lang="en-US" sz="32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739962" y="2451911"/>
          <a:ext cx="2988603" cy="4122625"/>
        </p:xfrm>
        <a:graphic>
          <a:graphicData uri="http://schemas.openxmlformats.org/drawingml/2006/table">
            <a:tbl>
              <a:tblPr/>
              <a:tblGrid>
                <a:gridCol w="587717"/>
                <a:gridCol w="812800"/>
                <a:gridCol w="525194"/>
                <a:gridCol w="525194"/>
                <a:gridCol w="537698"/>
              </a:tblGrid>
              <a:tr h="410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Verdana"/>
                        </a:rPr>
                        <a:t>Animal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Verdana"/>
                        </a:rPr>
                        <a:t>TG001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Verdana"/>
                        </a:rPr>
                        <a:t>TG002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Verdana"/>
                        </a:rPr>
                        <a:t>HK002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2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23.22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29.08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19.68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23.34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29.04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19.69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23.13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29.39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19.8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24.06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28.23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19.95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24.15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28.01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19.93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24.15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28.12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19.97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3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23.18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28.79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19.93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3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23.13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28.43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20.02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3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23.1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28.49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20.27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4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24.78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31.37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19.93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4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24.45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30.74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19.88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4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24.67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31.09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19.9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5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23.11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27.11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19.91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5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22.99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27.24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19.98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5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23.1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27.37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20.57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6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22.77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25.52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19.68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6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22.99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25.72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19.95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6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23.06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25.52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19.85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7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23.73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27.43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20.27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7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24.01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26.73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20.08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7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23.8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26.65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20.07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8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23.73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27.96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20.1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8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23.83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28.84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20.07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8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23.73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27.98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latin typeface="Verdana"/>
                        </a:rPr>
                        <a:t>20.1</a:t>
                      </a:r>
                    </a:p>
                  </a:txBody>
                  <a:tcPr marL="12505" marR="12505" marT="125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18875" y="3280795"/>
            <a:ext cx="3025388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/>
              <a:t>Are the Ct values too high/low?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318875" y="4106685"/>
            <a:ext cx="359265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/>
              <a:t>How do the technical triplicates look?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9669"/>
            <a:ext cx="8229600" cy="106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Relative Quantification Methods: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06469"/>
            <a:ext cx="8417316" cy="5168067"/>
          </a:xfrm>
        </p:spPr>
        <p:txBody>
          <a:bodyPr>
            <a:normAutofit/>
          </a:bodyPr>
          <a:lstStyle/>
          <a:p>
            <a:pPr marL="624078" indent="-514350">
              <a:buFont typeface="+mj-lt"/>
              <a:buAutoNum type="arabicPeriod"/>
            </a:pPr>
            <a:r>
              <a:rPr lang="en-US" dirty="0" smtClean="0"/>
              <a:t>ΔΔC</a:t>
            </a:r>
            <a:r>
              <a:rPr lang="en-US" baseline="-25000" dirty="0" smtClean="0"/>
              <a:t>T</a:t>
            </a:r>
            <a:r>
              <a:rPr lang="en-US" dirty="0" smtClean="0"/>
              <a:t> Method – </a:t>
            </a:r>
            <a:r>
              <a:rPr lang="en-US" dirty="0" err="1" smtClean="0"/>
              <a:t>Livak</a:t>
            </a:r>
            <a:r>
              <a:rPr lang="en-US" dirty="0" smtClean="0"/>
              <a:t> Method</a:t>
            </a:r>
            <a:br>
              <a:rPr lang="en-US" dirty="0" smtClean="0"/>
            </a:br>
            <a:endParaRPr lang="en-US" dirty="0" smtClean="0"/>
          </a:p>
          <a:p>
            <a:pPr marL="624078" indent="-514350"/>
            <a:r>
              <a:rPr lang="en-US" sz="2000" dirty="0" smtClean="0"/>
              <a:t>KEY ASSUMPTION: Amplification efficiency is 2 for both the target and reference gene</a:t>
            </a:r>
          </a:p>
          <a:p>
            <a:pPr marL="916686" lvl="1" indent="-514350"/>
            <a:r>
              <a:rPr lang="en-US" sz="2000" dirty="0" smtClean="0"/>
              <a:t>This indicates a doubling of PCR product with each cycle (exponential growth)</a:t>
            </a:r>
            <a:br>
              <a:rPr lang="en-US" sz="2000" dirty="0" smtClean="0"/>
            </a:br>
            <a:endParaRPr lang="en-US" sz="2000" dirty="0" smtClean="0"/>
          </a:p>
          <a:p>
            <a:pPr marL="624078" indent="-514350"/>
            <a:r>
              <a:rPr lang="en-US" sz="2200" dirty="0" smtClean="0"/>
              <a:t>Presented as a ratio:</a:t>
            </a:r>
            <a:br>
              <a:rPr lang="en-US" sz="2200" dirty="0" smtClean="0"/>
            </a:br>
            <a:endParaRPr lang="en-US" sz="2200" dirty="0" smtClean="0"/>
          </a:p>
          <a:p>
            <a:pPr marL="916686" lvl="1" indent="-514350">
              <a:buNone/>
            </a:pP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11332" y="4799677"/>
            <a:ext cx="2300630" cy="523220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/>
              <a:t>Ratio = 2</a:t>
            </a:r>
            <a:r>
              <a:rPr lang="en-US" sz="2800" baseline="30000" dirty="0" smtClean="0"/>
              <a:t>-ΔΔCt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96" y="118144"/>
            <a:ext cx="8229600" cy="1066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Understanding the Ratio…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086" y="930399"/>
            <a:ext cx="8505361" cy="5644137"/>
          </a:xfrm>
        </p:spPr>
        <p:txBody>
          <a:bodyPr/>
          <a:lstStyle/>
          <a:p>
            <a:pPr marL="624078" indent="-514350"/>
            <a:r>
              <a:rPr lang="en-US" sz="2200" dirty="0" smtClean="0"/>
              <a:t/>
            </a:r>
            <a:br>
              <a:rPr lang="en-US" sz="2200" dirty="0" smtClean="0"/>
            </a:br>
            <a:endParaRPr lang="en-US" sz="2200" dirty="0" smtClean="0"/>
          </a:p>
          <a:p>
            <a:pPr marL="624078" indent="-514350"/>
            <a:r>
              <a:rPr lang="en-US" sz="2200" dirty="0" smtClean="0"/>
              <a:t>Where </a:t>
            </a:r>
            <a:r>
              <a:rPr lang="en-US" sz="2200" dirty="0" err="1" smtClean="0"/>
              <a:t>ΔΔCt</a:t>
            </a:r>
            <a:r>
              <a:rPr lang="en-US" sz="2200" dirty="0" smtClean="0"/>
              <a:t> = </a:t>
            </a:r>
            <a:r>
              <a:rPr lang="en-US" sz="2200" dirty="0" err="1" smtClean="0"/>
              <a:t>ΔCt</a:t>
            </a:r>
            <a:r>
              <a:rPr lang="en-US" sz="2200" baseline="-25000" dirty="0" err="1" smtClean="0"/>
              <a:t>treated</a:t>
            </a:r>
            <a:r>
              <a:rPr lang="en-US" sz="2200" dirty="0" smtClean="0"/>
              <a:t> – </a:t>
            </a:r>
            <a:r>
              <a:rPr lang="en-US" sz="2200" dirty="0" err="1" smtClean="0"/>
              <a:t>ΔCt</a:t>
            </a:r>
            <a:r>
              <a:rPr lang="en-US" sz="2200" baseline="-25000" dirty="0" err="1" smtClean="0"/>
              <a:t>control</a:t>
            </a:r>
            <a:r>
              <a:rPr lang="en-US" sz="2200" baseline="-25000" dirty="0" smtClean="0"/>
              <a:t/>
            </a:r>
            <a:br>
              <a:rPr lang="en-US" sz="2200" baseline="-25000" dirty="0" smtClean="0"/>
            </a:br>
            <a:endParaRPr lang="en-US" sz="2200" baseline="-25000" dirty="0" smtClean="0"/>
          </a:p>
          <a:p>
            <a:pPr marL="624078" indent="-514350"/>
            <a:r>
              <a:rPr lang="en-US" sz="2200" dirty="0" err="1" smtClean="0"/>
              <a:t>ΔCt</a:t>
            </a:r>
            <a:r>
              <a:rPr lang="en-US" sz="2200" baseline="-25000" dirty="0" err="1" smtClean="0"/>
              <a:t>treated</a:t>
            </a:r>
            <a:r>
              <a:rPr lang="en-US" sz="2200" baseline="-25000" dirty="0" smtClean="0"/>
              <a:t> </a:t>
            </a:r>
            <a:r>
              <a:rPr lang="en-US" sz="2200" dirty="0" smtClean="0"/>
              <a:t>= Ct difference of a reference and target gene for a treatment sample </a:t>
            </a:r>
            <a:r>
              <a:rPr lang="en-US" sz="2200" dirty="0" err="1" smtClean="0">
                <a:sym typeface="Wingdings"/>
              </a:rPr>
              <a:t></a:t>
            </a:r>
            <a:r>
              <a:rPr lang="en-US" sz="2200" dirty="0" smtClean="0">
                <a:sym typeface="Wingdings"/>
              </a:rPr>
              <a:t> </a:t>
            </a:r>
          </a:p>
          <a:p>
            <a:pPr marL="916686" lvl="1" indent="-514350"/>
            <a:r>
              <a:rPr lang="en-US" sz="2000" dirty="0" err="1" smtClean="0"/>
              <a:t>ΔCt</a:t>
            </a:r>
            <a:r>
              <a:rPr lang="en-US" sz="2000" baseline="-25000" dirty="0" err="1" smtClean="0"/>
              <a:t>treated</a:t>
            </a:r>
            <a:r>
              <a:rPr lang="en-US" sz="2000" baseline="-25000" dirty="0" smtClean="0"/>
              <a:t> </a:t>
            </a:r>
            <a:r>
              <a:rPr lang="en-US" sz="2000" dirty="0" smtClean="0"/>
              <a:t>= </a:t>
            </a:r>
            <a:r>
              <a:rPr lang="en-US" sz="2000" dirty="0" err="1" smtClean="0"/>
              <a:t>Ct</a:t>
            </a:r>
            <a:r>
              <a:rPr lang="en-US" sz="2000" baseline="-25000" dirty="0" err="1" smtClean="0"/>
              <a:t>target</a:t>
            </a:r>
            <a:r>
              <a:rPr lang="en-US" sz="2000" dirty="0" smtClean="0"/>
              <a:t> – </a:t>
            </a:r>
            <a:r>
              <a:rPr lang="en-US" sz="2000" dirty="0" err="1" smtClean="0"/>
              <a:t>Ct</a:t>
            </a:r>
            <a:r>
              <a:rPr lang="en-US" sz="2000" baseline="-25000" dirty="0" err="1" smtClean="0"/>
              <a:t>ref</a:t>
            </a:r>
            <a:endParaRPr lang="en-US" sz="2000" baseline="-25000" dirty="0" smtClean="0"/>
          </a:p>
          <a:p>
            <a:pPr marL="916686" lvl="1" indent="-514350"/>
            <a:endParaRPr lang="en-US" sz="2000" baseline="-25000" dirty="0" smtClean="0"/>
          </a:p>
          <a:p>
            <a:pPr marL="624078" indent="-514350"/>
            <a:r>
              <a:rPr lang="en-US" sz="2200" dirty="0" err="1" smtClean="0"/>
              <a:t>ΔCt</a:t>
            </a:r>
            <a:r>
              <a:rPr lang="en-US" sz="2200" baseline="-25000" dirty="0" err="1" smtClean="0"/>
              <a:t>control</a:t>
            </a:r>
            <a:r>
              <a:rPr lang="en-US" sz="2200" baseline="-25000" dirty="0" smtClean="0"/>
              <a:t> </a:t>
            </a:r>
            <a:r>
              <a:rPr lang="en-US" sz="2200" dirty="0" smtClean="0"/>
              <a:t>= Ct difference of a reference and target gene for a control sample </a:t>
            </a:r>
            <a:r>
              <a:rPr lang="en-US" sz="2200" dirty="0" err="1" smtClean="0">
                <a:sym typeface="Wingdings"/>
              </a:rPr>
              <a:t></a:t>
            </a:r>
            <a:endParaRPr lang="en-US" sz="2200" dirty="0" smtClean="0">
              <a:sym typeface="Wingdings"/>
            </a:endParaRPr>
          </a:p>
          <a:p>
            <a:pPr marL="916686" lvl="1" indent="-514350"/>
            <a:r>
              <a:rPr lang="en-US" sz="2000" dirty="0" smtClean="0">
                <a:sym typeface="Wingdings"/>
              </a:rPr>
              <a:t> </a:t>
            </a:r>
            <a:r>
              <a:rPr lang="en-US" sz="2000" dirty="0" err="1" smtClean="0"/>
              <a:t>ΔCt</a:t>
            </a:r>
            <a:r>
              <a:rPr lang="en-US" sz="2000" baseline="-25000" dirty="0" err="1" smtClean="0"/>
              <a:t>control</a:t>
            </a:r>
            <a:r>
              <a:rPr lang="en-US" sz="2000" baseline="-25000" dirty="0" smtClean="0"/>
              <a:t> </a:t>
            </a:r>
            <a:r>
              <a:rPr lang="en-US" sz="2000" dirty="0" smtClean="0"/>
              <a:t>= </a:t>
            </a:r>
            <a:r>
              <a:rPr lang="en-US" sz="2000" dirty="0" err="1" smtClean="0"/>
              <a:t>Ct</a:t>
            </a:r>
            <a:r>
              <a:rPr lang="en-US" sz="2000" baseline="-25000" dirty="0" err="1" smtClean="0"/>
              <a:t>target</a:t>
            </a:r>
            <a:r>
              <a:rPr lang="en-US" sz="2000" dirty="0" smtClean="0"/>
              <a:t> – </a:t>
            </a:r>
            <a:r>
              <a:rPr lang="en-US" sz="2000" dirty="0" err="1" smtClean="0"/>
              <a:t>Ct</a:t>
            </a:r>
            <a:r>
              <a:rPr lang="en-US" sz="2000" baseline="-25000" dirty="0" err="1" smtClean="0"/>
              <a:t>ref</a:t>
            </a:r>
            <a:r>
              <a:rPr lang="en-US" sz="2000" baseline="-25000" dirty="0" smtClean="0"/>
              <a:t/>
            </a:r>
            <a:br>
              <a:rPr lang="en-US" sz="2000" baseline="-25000" dirty="0" smtClean="0"/>
            </a:br>
            <a:endParaRPr lang="en-US" sz="2000" baseline="-25000" dirty="0" smtClean="0"/>
          </a:p>
          <a:p>
            <a:pPr marL="916686" lvl="1" indent="-514350">
              <a:buNone/>
            </a:pPr>
            <a:endParaRPr lang="en-US" sz="2000" baseline="-25000" dirty="0" smtClean="0"/>
          </a:p>
          <a:p>
            <a:pPr marL="916686" lvl="1" indent="-514350">
              <a:buNone/>
            </a:pPr>
            <a:endParaRPr lang="en-US" sz="2000" baseline="-25000" dirty="0" smtClean="0"/>
          </a:p>
          <a:p>
            <a:pPr marL="916686" lvl="1" indent="-514350">
              <a:buNone/>
            </a:pPr>
            <a:r>
              <a:rPr lang="en-US" sz="2000" dirty="0" smtClean="0"/>
              <a:t>Note: for a full derivation of the above equation refer to Ref 1. </a:t>
            </a:r>
          </a:p>
          <a:p>
            <a:pPr marL="624078" indent="-514350"/>
            <a:endParaRPr lang="en-US" sz="2200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29289" y="984889"/>
            <a:ext cx="1686437" cy="400110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Ratio = 2</a:t>
            </a:r>
            <a:r>
              <a:rPr lang="en-US" sz="2000" baseline="30000" dirty="0" smtClean="0"/>
              <a:t>-ΔΔCt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8229600" cy="10668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Thinking about your experimental set-up…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086" y="930399"/>
            <a:ext cx="8505361" cy="5644137"/>
          </a:xfrm>
        </p:spPr>
        <p:txBody>
          <a:bodyPr>
            <a:normAutofit fontScale="92500" lnSpcReduction="10000"/>
          </a:bodyPr>
          <a:lstStyle/>
          <a:p>
            <a:pPr marL="624078" indent="-514350"/>
            <a:r>
              <a:rPr lang="en-US" sz="2000" dirty="0" smtClean="0"/>
              <a:t>Exactly how the averaging is performed depends on your experimental set up. </a:t>
            </a:r>
            <a:br>
              <a:rPr lang="en-US" sz="2000" dirty="0" smtClean="0"/>
            </a:br>
            <a:endParaRPr lang="en-US" sz="2000" dirty="0" smtClean="0"/>
          </a:p>
          <a:p>
            <a:pPr marL="624078" indent="-514350"/>
            <a:r>
              <a:rPr lang="en-US" sz="2000" dirty="0" smtClean="0"/>
              <a:t>Biological replicates (separate RNA preparations)</a:t>
            </a:r>
          </a:p>
          <a:p>
            <a:pPr marL="916686" lvl="1" indent="-514350"/>
            <a:r>
              <a:rPr lang="en-US" sz="1800" dirty="0" smtClean="0"/>
              <a:t>Treat each sample separately</a:t>
            </a:r>
          </a:p>
          <a:p>
            <a:pPr marL="916686" lvl="1" indent="-514350"/>
            <a:r>
              <a:rPr lang="en-US" sz="1800" dirty="0" smtClean="0"/>
              <a:t>Average the results after the ratio is calculated</a:t>
            </a:r>
            <a:br>
              <a:rPr lang="en-US" sz="1800" dirty="0" smtClean="0"/>
            </a:br>
            <a:endParaRPr lang="en-US" sz="1800" dirty="0" smtClean="0"/>
          </a:p>
          <a:p>
            <a:pPr marL="624078" indent="-514350"/>
            <a:r>
              <a:rPr lang="en-US" sz="2000" dirty="0" smtClean="0"/>
              <a:t>Technical replicates (PCR replicates)</a:t>
            </a:r>
          </a:p>
          <a:p>
            <a:pPr marL="916686" lvl="1" indent="-514350"/>
            <a:r>
              <a:rPr lang="en-US" sz="1800" dirty="0" smtClean="0"/>
              <a:t>More appropriate to average the Ct data before performing the ratio </a:t>
            </a:r>
          </a:p>
          <a:p>
            <a:pPr marL="916686" lvl="1" indent="-514350"/>
            <a:endParaRPr lang="en-US" sz="1800" dirty="0" smtClean="0"/>
          </a:p>
          <a:p>
            <a:pPr marL="624078" indent="-514350"/>
            <a:r>
              <a:rPr lang="en-US" sz="2000" dirty="0" smtClean="0"/>
              <a:t>Separate wells:</a:t>
            </a:r>
          </a:p>
          <a:p>
            <a:pPr marL="916686" lvl="1" indent="-514350"/>
            <a:r>
              <a:rPr lang="en-US" sz="1800" dirty="0" smtClean="0"/>
              <a:t>There is no reason to pair any particular target well with any particular reference well. </a:t>
            </a:r>
          </a:p>
          <a:p>
            <a:pPr marL="916686" lvl="1" indent="-514350"/>
            <a:r>
              <a:rPr lang="en-US" sz="1800" dirty="0" smtClean="0"/>
              <a:t>First we want to average the target and reference Ct values separately before performing the </a:t>
            </a:r>
            <a:r>
              <a:rPr lang="en-US" sz="1800" dirty="0" err="1" smtClean="0"/>
              <a:t>ΔCt</a:t>
            </a:r>
            <a:r>
              <a:rPr lang="en-US" sz="1800" dirty="0" smtClean="0"/>
              <a:t> calculation</a:t>
            </a:r>
            <a:br>
              <a:rPr lang="en-US" sz="1800" dirty="0" smtClean="0"/>
            </a:br>
            <a:endParaRPr lang="en-US" sz="1800" dirty="0" smtClean="0"/>
          </a:p>
          <a:p>
            <a:pPr marL="624078" indent="-514350"/>
            <a:r>
              <a:rPr lang="en-US" sz="2000" dirty="0" smtClean="0"/>
              <a:t>Same well:</a:t>
            </a:r>
          </a:p>
          <a:p>
            <a:pPr marL="916686" lvl="1" indent="-514350"/>
            <a:r>
              <a:rPr lang="en-US" sz="1800" dirty="0" smtClean="0"/>
              <a:t>Same starting </a:t>
            </a:r>
            <a:r>
              <a:rPr lang="en-US" sz="1800" dirty="0" err="1" smtClean="0"/>
              <a:t>cDNA</a:t>
            </a:r>
            <a:r>
              <a:rPr lang="en-US" sz="1800" dirty="0" smtClean="0"/>
              <a:t> with the use of multiple dyes</a:t>
            </a:r>
          </a:p>
          <a:p>
            <a:pPr marL="916686" lvl="1" indent="-514350"/>
            <a:r>
              <a:rPr lang="en-US" sz="1800" dirty="0" smtClean="0"/>
              <a:t>Can calculate the </a:t>
            </a:r>
            <a:r>
              <a:rPr lang="en-US" sz="1800" dirty="0" err="1" smtClean="0"/>
              <a:t>ΔCt</a:t>
            </a:r>
            <a:r>
              <a:rPr lang="en-US" sz="1800" dirty="0" smtClean="0"/>
              <a:t> value for each well separately</a:t>
            </a:r>
          </a:p>
          <a:p>
            <a:pPr marL="916686" lvl="1" indent="-514350"/>
            <a:r>
              <a:rPr lang="en-US" sz="1800" dirty="0" smtClean="0"/>
              <a:t>The </a:t>
            </a:r>
            <a:r>
              <a:rPr lang="en-US" sz="1800" dirty="0" err="1" smtClean="0"/>
              <a:t>ΔCt</a:t>
            </a:r>
            <a:r>
              <a:rPr lang="en-US" sz="1800" dirty="0" smtClean="0"/>
              <a:t> values can be averaged before proceeding with the ratio</a:t>
            </a:r>
          </a:p>
          <a:p>
            <a:pPr marL="916686" lvl="1" indent="-514350"/>
            <a:endParaRPr lang="en-US" sz="1800" dirty="0" smtClean="0"/>
          </a:p>
          <a:p>
            <a:pPr marL="916686" lvl="1" indent="-514350"/>
            <a:endParaRPr lang="en-US" sz="1800" dirty="0" smtClean="0"/>
          </a:p>
          <a:p>
            <a:pPr marL="916686" lvl="1" indent="-514350"/>
            <a:endParaRPr lang="en-US" sz="1800" dirty="0" smtClean="0"/>
          </a:p>
          <a:p>
            <a:pPr marL="916686" lvl="1" indent="-514350"/>
            <a:endParaRPr lang="en-US" sz="1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8229600" cy="10668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Separate wells…</a:t>
            </a:r>
            <a:endParaRPr lang="en-US" sz="2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19470" y="1550665"/>
          <a:ext cx="3272796" cy="827022"/>
        </p:xfrm>
        <a:graphic>
          <a:graphicData uri="http://schemas.openxmlformats.org/drawingml/2006/table">
            <a:tbl>
              <a:tblPr/>
              <a:tblGrid>
                <a:gridCol w="1090932"/>
                <a:gridCol w="1090932"/>
                <a:gridCol w="1090932"/>
              </a:tblGrid>
              <a:tr h="2756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TG001 Ct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HK002 Ct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2756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Verdana"/>
                        </a:rPr>
                        <a:t>23.78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Verdana"/>
                        </a:rPr>
                        <a:t>19.9125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6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Verdana"/>
                        </a:rPr>
                        <a:t>23.40416667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Verdana"/>
                        </a:rPr>
                        <a:t>20.0525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2155868" y="76200"/>
            <a:ext cx="3455309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ΔΔCt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=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ΔCt</a:t>
            </a:r>
            <a:r>
              <a:rPr kumimoji="0" lang="en-US" sz="2000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treated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–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Δct</a:t>
            </a:r>
            <a:r>
              <a:rPr kumimoji="0" lang="en-US" sz="2000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control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177748" y="1417753"/>
            <a:ext cx="4774291" cy="1196354"/>
            <a:chOff x="4177748" y="1550665"/>
            <a:chExt cx="4774291" cy="1196354"/>
          </a:xfrm>
        </p:grpSpPr>
        <p:sp>
          <p:nvSpPr>
            <p:cNvPr id="6" name="Content Placeholder 2"/>
            <p:cNvSpPr txBox="1">
              <a:spLocks/>
            </p:cNvSpPr>
            <p:nvPr/>
          </p:nvSpPr>
          <p:spPr>
            <a:xfrm>
              <a:off x="4177748" y="1550665"/>
              <a:ext cx="4774291" cy="812253"/>
            </a:xfrm>
            <a:prstGeom prst="rect">
              <a:avLst/>
            </a:prstGeom>
          </p:spPr>
          <p:txBody>
            <a:bodyPr vert="horz">
              <a:noAutofit/>
            </a:bodyPr>
            <a:lstStyle/>
            <a:p>
              <a:pPr marL="365760" marR="0" lvl="0" indent="-256032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accent3"/>
                </a:buClr>
                <a:buSzTx/>
                <a:buFont typeface="Georgia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1</a:t>
              </a:r>
              <a:r>
                <a:rPr kumimoji="0" lang="en-US" sz="2000" b="0" i="0" u="none" strike="noStrike" kern="1200" cap="none" spc="0" normalizeH="0" baseline="3000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st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we average all of the target and reference Ct values</a:t>
              </a:r>
            </a:p>
            <a:p>
              <a:pPr marL="658368" marR="0" lvl="1" indent="-246888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accent2"/>
                </a:buClr>
                <a:buSzTx/>
                <a:tabLst/>
                <a:defRPr/>
              </a:pPr>
              <a:r>
                <a:rPr kumimoji="0" lang="en-US" sz="2000" b="0" i="0" u="none" strike="noStrike" kern="1200" cap="none" spc="0" normalizeH="0" baseline="-2500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/>
              </a:r>
              <a:br>
                <a:rPr kumimoji="0" lang="en-US" sz="2000" b="0" i="0" u="none" strike="noStrike" kern="1200" cap="none" spc="0" normalizeH="0" baseline="-2500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</a:br>
              <a:r>
                <a:rPr kumimoji="0" lang="en-US" sz="2000" b="0" i="0" u="none" strike="noStrike" kern="1200" cap="none" spc="0" normalizeH="0" baseline="-2500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/>
              </a:r>
              <a:br>
                <a:rPr kumimoji="0" lang="en-US" sz="2000" b="0" i="0" u="none" strike="noStrike" kern="1200" cap="none" spc="0" normalizeH="0" baseline="-2500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</a:b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686291" y="2377687"/>
              <a:ext cx="2784010" cy="369332"/>
            </a:xfrm>
            <a:prstGeom prst="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=AVERAGE(Cell1:Cell12)</a:t>
              </a:r>
              <a:endParaRPr lang="en-US" dirty="0"/>
            </a:p>
          </p:txBody>
        </p:sp>
      </p:grp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90649" y="3116098"/>
          <a:ext cx="2288768" cy="832200"/>
        </p:xfrm>
        <a:graphic>
          <a:graphicData uri="http://schemas.openxmlformats.org/drawingml/2006/table">
            <a:tbl>
              <a:tblPr/>
              <a:tblGrid>
                <a:gridCol w="1108793"/>
                <a:gridCol w="1179975"/>
              </a:tblGrid>
              <a:tr h="277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err="1">
                          <a:latin typeface="Verdana"/>
                        </a:rPr>
                        <a:t>dCT</a:t>
                      </a:r>
                      <a:r>
                        <a:rPr lang="en-US" sz="1200" b="1" i="0" u="none" strike="noStrike" dirty="0">
                          <a:latin typeface="Verdana"/>
                        </a:rPr>
                        <a:t>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277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Verdana"/>
                        </a:rPr>
                        <a:t>3.8675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latin typeface="Verdana"/>
                        </a:rPr>
                        <a:t>Treatment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Verdana"/>
                        </a:rPr>
                        <a:t>3.351666667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4177748" y="3042258"/>
            <a:ext cx="4774291" cy="1473353"/>
            <a:chOff x="4177748" y="1550665"/>
            <a:chExt cx="4774291" cy="1473353"/>
          </a:xfrm>
        </p:grpSpPr>
        <p:sp>
          <p:nvSpPr>
            <p:cNvPr id="11" name="Content Placeholder 2"/>
            <p:cNvSpPr txBox="1">
              <a:spLocks/>
            </p:cNvSpPr>
            <p:nvPr/>
          </p:nvSpPr>
          <p:spPr>
            <a:xfrm>
              <a:off x="4177748" y="1550665"/>
              <a:ext cx="4774291" cy="812253"/>
            </a:xfrm>
            <a:prstGeom prst="rect">
              <a:avLst/>
            </a:prstGeom>
          </p:spPr>
          <p:txBody>
            <a:bodyPr vert="horz">
              <a:noAutofit/>
            </a:bodyPr>
            <a:lstStyle/>
            <a:p>
              <a:pPr marL="365760" marR="0" lvl="0" indent="-256032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accent3"/>
                </a:buClr>
                <a:buSzTx/>
                <a:buFont typeface="Georgia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2</a:t>
              </a:r>
              <a:r>
                <a:rPr kumimoji="0" lang="en-US" sz="2000" b="0" i="0" u="none" strike="noStrike" kern="1200" cap="none" spc="0" normalizeH="0" baseline="3000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nd</a:t>
              </a:r>
              <a:r>
                <a:rPr kumimoji="0" lang="en-US" sz="2000" b="0" i="0" u="none" strike="noStrike" kern="120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we normalize our</a:t>
              </a:r>
              <a:r>
                <a:rPr kumimoji="0" lang="en-US" sz="2000" b="0" i="0" u="none" strike="noStrike" kern="120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target Ct values to our internal control</a:t>
              </a:r>
              <a:endPara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658368" marR="0" lvl="1" indent="-246888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accent2"/>
                </a:buClr>
                <a:buSzTx/>
                <a:tabLst/>
                <a:defRPr/>
              </a:pPr>
              <a:r>
                <a:rPr kumimoji="0" lang="en-US" sz="2000" b="0" i="0" u="none" strike="noStrike" kern="1200" cap="none" spc="0" normalizeH="0" baseline="-2500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/>
              </a:r>
              <a:br>
                <a:rPr kumimoji="0" lang="en-US" sz="2000" b="0" i="0" u="none" strike="noStrike" kern="1200" cap="none" spc="0" normalizeH="0" baseline="-2500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</a:br>
              <a:r>
                <a:rPr kumimoji="0" lang="en-US" sz="2000" b="0" i="0" u="none" strike="noStrike" kern="1200" cap="none" spc="0" normalizeH="0" baseline="-2500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/>
              </a:r>
              <a:br>
                <a:rPr kumimoji="0" lang="en-US" sz="2000" b="0" i="0" u="none" strike="noStrike" kern="1200" cap="none" spc="0" normalizeH="0" baseline="-2500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</a:b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686291" y="2377687"/>
              <a:ext cx="2769471" cy="646331"/>
            </a:xfrm>
            <a:prstGeom prst="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= </a:t>
              </a:r>
              <a:r>
                <a:rPr lang="en-US" dirty="0" err="1" smtClean="0"/>
                <a:t>Avg</a:t>
              </a:r>
              <a:r>
                <a:rPr lang="en-US" dirty="0" smtClean="0"/>
                <a:t> </a:t>
              </a:r>
              <a:r>
                <a:rPr lang="en-US" dirty="0" err="1" smtClean="0"/>
                <a:t>taget</a:t>
              </a:r>
              <a:r>
                <a:rPr lang="en-US" dirty="0" smtClean="0"/>
                <a:t> Ct- </a:t>
              </a:r>
              <a:r>
                <a:rPr lang="en-US" dirty="0" err="1" smtClean="0"/>
                <a:t>Avg</a:t>
              </a:r>
              <a:r>
                <a:rPr lang="en-US" dirty="0" smtClean="0"/>
                <a:t> ref Ct</a:t>
              </a:r>
              <a:br>
                <a:rPr lang="en-US" dirty="0" smtClean="0"/>
              </a:br>
              <a:r>
                <a:rPr lang="en-US" dirty="0" smtClean="0"/>
                <a:t>= 23.78 - 19.91 = 3.87</a:t>
              </a:r>
              <a:endParaRPr lang="en-US" dirty="0"/>
            </a:p>
          </p:txBody>
        </p:sp>
      </p:grp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55058" y="4937309"/>
          <a:ext cx="3201620" cy="875797"/>
        </p:xfrm>
        <a:graphic>
          <a:graphicData uri="http://schemas.openxmlformats.org/drawingml/2006/table">
            <a:tbl>
              <a:tblPr/>
              <a:tblGrid>
                <a:gridCol w="1067206"/>
                <a:gridCol w="1221568"/>
                <a:gridCol w="912846"/>
              </a:tblGrid>
              <a:tr h="28918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latin typeface="Verdana"/>
                        </a:rPr>
                        <a:t>ddCt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latin typeface="Verdana"/>
                        </a:rPr>
                        <a:t>Ratio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2933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Verdana"/>
                        </a:rPr>
                        <a:t>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3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Verdana"/>
                        </a:rPr>
                        <a:t>-</a:t>
                      </a:r>
                      <a:r>
                        <a:rPr lang="en-US" sz="1200" b="0" i="0" u="none" strike="noStrike" dirty="0" smtClean="0">
                          <a:latin typeface="Verdana"/>
                        </a:rPr>
                        <a:t>0.5158</a:t>
                      </a:r>
                      <a:endParaRPr lang="en-US" sz="12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Verdana"/>
                        </a:rPr>
                        <a:t>1.43</a:t>
                      </a:r>
                      <a:endParaRPr lang="en-US" sz="1200" b="0" i="0" u="none" strike="noStrike" dirty="0">
                        <a:latin typeface="Verdana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4177748" y="4937309"/>
            <a:ext cx="4774291" cy="1750352"/>
            <a:chOff x="4025348" y="1550665"/>
            <a:chExt cx="4774291" cy="1750352"/>
          </a:xfrm>
        </p:grpSpPr>
        <p:sp>
          <p:nvSpPr>
            <p:cNvPr id="15" name="Content Placeholder 2"/>
            <p:cNvSpPr txBox="1">
              <a:spLocks/>
            </p:cNvSpPr>
            <p:nvPr/>
          </p:nvSpPr>
          <p:spPr>
            <a:xfrm>
              <a:off x="4025348" y="1550665"/>
              <a:ext cx="4774291" cy="812253"/>
            </a:xfrm>
            <a:prstGeom prst="rect">
              <a:avLst/>
            </a:prstGeom>
          </p:spPr>
          <p:txBody>
            <a:bodyPr vert="horz">
              <a:noAutofit/>
            </a:bodyPr>
            <a:lstStyle/>
            <a:p>
              <a:pPr marL="365760" marR="0" lvl="0" indent="-256032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accent3"/>
                </a:buClr>
                <a:buSzTx/>
                <a:buFont typeface="Georgia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Calibrate</a:t>
              </a:r>
              <a:r>
                <a:rPr kumimoji="0" lang="en-US" sz="2000" b="0" i="0" u="none" strike="noStrike" kern="120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our treatment to our control and find the ratio</a:t>
              </a:r>
              <a:endPara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658368" marR="0" lvl="1" indent="-246888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accent2"/>
                </a:buClr>
                <a:buSzTx/>
                <a:tabLst/>
                <a:defRPr/>
              </a:pPr>
              <a:r>
                <a:rPr kumimoji="0" lang="en-US" sz="2000" b="0" i="0" u="none" strike="noStrike" kern="1200" cap="none" spc="0" normalizeH="0" baseline="-2500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/>
              </a:r>
              <a:br>
                <a:rPr kumimoji="0" lang="en-US" sz="2000" b="0" i="0" u="none" strike="noStrike" kern="1200" cap="none" spc="0" normalizeH="0" baseline="-2500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</a:br>
              <a:r>
                <a:rPr kumimoji="0" lang="en-US" sz="2000" b="0" i="0" u="none" strike="noStrike" kern="1200" cap="none" spc="0" normalizeH="0" baseline="-2500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/>
              </a:r>
              <a:br>
                <a:rPr kumimoji="0" lang="en-US" sz="2000" b="0" i="0" u="none" strike="noStrike" kern="1200" cap="none" spc="0" normalizeH="0" baseline="-2500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</a:b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529958" y="2377687"/>
              <a:ext cx="2787943" cy="923330"/>
            </a:xfrm>
            <a:prstGeom prst="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= </a:t>
              </a:r>
              <a:r>
                <a:rPr lang="en-US" dirty="0" err="1" smtClean="0"/>
                <a:t>AvgΔCt</a:t>
              </a:r>
              <a:r>
                <a:rPr lang="en-US" dirty="0" smtClean="0"/>
                <a:t>- </a:t>
              </a:r>
              <a:r>
                <a:rPr lang="en-US" dirty="0" err="1" smtClean="0"/>
                <a:t>Avg</a:t>
              </a:r>
              <a:r>
                <a:rPr lang="en-US" dirty="0" smtClean="0"/>
                <a:t> </a:t>
              </a:r>
              <a:r>
                <a:rPr lang="en-US" dirty="0" err="1" smtClean="0"/>
                <a:t>ΔCt</a:t>
              </a:r>
              <a:r>
                <a:rPr lang="en-US" baseline="-25000" dirty="0" err="1" smtClean="0"/>
                <a:t>calibrator</a:t>
              </a:r>
              <a:r>
                <a:rPr lang="en-US" dirty="0" smtClean="0"/>
                <a:t/>
              </a:r>
              <a:br>
                <a:rPr lang="en-US" dirty="0" smtClean="0"/>
              </a:br>
              <a:r>
                <a:rPr lang="en-US" dirty="0" smtClean="0"/>
                <a:t>= </a:t>
              </a:r>
              <a:r>
                <a:rPr lang="en-US" dirty="0" err="1" smtClean="0"/>
                <a:t>ΔΔCt</a:t>
              </a:r>
              <a:endParaRPr lang="en-US" dirty="0" smtClean="0"/>
            </a:p>
            <a:p>
              <a:r>
                <a:rPr lang="en-US" dirty="0" smtClean="0"/>
                <a:t>= 2^</a:t>
              </a:r>
              <a:r>
                <a:rPr lang="en-US" baseline="30000" dirty="0" smtClean="0"/>
                <a:t>-ΔΔCt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8229600" cy="10668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Check for variability in control…</a:t>
            </a:r>
            <a:endParaRPr lang="en-US" sz="2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63541" y="1251101"/>
          <a:ext cx="7209620" cy="5473987"/>
        </p:xfrm>
        <a:graphic>
          <a:graphicData uri="http://schemas.openxmlformats.org/drawingml/2006/table">
            <a:tbl>
              <a:tblPr/>
              <a:tblGrid>
                <a:gridCol w="692628"/>
                <a:gridCol w="1101907"/>
                <a:gridCol w="676886"/>
                <a:gridCol w="708368"/>
                <a:gridCol w="1700086"/>
                <a:gridCol w="975973"/>
                <a:gridCol w="1353772"/>
              </a:tblGrid>
              <a:tr h="1165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latin typeface="Verdana"/>
                        </a:rPr>
                        <a:t>Animal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latin typeface="Verdana"/>
                        </a:rPr>
                        <a:t>TG001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latin typeface="Verdana"/>
                        </a:rPr>
                        <a:t>HK002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latin typeface="Verdana"/>
                        </a:rPr>
                        <a:t>Ave of Calibrator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latin typeface="Verdana"/>
                        </a:rPr>
                        <a:t>Ratios</a:t>
                      </a:r>
                    </a:p>
                  </a:txBody>
                  <a:tcPr marL="7963" marR="7963" marT="7963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latin typeface="Verdana"/>
                        </a:rPr>
                        <a:t>Average Ratio</a:t>
                      </a:r>
                    </a:p>
                  </a:txBody>
                  <a:tcPr marL="7963" marR="7963" marT="7963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23.22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19.68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latin typeface="Verdana"/>
                        </a:rPr>
                        <a:t>23.78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1.254837023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1.102980589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23.34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19.69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1.162717005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0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23.13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19.8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19.9125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1.451455157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24.06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19.95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0.845279285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24.15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19.93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0.783225695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24.15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19.97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0.805245166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3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23.18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19.93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1.534214286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3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23.13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20.02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1.69055857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3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23.1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20.27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2.052667568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4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24.78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19.93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0.506101972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4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24.45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19.88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0.614506425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4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24.67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19.9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0.534958914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5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23.11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latin typeface="Verdana"/>
                        </a:rPr>
                        <a:t>19.91</a:t>
                      </a:r>
                      <a:endParaRPr lang="en-US" sz="1100" b="0" i="0" u="none" strike="noStrike" dirty="0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1.588318236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1.48439151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5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22.99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19.98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1.811895812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0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5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23.1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20.57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2.527130209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6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22.77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19.68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1.714157888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6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22.99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19.95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1.774607536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6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23.06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19.85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1.57734692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7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23.73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20.27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1.326385371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7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24.01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20.08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0.957603281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7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23.8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20.07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1.099997313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8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23.73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20.1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1.178947929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8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23.83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20.07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1.077359696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8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23.73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20.1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latin typeface="Verdana"/>
                        </a:rPr>
                        <a:t>1.178947929</a:t>
                      </a: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latin typeface="Verdana"/>
                      </a:endParaRPr>
                    </a:p>
                  </a:txBody>
                  <a:tcPr marL="7963" marR="7963" marT="79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6451651" y="4695885"/>
          <a:ext cx="2481930" cy="1797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644552" y="808990"/>
          <a:ext cx="6299690" cy="287020"/>
        </p:xfrm>
        <a:graphic>
          <a:graphicData uri="http://schemas.openxmlformats.org/drawingml/2006/table">
            <a:tbl>
              <a:tblPr/>
              <a:tblGrid>
                <a:gridCol w="629969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latin typeface="Verdana"/>
                        </a:rPr>
                        <a:t>2^(-((CtT</a:t>
                      </a:r>
                      <a:r>
                        <a:rPr lang="en-US" sz="1800" b="0" i="0" u="none" strike="noStrike" baseline="-25000" dirty="0">
                          <a:latin typeface="Verdana"/>
                        </a:rPr>
                        <a:t>target</a:t>
                      </a:r>
                      <a:r>
                        <a:rPr lang="en-US" sz="1800" b="0" i="0" u="none" strike="noStrike" dirty="0">
                          <a:latin typeface="Verdana"/>
                        </a:rPr>
                        <a:t>-CtT</a:t>
                      </a:r>
                      <a:r>
                        <a:rPr lang="en-US" sz="1800" b="0" i="0" u="none" strike="noStrike" baseline="-25000" dirty="0">
                          <a:latin typeface="Verdana"/>
                        </a:rPr>
                        <a:t>ref</a:t>
                      </a:r>
                      <a:r>
                        <a:rPr lang="en-US" sz="1800" b="0" i="0" u="none" strike="noStrike" dirty="0">
                          <a:latin typeface="Verdana"/>
                        </a:rPr>
                        <a:t>)-($CtC</a:t>
                      </a:r>
                      <a:r>
                        <a:rPr lang="en-US" sz="1800" b="0" i="0" u="none" strike="noStrike" baseline="-25000" dirty="0">
                          <a:latin typeface="Verdana"/>
                        </a:rPr>
                        <a:t>target</a:t>
                      </a:r>
                      <a:r>
                        <a:rPr lang="en-US" sz="1800" b="0" i="0" u="none" strike="noStrike" dirty="0">
                          <a:latin typeface="Verdana"/>
                        </a:rPr>
                        <a:t>-$CtC</a:t>
                      </a:r>
                      <a:r>
                        <a:rPr lang="en-US" sz="1800" b="0" i="0" u="none" strike="noStrike" baseline="-25000" dirty="0">
                          <a:latin typeface="Verdana"/>
                        </a:rPr>
                        <a:t>ref</a:t>
                      </a:r>
                      <a:r>
                        <a:rPr lang="en-US" sz="1800" b="0" i="0" u="none" strike="noStrike" dirty="0">
                          <a:latin typeface="Verdana"/>
                        </a:rPr>
                        <a:t>)))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1978677" y="1096010"/>
            <a:ext cx="7105944" cy="2950487"/>
            <a:chOff x="1978677" y="1096010"/>
            <a:chExt cx="7105944" cy="2950487"/>
          </a:xfrm>
        </p:grpSpPr>
        <p:sp>
          <p:nvSpPr>
            <p:cNvPr id="8" name="Rectangle 7"/>
            <p:cNvSpPr/>
            <p:nvPr/>
          </p:nvSpPr>
          <p:spPr>
            <a:xfrm>
              <a:off x="1978677" y="1251101"/>
              <a:ext cx="664482" cy="2795396"/>
            </a:xfrm>
            <a:prstGeom prst="rect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300611" y="1934639"/>
              <a:ext cx="2784010" cy="369332"/>
            </a:xfrm>
            <a:prstGeom prst="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=AVERAGE(Cell1:Cell12)</a:t>
              </a:r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643159" y="1251101"/>
              <a:ext cx="664482" cy="2795396"/>
            </a:xfrm>
            <a:prstGeom prst="rect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460041" y="1096010"/>
              <a:ext cx="1545718" cy="1207961"/>
            </a:xfrm>
            <a:prstGeom prst="rect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460041" y="1143000"/>
            <a:ext cx="5624895" cy="1882007"/>
            <a:chOff x="3460041" y="1143000"/>
            <a:chExt cx="5624895" cy="1882007"/>
          </a:xfrm>
        </p:grpSpPr>
        <p:grpSp>
          <p:nvGrpSpPr>
            <p:cNvPr id="15" name="Group 14"/>
            <p:cNvGrpSpPr/>
            <p:nvPr/>
          </p:nvGrpSpPr>
          <p:grpSpPr>
            <a:xfrm>
              <a:off x="4754893" y="1143000"/>
              <a:ext cx="4330043" cy="1882007"/>
              <a:chOff x="4754893" y="1143000"/>
              <a:chExt cx="4330043" cy="1882007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6110093" y="2717230"/>
                <a:ext cx="2974843" cy="307777"/>
              </a:xfrm>
              <a:prstGeom prst="rect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i="0" dirty="0" smtClean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rPr>
                  <a:t>=2^</a:t>
                </a:r>
                <a:r>
                  <a:rPr lang="en-US" sz="1400" b="0" i="0" dirty="0" smtClean="0">
                    <a:solidFill>
                      <a:srgbClr val="0000FF"/>
                    </a:solidFill>
                    <a:latin typeface="Verdana"/>
                    <a:ea typeface="Verdana"/>
                    <a:cs typeface="Verdana"/>
                  </a:rPr>
                  <a:t>(</a:t>
                </a:r>
                <a:r>
                  <a:rPr lang="en-US" sz="1400" b="0" i="0" dirty="0" smtClean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rPr>
                  <a:t>-</a:t>
                </a:r>
                <a:r>
                  <a:rPr lang="en-US" sz="1400" b="0" i="0" dirty="0" smtClean="0">
                    <a:solidFill>
                      <a:srgbClr val="008000"/>
                    </a:solidFill>
                    <a:latin typeface="Verdana"/>
                    <a:ea typeface="Verdana"/>
                    <a:cs typeface="Verdana"/>
                  </a:rPr>
                  <a:t>(</a:t>
                </a:r>
                <a:r>
                  <a:rPr lang="en-US" sz="1400" b="0" i="0" dirty="0" smtClean="0">
                    <a:solidFill>
                      <a:srgbClr val="9900CC"/>
                    </a:solidFill>
                    <a:latin typeface="Verdana"/>
                    <a:ea typeface="Verdana"/>
                    <a:cs typeface="Verdana"/>
                  </a:rPr>
                  <a:t>(</a:t>
                </a:r>
                <a:r>
                  <a:rPr lang="en-US" sz="1400" b="0" i="0" dirty="0" smtClean="0">
                    <a:solidFill>
                      <a:srgbClr val="0000FF"/>
                    </a:solidFill>
                    <a:latin typeface="Verdana"/>
                    <a:ea typeface="Verdana"/>
                    <a:cs typeface="Verdana"/>
                  </a:rPr>
                  <a:t>C2</a:t>
                </a:r>
                <a:r>
                  <a:rPr lang="en-US" sz="1400" b="0" i="0" dirty="0" smtClean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rPr>
                  <a:t>-</a:t>
                </a:r>
                <a:r>
                  <a:rPr lang="en-US" sz="1400" b="0" i="0" dirty="0" smtClean="0">
                    <a:solidFill>
                      <a:srgbClr val="008000"/>
                    </a:solidFill>
                    <a:latin typeface="Verdana"/>
                    <a:ea typeface="Verdana"/>
                    <a:cs typeface="Verdana"/>
                  </a:rPr>
                  <a:t>D2</a:t>
                </a:r>
                <a:r>
                  <a:rPr lang="en-US" sz="1400" b="0" i="0" dirty="0" smtClean="0">
                    <a:solidFill>
                      <a:srgbClr val="9900CC"/>
                    </a:solidFill>
                    <a:latin typeface="Verdana"/>
                    <a:ea typeface="Verdana"/>
                    <a:cs typeface="Verdana"/>
                  </a:rPr>
                  <a:t>)</a:t>
                </a:r>
                <a:r>
                  <a:rPr lang="en-US" sz="1400" b="0" i="0" dirty="0" smtClean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rPr>
                  <a:t>-</a:t>
                </a:r>
                <a:r>
                  <a:rPr lang="en-US" sz="1400" b="0" i="0" dirty="0" smtClean="0">
                    <a:solidFill>
                      <a:srgbClr val="9900CC"/>
                    </a:solidFill>
                    <a:latin typeface="Verdana"/>
                    <a:ea typeface="Verdana"/>
                    <a:cs typeface="Verdana"/>
                  </a:rPr>
                  <a:t>($E$2</a:t>
                </a:r>
                <a:r>
                  <a:rPr lang="en-US" sz="1400" b="0" i="0" dirty="0" smtClean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rPr>
                  <a:t>-</a:t>
                </a:r>
                <a:r>
                  <a:rPr lang="en-US" sz="1400" b="0" i="0" dirty="0" smtClean="0">
                    <a:solidFill>
                      <a:srgbClr val="800000"/>
                    </a:solidFill>
                    <a:latin typeface="Verdana"/>
                    <a:ea typeface="Verdana"/>
                    <a:cs typeface="Verdana"/>
                  </a:rPr>
                  <a:t>$E$4</a:t>
                </a:r>
                <a:r>
                  <a:rPr lang="en-US" sz="1400" b="0" i="0" dirty="0" smtClean="0">
                    <a:solidFill>
                      <a:srgbClr val="9900CC"/>
                    </a:solidFill>
                    <a:latin typeface="Verdana"/>
                    <a:ea typeface="Verdana"/>
                    <a:cs typeface="Verdana"/>
                  </a:rPr>
                  <a:t>)</a:t>
                </a:r>
                <a:r>
                  <a:rPr lang="en-US" sz="1400" b="0" i="0" dirty="0" smtClean="0">
                    <a:solidFill>
                      <a:srgbClr val="008000"/>
                    </a:solidFill>
                    <a:latin typeface="Verdana"/>
                    <a:ea typeface="Verdana"/>
                    <a:cs typeface="Verdana"/>
                  </a:rPr>
                  <a:t>)</a:t>
                </a:r>
                <a:r>
                  <a:rPr lang="en-US" sz="1400" b="0" i="0" dirty="0" smtClean="0">
                    <a:solidFill>
                      <a:srgbClr val="0000FF"/>
                    </a:solidFill>
                    <a:latin typeface="Verdana"/>
                    <a:ea typeface="Verdana"/>
                    <a:cs typeface="Verdana"/>
                  </a:rPr>
                  <a:t>)</a:t>
                </a:r>
                <a:endParaRPr lang="en-US" sz="1400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4754893" y="1143000"/>
                <a:ext cx="1545718" cy="525811"/>
              </a:xfrm>
              <a:prstGeom prst="rect">
                <a:avLst/>
              </a:prstGeom>
              <a:noFill/>
              <a:ln w="381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3460041" y="1388219"/>
              <a:ext cx="37477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smtClean="0">
                  <a:solidFill>
                    <a:schemeClr val="accent3">
                      <a:lumMod val="75000"/>
                    </a:schemeClr>
                  </a:solidFill>
                </a:rPr>
                <a:t>E2</a:t>
              </a:r>
              <a:endParaRPr lang="en-US" sz="1100" b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464781" y="1833370"/>
              <a:ext cx="37477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solidFill>
                    <a:schemeClr val="accent3">
                      <a:lumMod val="75000"/>
                    </a:schemeClr>
                  </a:solidFill>
                </a:rPr>
                <a:t>E4</a:t>
              </a:r>
              <a:endParaRPr lang="en-US" sz="1100" b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33930" y="1143000"/>
          <a:ext cx="4494632" cy="715452"/>
        </p:xfrm>
        <a:graphic>
          <a:graphicData uri="http://schemas.openxmlformats.org/drawingml/2006/table">
            <a:tbl>
              <a:tblPr/>
              <a:tblGrid>
                <a:gridCol w="1123658"/>
                <a:gridCol w="1123658"/>
                <a:gridCol w="1123658"/>
                <a:gridCol w="1123658"/>
              </a:tblGrid>
              <a:tr h="2384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Verdana"/>
                        </a:rPr>
                        <a:t> 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Verdana"/>
                        </a:rPr>
                        <a:t>TG001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Verdana"/>
                        </a:rPr>
                        <a:t>SD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Verdana"/>
                        </a:rPr>
                        <a:t>SE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4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Verdana"/>
                        </a:rPr>
                        <a:t>1.102980589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Verdana"/>
                        </a:rPr>
                        <a:t>0.500545006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Verdana"/>
                        </a:rPr>
                        <a:t>0.144494897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4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Verdana"/>
                        </a:rPr>
                        <a:t>1.48439151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Verdana"/>
                        </a:rPr>
                        <a:t>0.442464133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Verdana"/>
                        </a:rPr>
                        <a:t>0.127728393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0" y="762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Simple in Excel…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050658" y="1565431"/>
            <a:ext cx="2832363" cy="1107872"/>
            <a:chOff x="3050658" y="1565431"/>
            <a:chExt cx="2832363" cy="1107872"/>
          </a:xfrm>
        </p:grpSpPr>
        <p:sp>
          <p:nvSpPr>
            <p:cNvPr id="6" name="TextBox 5"/>
            <p:cNvSpPr txBox="1"/>
            <p:nvPr/>
          </p:nvSpPr>
          <p:spPr>
            <a:xfrm>
              <a:off x="3050658" y="2303971"/>
              <a:ext cx="2832363" cy="369332"/>
            </a:xfrm>
            <a:prstGeom prst="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=</a:t>
              </a:r>
              <a:r>
                <a:rPr lang="en-US" dirty="0" err="1" smtClean="0"/>
                <a:t>STDEV(Cells</a:t>
              </a:r>
              <a:r>
                <a:rPr lang="en-US" dirty="0" smtClean="0"/>
                <a:t> of Control)</a:t>
              </a:r>
              <a:endParaRPr lang="en-US" dirty="0"/>
            </a:p>
          </p:txBody>
        </p:sp>
        <p:cxnSp>
          <p:nvCxnSpPr>
            <p:cNvPr id="8" name="Straight Arrow Connector 7"/>
            <p:cNvCxnSpPr>
              <a:stCxn id="6" idx="0"/>
            </p:cNvCxnSpPr>
            <p:nvPr/>
          </p:nvCxnSpPr>
          <p:spPr>
            <a:xfrm rot="16200000" flipV="1">
              <a:off x="3680399" y="1517530"/>
              <a:ext cx="738540" cy="83434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4803770" y="1565432"/>
            <a:ext cx="2198476" cy="1954828"/>
            <a:chOff x="3050658" y="718475"/>
            <a:chExt cx="2198476" cy="1954828"/>
          </a:xfrm>
        </p:grpSpPr>
        <p:sp>
          <p:nvSpPr>
            <p:cNvPr id="14" name="TextBox 13"/>
            <p:cNvSpPr txBox="1"/>
            <p:nvPr/>
          </p:nvSpPr>
          <p:spPr>
            <a:xfrm>
              <a:off x="3050658" y="2303971"/>
              <a:ext cx="2198476" cy="369332"/>
            </a:xfrm>
            <a:prstGeom prst="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=STDEV/SQRT(12)</a:t>
              </a:r>
              <a:endParaRPr lang="en-US" dirty="0"/>
            </a:p>
          </p:txBody>
        </p:sp>
        <p:cxnSp>
          <p:nvCxnSpPr>
            <p:cNvPr id="15" name="Straight Arrow Connector 14"/>
            <p:cNvCxnSpPr>
              <a:stCxn id="14" idx="0"/>
            </p:cNvCxnSpPr>
            <p:nvPr/>
          </p:nvCxnSpPr>
          <p:spPr>
            <a:xfrm rot="16200000" flipV="1">
              <a:off x="2819931" y="974005"/>
              <a:ext cx="1585496" cy="107443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7" name="Chart 16"/>
          <p:cNvGraphicFramePr/>
          <p:nvPr/>
        </p:nvGraphicFramePr>
        <p:xfrm>
          <a:off x="764658" y="370682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5336658" y="4533849"/>
            <a:ext cx="2224625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Test the hypothesis:</a:t>
            </a:r>
          </a:p>
          <a:p>
            <a:r>
              <a:rPr lang="en-US" dirty="0" smtClean="0"/>
              <a:t>H</a:t>
            </a:r>
            <a:r>
              <a:rPr lang="en-US" baseline="-25000" dirty="0" smtClean="0"/>
              <a:t>0</a:t>
            </a:r>
            <a:r>
              <a:rPr lang="en-US" dirty="0" smtClean="0"/>
              <a:t> : </a:t>
            </a:r>
            <a:r>
              <a:rPr lang="en-US" dirty="0" err="1" smtClean="0"/>
              <a:t>μ</a:t>
            </a:r>
            <a:r>
              <a:rPr lang="en-US" baseline="-25000" dirty="0" err="1" smtClean="0"/>
              <a:t>c</a:t>
            </a:r>
            <a:r>
              <a:rPr lang="en-US" dirty="0" smtClean="0"/>
              <a:t> = </a:t>
            </a:r>
            <a:r>
              <a:rPr lang="en-US" dirty="0" err="1" smtClean="0"/>
              <a:t>μ</a:t>
            </a:r>
            <a:r>
              <a:rPr lang="en-US" baseline="-25000" dirty="0" err="1" smtClean="0"/>
              <a:t>t</a:t>
            </a:r>
            <a:endParaRPr lang="en-US" baseline="-25000" dirty="0" smtClean="0"/>
          </a:p>
          <a:p>
            <a:r>
              <a:rPr lang="en-US" dirty="0" smtClean="0"/>
              <a:t>H</a:t>
            </a:r>
            <a:r>
              <a:rPr lang="en-US" baseline="-25000" dirty="0" smtClean="0"/>
              <a:t>a</a:t>
            </a:r>
            <a:r>
              <a:rPr lang="en-US" dirty="0" smtClean="0"/>
              <a:t> : </a:t>
            </a:r>
            <a:r>
              <a:rPr lang="en-US" dirty="0" err="1" smtClean="0"/>
              <a:t>μ</a:t>
            </a:r>
            <a:r>
              <a:rPr lang="en-US" baseline="-25000" dirty="0" err="1" smtClean="0"/>
              <a:t>c</a:t>
            </a:r>
            <a:r>
              <a:rPr lang="en-US" dirty="0" smtClean="0"/>
              <a:t> ≠ </a:t>
            </a:r>
            <a:r>
              <a:rPr lang="en-US" dirty="0" err="1" smtClean="0"/>
              <a:t>μ</a:t>
            </a:r>
            <a:r>
              <a:rPr lang="en-US" baseline="-25000" dirty="0" err="1" smtClean="0"/>
              <a:t>t</a:t>
            </a:r>
            <a:endParaRPr lang="en-US" baseline="-25000" dirty="0" smtClean="0"/>
          </a:p>
          <a:p>
            <a:endParaRPr lang="en-US" baseline="-25000" dirty="0" smtClean="0"/>
          </a:p>
          <a:p>
            <a:r>
              <a:rPr lang="en-US" dirty="0" smtClean="0"/>
              <a:t>T-test, ANOVA etc.</a:t>
            </a:r>
          </a:p>
          <a:p>
            <a:endParaRPr lang="en-US" baseline="-250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US" sz="2800" dirty="0" smtClean="0"/>
              <a:t>Efficiency Corrected Model – </a:t>
            </a:r>
            <a:r>
              <a:rPr lang="en-US" sz="2800" dirty="0" err="1" smtClean="0"/>
              <a:t>Pffafl</a:t>
            </a:r>
            <a:r>
              <a:rPr lang="en-US" sz="2800" dirty="0" smtClean="0"/>
              <a:t> Method</a:t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894" y="1329141"/>
            <a:ext cx="8907744" cy="5245395"/>
          </a:xfrm>
        </p:spPr>
        <p:txBody>
          <a:bodyPr>
            <a:normAutofit/>
          </a:bodyPr>
          <a:lstStyle/>
          <a:p>
            <a:pPr marL="624078" indent="-514350"/>
            <a:r>
              <a:rPr lang="en-US" sz="2000" dirty="0" smtClean="0"/>
              <a:t>If the assumptions behind the ΔΔC</a:t>
            </a:r>
            <a:r>
              <a:rPr lang="en-US" sz="2000" baseline="-25000" dirty="0" smtClean="0"/>
              <a:t>T</a:t>
            </a:r>
            <a:r>
              <a:rPr lang="en-US" sz="2000" dirty="0" smtClean="0"/>
              <a:t> Method are not valid, the efficiency corrected model can be employed instead </a:t>
            </a:r>
            <a:br>
              <a:rPr lang="en-US" sz="2000" dirty="0" smtClean="0"/>
            </a:br>
            <a:endParaRPr lang="en-US" sz="2000" dirty="0" smtClean="0"/>
          </a:p>
          <a:p>
            <a:pPr marL="624078" indent="-514350">
              <a:buNone/>
            </a:pPr>
            <a:endParaRPr lang="en-US" sz="2000" dirty="0" smtClean="0"/>
          </a:p>
          <a:p>
            <a:pPr marL="624078" indent="-514350"/>
            <a:r>
              <a:rPr lang="en-US" sz="2000" dirty="0" smtClean="0">
                <a:sym typeface="Wingdings"/>
              </a:rPr>
              <a:t>Where:</a:t>
            </a:r>
          </a:p>
          <a:p>
            <a:pPr marL="916686" lvl="1" indent="-514350"/>
            <a:r>
              <a:rPr lang="en-US" sz="1800" dirty="0" smtClean="0">
                <a:sym typeface="Wingdings"/>
              </a:rPr>
              <a:t>E</a:t>
            </a:r>
            <a:r>
              <a:rPr lang="en-US" sz="1800" baseline="-25000" dirty="0" smtClean="0">
                <a:sym typeface="Wingdings"/>
              </a:rPr>
              <a:t>TARGET</a:t>
            </a:r>
            <a:r>
              <a:rPr lang="en-US" sz="1800" dirty="0" smtClean="0">
                <a:sym typeface="Wingdings"/>
              </a:rPr>
              <a:t> = target gene amplification efficiency</a:t>
            </a:r>
          </a:p>
          <a:p>
            <a:pPr marL="916686" lvl="1" indent="-514350"/>
            <a:r>
              <a:rPr lang="en-US" sz="1800" dirty="0" smtClean="0">
                <a:sym typeface="Wingdings"/>
              </a:rPr>
              <a:t>E </a:t>
            </a:r>
            <a:r>
              <a:rPr lang="en-US" sz="1800" baseline="-25000" dirty="0" smtClean="0">
                <a:sym typeface="Wingdings"/>
              </a:rPr>
              <a:t>REF</a:t>
            </a:r>
            <a:r>
              <a:rPr lang="en-US" sz="1800" dirty="0" smtClean="0">
                <a:sym typeface="Wingdings"/>
              </a:rPr>
              <a:t> = ref gene amplification efficiency</a:t>
            </a:r>
          </a:p>
          <a:p>
            <a:pPr marL="916686" lvl="1" indent="-514350"/>
            <a:r>
              <a:rPr lang="en-US" sz="1800" dirty="0" err="1" smtClean="0"/>
              <a:t>ΔCt</a:t>
            </a:r>
            <a:r>
              <a:rPr lang="en-US" sz="1800" baseline="-25000" dirty="0" err="1" smtClean="0"/>
              <a:t>target</a:t>
            </a:r>
            <a:r>
              <a:rPr lang="en-US" sz="1800" baseline="-25000" dirty="0" smtClean="0"/>
              <a:t> </a:t>
            </a:r>
            <a:r>
              <a:rPr lang="en-US" sz="1800" dirty="0" smtClean="0"/>
              <a:t>= </a:t>
            </a:r>
            <a:r>
              <a:rPr lang="en-US" sz="1800" dirty="0" err="1" smtClean="0"/>
              <a:t>Ct</a:t>
            </a:r>
            <a:r>
              <a:rPr lang="en-US" sz="1800" baseline="-25000" dirty="0" err="1" smtClean="0"/>
              <a:t>control</a:t>
            </a:r>
            <a:r>
              <a:rPr lang="en-US" sz="1800" dirty="0" smtClean="0"/>
              <a:t>– </a:t>
            </a:r>
            <a:r>
              <a:rPr lang="en-US" sz="1800" dirty="0" err="1" smtClean="0"/>
              <a:t>Ct</a:t>
            </a:r>
            <a:r>
              <a:rPr lang="en-US" sz="1800" baseline="-25000" dirty="0" err="1" smtClean="0"/>
              <a:t>treated</a:t>
            </a:r>
            <a:r>
              <a:rPr lang="en-US" sz="1800" dirty="0" smtClean="0"/>
              <a:t> </a:t>
            </a:r>
            <a:r>
              <a:rPr lang="en-US" sz="1800" dirty="0" err="1" smtClean="0">
                <a:sym typeface="Wingdings"/>
              </a:rPr>
              <a:t></a:t>
            </a:r>
            <a:r>
              <a:rPr lang="en-US" sz="1800" dirty="0" smtClean="0">
                <a:sym typeface="Wingdings"/>
              </a:rPr>
              <a:t> diff. btw Ct of treated </a:t>
            </a:r>
            <a:r>
              <a:rPr lang="en-US" sz="1800" dirty="0" err="1" smtClean="0">
                <a:sym typeface="Wingdings"/>
              </a:rPr>
              <a:t>vs</a:t>
            </a:r>
            <a:r>
              <a:rPr lang="en-US" sz="1800" dirty="0" smtClean="0">
                <a:sym typeface="Wingdings"/>
              </a:rPr>
              <a:t> control for target gene</a:t>
            </a:r>
            <a:endParaRPr lang="en-US" sz="1800" baseline="-25000" dirty="0" smtClean="0"/>
          </a:p>
          <a:p>
            <a:pPr marL="916686" lvl="1" indent="-514350"/>
            <a:r>
              <a:rPr lang="en-US" sz="1800" dirty="0" err="1" smtClean="0"/>
              <a:t>ΔCt</a:t>
            </a:r>
            <a:r>
              <a:rPr lang="en-US" sz="1800" baseline="-25000" dirty="0" err="1" smtClean="0"/>
              <a:t>ref</a:t>
            </a:r>
            <a:r>
              <a:rPr lang="en-US" sz="1800" dirty="0" smtClean="0"/>
              <a:t>= </a:t>
            </a:r>
            <a:r>
              <a:rPr lang="en-US" sz="1800" dirty="0" err="1" smtClean="0"/>
              <a:t>Ct</a:t>
            </a:r>
            <a:r>
              <a:rPr lang="en-US" sz="1800" baseline="-25000" dirty="0" err="1" smtClean="0"/>
              <a:t>control</a:t>
            </a:r>
            <a:r>
              <a:rPr lang="en-US" sz="1800" dirty="0" smtClean="0"/>
              <a:t>– </a:t>
            </a:r>
            <a:r>
              <a:rPr lang="en-US" sz="1800" dirty="0" err="1" smtClean="0"/>
              <a:t>Ct</a:t>
            </a:r>
            <a:r>
              <a:rPr lang="en-US" sz="1800" baseline="-25000" dirty="0" err="1" smtClean="0"/>
              <a:t>treated</a:t>
            </a:r>
            <a:r>
              <a:rPr lang="en-US" sz="1800" dirty="0" smtClean="0"/>
              <a:t> </a:t>
            </a:r>
            <a:r>
              <a:rPr lang="en-US" sz="1800" dirty="0" err="1" smtClean="0">
                <a:sym typeface="Wingdings"/>
              </a:rPr>
              <a:t></a:t>
            </a:r>
            <a:r>
              <a:rPr lang="en-US" sz="1800" dirty="0" smtClean="0">
                <a:sym typeface="Wingdings"/>
              </a:rPr>
              <a:t> diff. btw Ct of treated </a:t>
            </a:r>
            <a:r>
              <a:rPr lang="en-US" sz="1800" dirty="0" err="1" smtClean="0">
                <a:sym typeface="Wingdings"/>
              </a:rPr>
              <a:t>vs</a:t>
            </a:r>
            <a:r>
              <a:rPr lang="en-US" sz="1800" dirty="0" smtClean="0">
                <a:sym typeface="Wingdings"/>
              </a:rPr>
              <a:t> control for ref gene</a:t>
            </a:r>
          </a:p>
          <a:p>
            <a:pPr marL="916686" lvl="1" indent="-514350"/>
            <a:r>
              <a:rPr lang="en-US" sz="1800" dirty="0" smtClean="0">
                <a:sym typeface="Wingdings"/>
              </a:rPr>
              <a:t>E is in the range from 1 (minimum) to 2 (theoretical maximum/optimum)</a:t>
            </a:r>
            <a:r>
              <a:rPr lang="en-US" sz="2000" dirty="0" smtClean="0">
                <a:sym typeface="Wingdings"/>
              </a:rPr>
              <a:t/>
            </a:r>
            <a:br>
              <a:rPr lang="en-US" sz="2000" dirty="0" smtClean="0">
                <a:sym typeface="Wingdings"/>
              </a:rPr>
            </a:br>
            <a:endParaRPr lang="en-US" sz="2000" dirty="0" smtClean="0">
              <a:sym typeface="Wingdings"/>
            </a:endParaRPr>
          </a:p>
          <a:p>
            <a:pPr marL="624078" indent="-514350"/>
            <a:r>
              <a:rPr lang="en-US" sz="2200" dirty="0" smtClean="0">
                <a:sym typeface="Wingdings"/>
              </a:rPr>
              <a:t>The “efficiency adjustment” is defined as EA=log</a:t>
            </a:r>
            <a:r>
              <a:rPr lang="en-US" sz="2200" baseline="-25000" dirty="0" smtClean="0">
                <a:sym typeface="Wingdings"/>
              </a:rPr>
              <a:t>2</a:t>
            </a:r>
            <a:r>
              <a:rPr lang="en-US" sz="2200" dirty="0" smtClean="0">
                <a:sym typeface="Wingdings"/>
              </a:rPr>
              <a:t>(efficiency)</a:t>
            </a:r>
          </a:p>
          <a:p>
            <a:pPr marL="624078" indent="-514350"/>
            <a:r>
              <a:rPr lang="en-US" sz="2200" dirty="0" smtClean="0">
                <a:sym typeface="Wingdings"/>
              </a:rPr>
              <a:t>The above equation can be re-written as:</a:t>
            </a:r>
            <a:br>
              <a:rPr lang="en-US" sz="2200" dirty="0" smtClean="0">
                <a:sym typeface="Wingdings"/>
              </a:rPr>
            </a:br>
            <a:endParaRPr lang="en-US" sz="2200" dirty="0" smtClean="0"/>
          </a:p>
          <a:p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5340" y="2089183"/>
            <a:ext cx="2477237" cy="8501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6026" y="5626698"/>
            <a:ext cx="4456502" cy="94783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005758" y="5626698"/>
            <a:ext cx="1876769" cy="947838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7806"/>
            <a:ext cx="8229600" cy="10668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Efficiency Corrected Model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195" y="893418"/>
            <a:ext cx="8509605" cy="5681118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Sample Calculation: </a:t>
            </a:r>
            <a:br>
              <a:rPr lang="en-US" sz="2000" dirty="0" smtClean="0"/>
            </a:br>
            <a:r>
              <a:rPr lang="en-US" sz="2000" dirty="0" smtClean="0"/>
              <a:t>HK002 E=1.85, TG001 E=2</a:t>
            </a:r>
            <a:endParaRPr lang="en-US" sz="20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57198" y="1884577"/>
          <a:ext cx="6231912" cy="4510075"/>
        </p:xfrm>
        <a:graphic>
          <a:graphicData uri="http://schemas.openxmlformats.org/drawingml/2006/table">
            <a:tbl>
              <a:tblPr/>
              <a:tblGrid>
                <a:gridCol w="1038652"/>
                <a:gridCol w="1038652"/>
                <a:gridCol w="1038652"/>
                <a:gridCol w="1038652"/>
                <a:gridCol w="1038652"/>
                <a:gridCol w="1038652"/>
              </a:tblGrid>
              <a:tr h="1804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Verdana"/>
                        </a:rPr>
                        <a:t>Animal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Verdana"/>
                        </a:rPr>
                        <a:t>TG001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Verdana"/>
                        </a:rPr>
                        <a:t>HK002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4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23.22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23.78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19.68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19.9125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4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23.34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23.40416667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19.69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20.11083333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4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23.13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0.375833333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19.8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-0.198333333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4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24.06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19.95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latin typeface="Verdana"/>
                      </a:endParaRP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04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24.15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19.93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latin typeface="Verdana"/>
                      </a:endParaRP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4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24.15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19.97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latin typeface="Verdana"/>
                      </a:endParaRP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4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3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23.18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19.93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latin typeface="Verdana"/>
                      </a:endParaRP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4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3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23.13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latin typeface="Verdana"/>
                        </a:rPr>
                        <a:t> 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20.02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latin typeface="Verdana"/>
                      </a:endParaRP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4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3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23.1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20.27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latin typeface="Verdana"/>
                      </a:endParaRP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4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4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24.78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19.93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latin typeface="Verdana"/>
                      </a:endParaRP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4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4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24.45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19.88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latin typeface="Verdana"/>
                      </a:endParaRP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4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4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Control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24.67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19.9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latin typeface="Verdana"/>
                      </a:endParaRP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4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5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23.11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latin typeface="Verdana"/>
                        </a:rPr>
                        <a:t>20.61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latin typeface="Verdana"/>
                      </a:endParaRP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4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5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22.99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19.98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latin typeface="Verdana"/>
                      </a:endParaRP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4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5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23.1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20.57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latin typeface="Verdana"/>
                      </a:endParaRP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4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6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22.77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19.68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latin typeface="Verdana"/>
                      </a:endParaRP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4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6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22.99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19.95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latin typeface="Verdana"/>
                      </a:endParaRP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4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6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23.06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19.85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latin typeface="Verdana"/>
                      </a:endParaRP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4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7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23.73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20.27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latin typeface="Verdana"/>
                      </a:endParaRP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4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7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24.01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20.08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latin typeface="Verdana"/>
                      </a:endParaRP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4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7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23.8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20.07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latin typeface="Verdana"/>
                      </a:endParaRP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4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8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23.73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20.1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latin typeface="Verdana"/>
                      </a:endParaRP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4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8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23.83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20.07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latin typeface="Verdana"/>
                      </a:endParaRP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4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8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Treatment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latin typeface="Verdana"/>
                        </a:rPr>
                        <a:t>23.73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Verdana"/>
                        </a:rPr>
                        <a:t>20.1</a:t>
                      </a: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latin typeface="Verdana"/>
                      </a:endParaRPr>
                    </a:p>
                  </a:txBody>
                  <a:tcPr marL="12505" marR="12505" marT="12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34" name="Group 33"/>
          <p:cNvGrpSpPr/>
          <p:nvPr/>
        </p:nvGrpSpPr>
        <p:grpSpPr>
          <a:xfrm>
            <a:off x="5876410" y="4203699"/>
            <a:ext cx="3121958" cy="1821741"/>
            <a:chOff x="6098460" y="4978400"/>
            <a:chExt cx="2737481" cy="154940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/>
            <a:srcRect r="54926"/>
            <a:stretch>
              <a:fillRect/>
            </a:stretch>
          </p:blipFill>
          <p:spPr>
            <a:xfrm>
              <a:off x="6098460" y="4978400"/>
              <a:ext cx="1705876" cy="77470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/>
            <a:srcRect l="44294"/>
            <a:stretch>
              <a:fillRect/>
            </a:stretch>
          </p:blipFill>
          <p:spPr>
            <a:xfrm>
              <a:off x="6727684" y="5753100"/>
              <a:ext cx="2108257" cy="774700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2628393" y="2060838"/>
            <a:ext cx="3942032" cy="2172398"/>
            <a:chOff x="2628393" y="2060838"/>
            <a:chExt cx="3942032" cy="2172398"/>
          </a:xfrm>
        </p:grpSpPr>
        <p:sp>
          <p:nvSpPr>
            <p:cNvPr id="15" name="Rectangle 14"/>
            <p:cNvSpPr/>
            <p:nvPr/>
          </p:nvSpPr>
          <p:spPr>
            <a:xfrm>
              <a:off x="2628393" y="2060838"/>
              <a:ext cx="856442" cy="2172398"/>
            </a:xfrm>
            <a:prstGeom prst="rect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37235" y="2060838"/>
              <a:ext cx="856442" cy="193985"/>
            </a:xfrm>
            <a:prstGeom prst="rect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705141" y="2060838"/>
              <a:ext cx="856442" cy="2172398"/>
            </a:xfrm>
            <a:prstGeom prst="rect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713983" y="2060838"/>
              <a:ext cx="856442" cy="193985"/>
            </a:xfrm>
            <a:prstGeom prst="rect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628393" y="2254823"/>
            <a:ext cx="3939662" cy="4150811"/>
            <a:chOff x="2630763" y="2060838"/>
            <a:chExt cx="3939662" cy="4150811"/>
          </a:xfrm>
        </p:grpSpPr>
        <p:sp>
          <p:nvSpPr>
            <p:cNvPr id="21" name="Rectangle 20"/>
            <p:cNvSpPr/>
            <p:nvPr/>
          </p:nvSpPr>
          <p:spPr>
            <a:xfrm>
              <a:off x="2630763" y="4026484"/>
              <a:ext cx="856442" cy="2172398"/>
            </a:xfrm>
            <a:prstGeom prst="rect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637235" y="2060838"/>
              <a:ext cx="856442" cy="193985"/>
            </a:xfrm>
            <a:prstGeom prst="rect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707511" y="4039251"/>
              <a:ext cx="856442" cy="2172398"/>
            </a:xfrm>
            <a:prstGeom prst="rect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713983" y="2060838"/>
              <a:ext cx="856442" cy="193985"/>
            </a:xfrm>
            <a:prstGeom prst="rect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493678" y="893418"/>
            <a:ext cx="4074069" cy="1555390"/>
            <a:chOff x="4493678" y="893418"/>
            <a:chExt cx="4074069" cy="1555390"/>
          </a:xfrm>
        </p:grpSpPr>
        <p:sp>
          <p:nvSpPr>
            <p:cNvPr id="14" name="TextBox 13"/>
            <p:cNvSpPr txBox="1"/>
            <p:nvPr/>
          </p:nvSpPr>
          <p:spPr>
            <a:xfrm>
              <a:off x="5561583" y="893418"/>
              <a:ext cx="3006164" cy="369332"/>
            </a:xfrm>
            <a:prstGeom prst="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Avg</a:t>
              </a:r>
              <a:r>
                <a:rPr lang="en-US" dirty="0" smtClean="0"/>
                <a:t> Control-</a:t>
              </a:r>
              <a:r>
                <a:rPr lang="en-US" dirty="0" err="1" smtClean="0"/>
                <a:t>Avg</a:t>
              </a:r>
              <a:r>
                <a:rPr lang="en-US" dirty="0" smtClean="0"/>
                <a:t> Treatment</a:t>
              </a:r>
              <a:endParaRPr lang="en-US" dirty="0"/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 rot="10800000" flipV="1">
              <a:off x="4493678" y="1270068"/>
              <a:ext cx="2195433" cy="1178740"/>
            </a:xfrm>
            <a:prstGeom prst="straightConnector1">
              <a:avLst/>
            </a:prstGeom>
            <a:ln>
              <a:solidFill>
                <a:schemeClr val="accent3">
                  <a:lumMod val="7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5400000">
              <a:off x="6115368" y="1836492"/>
              <a:ext cx="1186058" cy="38574"/>
            </a:xfrm>
            <a:prstGeom prst="straightConnector1">
              <a:avLst/>
            </a:prstGeom>
            <a:ln>
              <a:solidFill>
                <a:schemeClr val="accent3">
                  <a:lumMod val="7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6541445" y="2690686"/>
            <a:ext cx="1536888" cy="1320606"/>
            <a:chOff x="6541445" y="2690686"/>
            <a:chExt cx="1536888" cy="1320606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/>
            <a:srcRect l="56562"/>
            <a:stretch>
              <a:fillRect/>
            </a:stretch>
          </p:blipFill>
          <p:spPr>
            <a:xfrm>
              <a:off x="6570425" y="2690686"/>
              <a:ext cx="1507908" cy="738314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6541445" y="3488072"/>
              <a:ext cx="139300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EA = log</a:t>
              </a:r>
              <a:r>
                <a:rPr lang="en-US" sz="1400" baseline="-25000" dirty="0" smtClean="0"/>
                <a:t>2</a:t>
              </a:r>
              <a:r>
                <a:rPr lang="en-US" sz="1400" dirty="0" smtClean="0"/>
                <a:t>(1.85)</a:t>
              </a:r>
            </a:p>
            <a:p>
              <a:r>
                <a:rPr lang="en-US" sz="1400" dirty="0" smtClean="0"/>
                <a:t>       = 0.8875</a:t>
              </a:r>
              <a:endParaRPr lang="en-US" sz="1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5365"/>
            <a:ext cx="8229600" cy="106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Amplification Efficiency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62165"/>
            <a:ext cx="8229600" cy="5212371"/>
          </a:xfrm>
        </p:spPr>
        <p:txBody>
          <a:bodyPr>
            <a:normAutofit/>
          </a:bodyPr>
          <a:lstStyle/>
          <a:p>
            <a:pPr marL="624078" indent="-514350"/>
            <a:r>
              <a:rPr lang="en-US" sz="2400" dirty="0" smtClean="0"/>
              <a:t>In order to use the efficiency corrected model we need to be able to estimate the amplification efficiencies for all of our genes</a:t>
            </a:r>
            <a:br>
              <a:rPr lang="en-US" sz="2400" dirty="0" smtClean="0"/>
            </a:br>
            <a:endParaRPr lang="en-US" sz="2400" dirty="0" smtClean="0"/>
          </a:p>
          <a:p>
            <a:pPr marL="624078" indent="-514350"/>
            <a:r>
              <a:rPr lang="en-US" sz="2400" dirty="0" smtClean="0"/>
              <a:t>Many ways of doing this…</a:t>
            </a:r>
            <a:br>
              <a:rPr lang="en-US" sz="2400" dirty="0" smtClean="0"/>
            </a:br>
            <a:endParaRPr lang="en-US" sz="2400" dirty="0" smtClean="0"/>
          </a:p>
          <a:p>
            <a:pPr marL="624078" indent="-514350">
              <a:buFont typeface="+mj-lt"/>
              <a:buAutoNum type="arabicPeriod"/>
            </a:pPr>
            <a:r>
              <a:rPr lang="en-US" sz="2400" dirty="0" smtClean="0"/>
              <a:t>Relative Standard Curve</a:t>
            </a:r>
          </a:p>
          <a:p>
            <a:pPr marL="916686" lvl="1" indent="-514350"/>
            <a:r>
              <a:rPr lang="en-US" sz="2200" dirty="0" smtClean="0"/>
              <a:t>Serial dilutions of all genes analyzed run with samples</a:t>
            </a:r>
          </a:p>
          <a:p>
            <a:pPr marL="916686" lvl="1" indent="-514350"/>
            <a:r>
              <a:rPr lang="en-US" sz="2200" dirty="0" smtClean="0"/>
              <a:t>Plotted as Ct vs. log</a:t>
            </a:r>
            <a:r>
              <a:rPr lang="en-US" sz="2200" baseline="-25000" dirty="0" smtClean="0"/>
              <a:t>10</a:t>
            </a:r>
            <a:r>
              <a:rPr lang="en-US" sz="2200" dirty="0" smtClean="0"/>
              <a:t>(cDNA input)</a:t>
            </a:r>
          </a:p>
          <a:p>
            <a:pPr marL="916686" lvl="1" indent="-514350"/>
            <a:r>
              <a:rPr lang="en-US" sz="2200" dirty="0" smtClean="0"/>
              <a:t>PCR efficiency calculated according to the relationship:</a:t>
            </a:r>
          </a:p>
          <a:p>
            <a:pPr marL="916686" lvl="1" indent="-514350">
              <a:buNone/>
            </a:pPr>
            <a:r>
              <a:rPr lang="en-US" sz="2200" dirty="0" smtClean="0"/>
              <a:t>		E=10</a:t>
            </a:r>
            <a:r>
              <a:rPr lang="en-US" sz="2200" baseline="30000" dirty="0" smtClean="0"/>
              <a:t>(-1/slope)</a:t>
            </a:r>
            <a:r>
              <a:rPr lang="en-US" sz="2200" dirty="0" smtClean="0"/>
              <a:t> </a:t>
            </a:r>
          </a:p>
          <a:p>
            <a:pPr marL="916686" lvl="1" indent="-514350"/>
            <a:endParaRPr lang="en-US" sz="2200" dirty="0" smtClean="0"/>
          </a:p>
          <a:p>
            <a:pPr marL="624078" indent="-514350">
              <a:buFont typeface="+mj-lt"/>
              <a:buAutoNum type="arabicPeriod"/>
            </a:pPr>
            <a:r>
              <a:rPr lang="en-US" sz="2400" dirty="0" smtClean="0"/>
              <a:t>Fitting linear, </a:t>
            </a:r>
            <a:r>
              <a:rPr lang="en-US" sz="2400" dirty="0" err="1" smtClean="0"/>
              <a:t>sigmoidal</a:t>
            </a:r>
            <a:r>
              <a:rPr lang="en-US" sz="2400" dirty="0" smtClean="0"/>
              <a:t> or multiple models</a:t>
            </a:r>
          </a:p>
        </p:txBody>
      </p:sp>
      <p:sp>
        <p:nvSpPr>
          <p:cNvPr id="4" name="Rectangle 3"/>
          <p:cNvSpPr/>
          <p:nvPr/>
        </p:nvSpPr>
        <p:spPr>
          <a:xfrm>
            <a:off x="1048404" y="3677291"/>
            <a:ext cx="3558666" cy="398742"/>
          </a:xfrm>
          <a:prstGeom prst="rect">
            <a:avLst/>
          </a:prstGeom>
          <a:noFill/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62" y="194133"/>
            <a:ext cx="8229600" cy="106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Relative Standard Curve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448" y="1237240"/>
            <a:ext cx="6972300" cy="45593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6644812" y="683440"/>
            <a:ext cx="1771950" cy="990052"/>
            <a:chOff x="6644812" y="1122600"/>
            <a:chExt cx="1771950" cy="99005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59180" y="1122600"/>
              <a:ext cx="1357582" cy="265614"/>
            </a:xfrm>
            <a:prstGeom prst="rect">
              <a:avLst/>
            </a:prstGeom>
            <a:ln w="25400">
              <a:solidFill>
                <a:schemeClr val="accent3">
                  <a:lumMod val="75000"/>
                </a:schemeClr>
              </a:solidFill>
            </a:ln>
          </p:spPr>
        </p:pic>
        <p:cxnSp>
          <p:nvCxnSpPr>
            <p:cNvPr id="7" name="Straight Arrow Connector 6"/>
            <p:cNvCxnSpPr/>
            <p:nvPr/>
          </p:nvCxnSpPr>
          <p:spPr>
            <a:xfrm rot="10800000" flipV="1">
              <a:off x="6644812" y="1388214"/>
              <a:ext cx="812144" cy="723644"/>
            </a:xfrm>
            <a:prstGeom prst="straightConnector1">
              <a:avLst/>
            </a:prstGeom>
            <a:ln>
              <a:solidFill>
                <a:schemeClr val="accent3">
                  <a:lumMod val="7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rot="5400000">
              <a:off x="7095134" y="1750036"/>
              <a:ext cx="723644" cy="1588"/>
            </a:xfrm>
            <a:prstGeom prst="straightConnector1">
              <a:avLst/>
            </a:prstGeom>
            <a:ln>
              <a:solidFill>
                <a:schemeClr val="accent3">
                  <a:lumMod val="7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11"/>
          <p:cNvSpPr/>
          <p:nvPr/>
        </p:nvSpPr>
        <p:spPr>
          <a:xfrm>
            <a:off x="457199" y="5737468"/>
            <a:ext cx="83434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</a:t>
            </a:r>
            <a:r>
              <a:rPr lang="en-US" baseline="0" dirty="0" smtClean="0"/>
              <a:t>his is a very reproducible method however it often reports efficiencies greater than 2 which are not theoretically possible and implies an overestimation of the </a:t>
            </a:r>
            <a:r>
              <a:rPr lang="en-US" dirty="0" smtClean="0"/>
              <a:t>‘real’ </a:t>
            </a:r>
            <a:r>
              <a:rPr lang="en-US" baseline="0" dirty="0" smtClean="0"/>
              <a:t>efficiency </a:t>
            </a:r>
            <a:r>
              <a:rPr lang="en-US" baseline="0" dirty="0" smtClean="0">
                <a:sym typeface="Wingdings"/>
              </a:rPr>
              <a:t>(</a:t>
            </a:r>
            <a:r>
              <a:rPr lang="en-US" baseline="0" dirty="0" smtClean="0"/>
              <a:t>Efficiencies range from 1.60- over 2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Power and Sample Size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9813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Power is dependent on sample size, significance criterion (</a:t>
            </a:r>
            <a:r>
              <a:rPr lang="en-US" sz="2400" dirty="0" err="1" smtClean="0"/>
              <a:t>α</a:t>
            </a:r>
            <a:r>
              <a:rPr lang="en-US" sz="2400" dirty="0" smtClean="0"/>
              <a:t>), effect size and sample standard deviation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Prospective sample size calculations are important in the planning of an experiment </a:t>
            </a:r>
          </a:p>
          <a:p>
            <a:r>
              <a:rPr lang="en-US" sz="2400" dirty="0" smtClean="0"/>
              <a:t>Insufficient power may render any conclusions from an experiment as useless 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Due to high variability of same samples in different laboratories the power calculation can be calculated after the effect and SD are observed from a pilot study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08" y="89156"/>
            <a:ext cx="8229600" cy="1066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Calculate in SAS…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15702"/>
            <a:ext cx="4244927" cy="215883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000" b="1" dirty="0" smtClean="0">
                <a:solidFill>
                  <a:srgbClr val="000080"/>
                </a:solidFill>
                <a:latin typeface="Courier New"/>
              </a:rPr>
              <a:t>proc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2000" b="1" dirty="0" smtClean="0">
                <a:solidFill>
                  <a:srgbClr val="000080"/>
                </a:solidFill>
                <a:latin typeface="Courier New"/>
              </a:rPr>
              <a:t>power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</a:rPr>
              <a:t>;</a:t>
            </a:r>
          </a:p>
          <a:p>
            <a:pPr>
              <a:buNone/>
            </a:pPr>
            <a:r>
              <a:rPr lang="en-US" sz="2000" dirty="0" err="1" smtClean="0">
                <a:solidFill>
                  <a:srgbClr val="0000FF"/>
                </a:solidFill>
                <a:latin typeface="Courier New"/>
              </a:rPr>
              <a:t>twosamplemeans</a:t>
            </a:r>
            <a:endParaRPr lang="en-US" sz="2000" dirty="0" smtClean="0">
              <a:solidFill>
                <a:srgbClr val="000000"/>
              </a:solidFill>
              <a:latin typeface="Courier New"/>
            </a:endParaRPr>
          </a:p>
          <a:p>
            <a:pPr>
              <a:buNone/>
            </a:pPr>
            <a:r>
              <a:rPr lang="en-US" sz="2000" dirty="0" err="1" smtClean="0">
                <a:solidFill>
                  <a:srgbClr val="0000FF"/>
                </a:solidFill>
                <a:latin typeface="Courier New"/>
              </a:rPr>
              <a:t>meandiff</a:t>
            </a:r>
            <a:r>
              <a:rPr lang="en-US" sz="2000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sz="2000" b="1" dirty="0" smtClean="0">
                <a:solidFill>
                  <a:srgbClr val="008080"/>
                </a:solidFill>
                <a:latin typeface="Courier New"/>
              </a:rPr>
              <a:t>1</a:t>
            </a:r>
            <a:endParaRPr lang="en-US" sz="2000" b="1" dirty="0" smtClean="0">
              <a:solidFill>
                <a:srgbClr val="000000"/>
              </a:solidFill>
              <a:latin typeface="Courier New"/>
            </a:endParaRPr>
          </a:p>
          <a:p>
            <a:pPr>
              <a:buNone/>
            </a:pPr>
            <a:r>
              <a:rPr lang="en-US" sz="2000" dirty="0" err="1" smtClean="0">
                <a:solidFill>
                  <a:srgbClr val="0000FF"/>
                </a:solidFill>
                <a:latin typeface="Courier New"/>
              </a:rPr>
              <a:t>stddev</a:t>
            </a:r>
            <a:r>
              <a:rPr lang="en-US" sz="2000" dirty="0" smtClean="0">
                <a:solidFill>
                  <a:srgbClr val="000000"/>
                </a:solidFill>
                <a:latin typeface="Courier New"/>
              </a:rPr>
              <a:t> = </a:t>
            </a:r>
            <a:r>
              <a:rPr lang="en-US" sz="2000" b="1" dirty="0" smtClean="0">
                <a:solidFill>
                  <a:srgbClr val="008080"/>
                </a:solidFill>
                <a:latin typeface="Courier New"/>
              </a:rPr>
              <a:t>0.40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2000" b="1" dirty="0" smtClean="0">
                <a:solidFill>
                  <a:srgbClr val="008080"/>
                </a:solidFill>
                <a:latin typeface="Courier New"/>
              </a:rPr>
              <a:t>0.45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2000" b="1" dirty="0" smtClean="0">
                <a:solidFill>
                  <a:srgbClr val="008080"/>
                </a:solidFill>
                <a:latin typeface="Courier New"/>
              </a:rPr>
              <a:t>0.50</a:t>
            </a:r>
            <a:endParaRPr lang="en-US" sz="2000" b="1" dirty="0" smtClean="0">
              <a:solidFill>
                <a:srgbClr val="000000"/>
              </a:solidFill>
              <a:latin typeface="Courier New"/>
            </a:endParaRPr>
          </a:p>
          <a:p>
            <a:pPr>
              <a:buNone/>
            </a:pPr>
            <a:r>
              <a:rPr lang="en-US" sz="2000" dirty="0" smtClean="0">
                <a:solidFill>
                  <a:srgbClr val="0000FF"/>
                </a:solidFill>
                <a:latin typeface="Courier New"/>
              </a:rPr>
              <a:t>power</a:t>
            </a:r>
            <a:r>
              <a:rPr lang="en-US" sz="2000" dirty="0" smtClean="0">
                <a:solidFill>
                  <a:srgbClr val="000000"/>
                </a:solidFill>
                <a:latin typeface="Courier New"/>
              </a:rPr>
              <a:t> = </a:t>
            </a:r>
            <a:r>
              <a:rPr lang="en-US" sz="2000" b="1" dirty="0" smtClean="0">
                <a:solidFill>
                  <a:srgbClr val="008080"/>
                </a:solidFill>
                <a:latin typeface="Courier New"/>
              </a:rPr>
              <a:t>0.8</a:t>
            </a:r>
            <a:endParaRPr lang="en-US" sz="2000" b="1" dirty="0" smtClean="0">
              <a:solidFill>
                <a:srgbClr val="000000"/>
              </a:solidFill>
              <a:latin typeface="Courier New"/>
            </a:endParaRPr>
          </a:p>
          <a:p>
            <a:pPr>
              <a:buNone/>
            </a:pPr>
            <a:r>
              <a:rPr lang="en-US" sz="2000" dirty="0" err="1" smtClean="0">
                <a:solidFill>
                  <a:srgbClr val="0000FF"/>
                </a:solidFill>
                <a:latin typeface="Courier New"/>
              </a:rPr>
              <a:t>npergroup</a:t>
            </a:r>
            <a:r>
              <a:rPr lang="en-US" sz="2000" dirty="0" smtClean="0">
                <a:solidFill>
                  <a:srgbClr val="000000"/>
                </a:solidFill>
                <a:latin typeface="Courier New"/>
              </a:rPr>
              <a:t>=</a:t>
            </a:r>
            <a:r>
              <a:rPr lang="en-US" sz="2000" b="1" dirty="0" smtClean="0">
                <a:solidFill>
                  <a:srgbClr val="008080"/>
                </a:solidFill>
                <a:latin typeface="Courier New"/>
              </a:rPr>
              <a:t>.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</a:rPr>
              <a:t>;</a:t>
            </a:r>
          </a:p>
          <a:p>
            <a:pPr>
              <a:buNone/>
            </a:pPr>
            <a:r>
              <a:rPr lang="en-US" sz="2000" b="1" dirty="0" smtClean="0">
                <a:solidFill>
                  <a:srgbClr val="000080"/>
                </a:solidFill>
                <a:latin typeface="Courier New"/>
              </a:rPr>
              <a:t>run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</a:rPr>
              <a:t>;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l="8814" r="9646"/>
          <a:stretch>
            <a:fillRect/>
          </a:stretch>
        </p:blipFill>
        <p:spPr>
          <a:xfrm>
            <a:off x="5271548" y="932684"/>
            <a:ext cx="3765394" cy="5686155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155956"/>
            <a:ext cx="4814348" cy="30677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 many animals do we need per group to achieve power of 0.80,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detect a group mean difference of 1.0 between treated and control </a:t>
            </a:r>
            <a:r>
              <a:rPr lang="en-US" sz="2400" dirty="0" smtClean="0"/>
              <a:t>Ct values? The SD ranges between 0.40-0.50.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4438"/>
            <a:ext cx="7516575" cy="56119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Conclusions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5631"/>
            <a:ext cx="8229600" cy="5658905"/>
          </a:xfrm>
        </p:spPr>
        <p:txBody>
          <a:bodyPr>
            <a:normAutofit fontScale="85000" lnSpcReduction="10000"/>
          </a:bodyPr>
          <a:lstStyle/>
          <a:p>
            <a:r>
              <a:rPr lang="en-US" sz="2000" dirty="0" smtClean="0"/>
              <a:t>No housekeeping gene is perfect for all applications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000" dirty="0" smtClean="0"/>
              <a:t>Multiple housekeeping genes should be run for each experimental set up – varies by sample type, primer/probe combination, detection chemistry, tubes, real-time cycler platform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000" dirty="0" smtClean="0"/>
              <a:t>Relative quantification must be highly validated to generate useful and biologically relevant information 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000" dirty="0" smtClean="0"/>
              <a:t>Careful think about the experimental set-up</a:t>
            </a:r>
          </a:p>
          <a:p>
            <a:pPr lvl="1"/>
            <a:r>
              <a:rPr lang="en-US" sz="1800" dirty="0" smtClean="0"/>
              <a:t>Block effects?</a:t>
            </a:r>
          </a:p>
          <a:p>
            <a:pPr lvl="1"/>
            <a:r>
              <a:rPr lang="en-US" sz="1800" dirty="0" smtClean="0"/>
              <a:t>RT Efficiencies?</a:t>
            </a:r>
          </a:p>
          <a:p>
            <a:pPr lvl="1"/>
            <a:r>
              <a:rPr lang="en-US" sz="1800" dirty="0" smtClean="0"/>
              <a:t>PCR inhibitors in exogenous control set ups etc.</a:t>
            </a:r>
            <a:br>
              <a:rPr lang="en-US" sz="1800" dirty="0" smtClean="0"/>
            </a:br>
            <a:endParaRPr lang="en-US" sz="1800" dirty="0" smtClean="0"/>
          </a:p>
          <a:p>
            <a:r>
              <a:rPr lang="en-US" sz="2000" dirty="0" smtClean="0"/>
              <a:t>Many mathematical models exist, as well as software, choose carefully which model is best suited for your experimental set-up, question and limitations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000" dirty="0" smtClean="0"/>
              <a:t>Use of three biological replicates and at least two technical replicates is advised for greater validity 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000" dirty="0" smtClean="0"/>
              <a:t>Reproducibility can be tested with the coefficient of variability for intra and inter-assay variation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06" y="413510"/>
            <a:ext cx="8683108" cy="1066800"/>
          </a:xfrm>
        </p:spPr>
        <p:txBody>
          <a:bodyPr>
            <a:noAutofit/>
          </a:bodyPr>
          <a:lstStyle/>
          <a:p>
            <a:r>
              <a:rPr lang="en-US" sz="2000" b="1" dirty="0" err="1" smtClean="0"/>
              <a:t>SASqPCR</a:t>
            </a:r>
            <a:r>
              <a:rPr lang="en-US" sz="2000" b="1" dirty="0" smtClean="0"/>
              <a:t>: Robust and Rapid Analysis of RT-</a:t>
            </a:r>
            <a:r>
              <a:rPr lang="en-US" sz="2000" b="1" dirty="0" err="1" smtClean="0"/>
              <a:t>qPCR</a:t>
            </a:r>
            <a:r>
              <a:rPr lang="en-US" sz="2000" b="1" dirty="0" smtClean="0"/>
              <a:t> Data in SAS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6978" y="1122386"/>
            <a:ext cx="4389821" cy="545215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An all-in-one computer program allowing users to perform RT-</a:t>
            </a:r>
            <a:r>
              <a:rPr lang="en-US" sz="2000" dirty="0" err="1" smtClean="0"/>
              <a:t>qPCR</a:t>
            </a:r>
            <a:r>
              <a:rPr lang="en-US" sz="2000" dirty="0" smtClean="0"/>
              <a:t> data analysis in a more flexible and convenient way</a:t>
            </a:r>
          </a:p>
          <a:p>
            <a:r>
              <a:rPr lang="en-US" sz="2000" dirty="0" smtClean="0"/>
              <a:t>Developed using SAS software</a:t>
            </a:r>
          </a:p>
          <a:p>
            <a:pPr>
              <a:buNone/>
            </a:pPr>
            <a:r>
              <a:rPr lang="en-US" sz="2000" dirty="0" smtClean="0"/>
              <a:t> </a:t>
            </a:r>
          </a:p>
          <a:p>
            <a:pPr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906" y="1480310"/>
            <a:ext cx="3569050" cy="456594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33522" y="6205204"/>
            <a:ext cx="71348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 smtClean="0">
                <a:hlinkClick r:id="rId3"/>
              </a:rPr>
              <a:t>https://code.google.com/p/sasqpcr/downloads/list</a:t>
            </a:r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3556" y="3552780"/>
            <a:ext cx="4680764" cy="11489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162" y="3706827"/>
            <a:ext cx="5039449" cy="27911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5" y="3706826"/>
            <a:ext cx="2759358" cy="27911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780" y="715909"/>
            <a:ext cx="7101553" cy="274019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412657" y="686373"/>
            <a:ext cx="620183" cy="2740195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641228" y="3706827"/>
            <a:ext cx="620183" cy="2791197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48747" y="3677290"/>
            <a:ext cx="620183" cy="2820734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102566" y="3692059"/>
            <a:ext cx="664482" cy="2820734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07" y="339669"/>
            <a:ext cx="8229600" cy="10668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Useful Resources and References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1459"/>
            <a:ext cx="8229600" cy="5393077"/>
          </a:xfrm>
        </p:spPr>
        <p:txBody>
          <a:bodyPr>
            <a:normAutofit fontScale="70000" lnSpcReduction="20000"/>
          </a:bodyPr>
          <a:lstStyle/>
          <a:p>
            <a:pPr marL="624078" indent="-514350">
              <a:buFont typeface="+mj-lt"/>
              <a:buAutoNum type="arabicPeriod"/>
            </a:pPr>
            <a:r>
              <a:rPr lang="en-US" dirty="0" err="1" smtClean="0"/>
              <a:t>Livak</a:t>
            </a:r>
            <a:r>
              <a:rPr lang="en-US" dirty="0" smtClean="0"/>
              <a:t>, K. J. and T. D. </a:t>
            </a:r>
            <a:r>
              <a:rPr lang="en-US" dirty="0" err="1" smtClean="0"/>
              <a:t>Schmittgen</a:t>
            </a:r>
            <a:r>
              <a:rPr lang="en-US" dirty="0" smtClean="0"/>
              <a:t> (2001). "Analysis of relative gene expression data using real-time quantitative PCR and the 2(-Delta Delta C(T)) Method." </a:t>
            </a:r>
            <a:r>
              <a:rPr lang="en-US" u="sng" dirty="0" smtClean="0"/>
              <a:t>Methods</a:t>
            </a:r>
            <a:r>
              <a:rPr lang="en-US" dirty="0" smtClean="0"/>
              <a:t> </a:t>
            </a:r>
            <a:r>
              <a:rPr lang="en-US" b="1" dirty="0" smtClean="0"/>
              <a:t>25</a:t>
            </a:r>
            <a:r>
              <a:rPr lang="en-US" dirty="0" smtClean="0"/>
              <a:t>(4): 402-408.</a:t>
            </a:r>
          </a:p>
          <a:p>
            <a:pPr marL="624078" indent="-514350">
              <a:buFont typeface="+mj-lt"/>
              <a:buAutoNum type="arabicPeriod"/>
            </a:pPr>
            <a:endParaRPr lang="en-US" dirty="0" smtClean="0"/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Khan-</a:t>
            </a:r>
            <a:r>
              <a:rPr lang="en-US" dirty="0" err="1" smtClean="0"/>
              <a:t>Malek</a:t>
            </a:r>
            <a:r>
              <a:rPr lang="en-US" dirty="0" smtClean="0"/>
              <a:t>, R. and Y. Wang (2011). "Statistical analysis of quantitative RT-PCR results." </a:t>
            </a:r>
            <a:r>
              <a:rPr lang="en-US" u="sng" dirty="0" smtClean="0"/>
              <a:t>Methods Mol </a:t>
            </a:r>
            <a:r>
              <a:rPr lang="en-US" u="sng" dirty="0" err="1" smtClean="0"/>
              <a:t>Biol</a:t>
            </a:r>
            <a:r>
              <a:rPr lang="en-US" dirty="0" smtClean="0"/>
              <a:t> </a:t>
            </a:r>
            <a:r>
              <a:rPr lang="en-US" b="1" dirty="0" smtClean="0"/>
              <a:t>691</a:t>
            </a:r>
            <a:r>
              <a:rPr lang="en-US" dirty="0" smtClean="0"/>
              <a:t>: 227-241.</a:t>
            </a:r>
            <a:br>
              <a:rPr lang="en-US" dirty="0" smtClean="0"/>
            </a:br>
            <a:endParaRPr lang="en-US" dirty="0" smtClean="0"/>
          </a:p>
          <a:p>
            <a:pPr marL="624078" indent="-514350">
              <a:buFont typeface="+mj-lt"/>
              <a:buAutoNum type="arabicPeriod"/>
            </a:pPr>
            <a:r>
              <a:rPr lang="en-US" dirty="0" err="1" smtClean="0"/>
              <a:t>Pfaffl</a:t>
            </a:r>
            <a:r>
              <a:rPr lang="en-US" dirty="0" smtClean="0"/>
              <a:t>, M. W. (2001). "A new mathematical model for relative quantification in real-time RT-PCR." </a:t>
            </a:r>
            <a:r>
              <a:rPr lang="en-US" u="sng" dirty="0" smtClean="0"/>
              <a:t>Nucleic Acids Res</a:t>
            </a:r>
            <a:r>
              <a:rPr lang="en-US" dirty="0" smtClean="0"/>
              <a:t> </a:t>
            </a:r>
            <a:r>
              <a:rPr lang="en-US" b="1" dirty="0" smtClean="0"/>
              <a:t>29</a:t>
            </a:r>
            <a:r>
              <a:rPr lang="en-US" dirty="0" smtClean="0"/>
              <a:t>(9): e45.</a:t>
            </a:r>
          </a:p>
          <a:p>
            <a:pPr marL="624078" indent="-514350">
              <a:buFont typeface="+mj-lt"/>
              <a:buAutoNum type="arabicPeriod"/>
            </a:pPr>
            <a:endParaRPr lang="en-US" dirty="0" smtClean="0"/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Yuan, J. S., A. Reed, et al. (2006). "Statistical analysis of real-time PCR data." </a:t>
            </a:r>
            <a:r>
              <a:rPr lang="en-US" u="sng" dirty="0" smtClean="0"/>
              <a:t>BMC Bioinformatics</a:t>
            </a:r>
            <a:r>
              <a:rPr lang="en-US" dirty="0" smtClean="0"/>
              <a:t> </a:t>
            </a:r>
            <a:r>
              <a:rPr lang="en-US" b="1" dirty="0" smtClean="0"/>
              <a:t>7</a:t>
            </a:r>
            <a:r>
              <a:rPr lang="en-US" dirty="0" smtClean="0"/>
              <a:t>: 85.</a:t>
            </a:r>
          </a:p>
          <a:p>
            <a:pPr marL="624078" indent="-514350">
              <a:buFont typeface="+mj-lt"/>
              <a:buAutoNum type="arabicPeriod"/>
            </a:pPr>
            <a:endParaRPr lang="en-US" dirty="0" smtClean="0"/>
          </a:p>
          <a:p>
            <a:pPr marL="624078" indent="-514350">
              <a:buFont typeface="+mj-lt"/>
              <a:buAutoNum type="arabicPeriod"/>
            </a:pPr>
            <a:r>
              <a:rPr lang="en-US" dirty="0" err="1" smtClean="0"/>
              <a:t>http://www.vetmed.ucdavis.edu/vme/taqmanservice/pdfs/qPCR_guidelines.pdf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624078" indent="-514350">
              <a:buFont typeface="+mj-lt"/>
              <a:buAutoNum type="arabicPeriod"/>
            </a:pPr>
            <a:endParaRPr lang="en-US" dirty="0" smtClean="0"/>
          </a:p>
          <a:p>
            <a:pPr marL="624078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Further Readings…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05" y="1676400"/>
            <a:ext cx="8792535" cy="19559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ＭＳ ゴシック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Urban.thmx</Template>
  <TotalTime>3881</TotalTime>
  <Words>2930</Words>
  <Application>Microsoft Macintosh PowerPoint</Application>
  <PresentationFormat>On-screen Show (4:3)</PresentationFormat>
  <Paragraphs>817</Paragraphs>
  <Slides>36</Slides>
  <Notes>10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Urban</vt:lpstr>
      <vt:lpstr>Real-Time Quantitative Reverse Transcription  Polymerase Chain Reaction (qRT-PCR) Analysis</vt:lpstr>
      <vt:lpstr>What is Real-Time qRT-PCR?</vt:lpstr>
      <vt:lpstr>Slide 3</vt:lpstr>
      <vt:lpstr>Analyzing qRT-PCR Data</vt:lpstr>
      <vt:lpstr>qRT-PCR – The Basics</vt:lpstr>
      <vt:lpstr>Slide 6</vt:lpstr>
      <vt:lpstr>Understanding the Output…</vt:lpstr>
      <vt:lpstr>Picking the best CT value</vt:lpstr>
      <vt:lpstr>Picking the best CT value</vt:lpstr>
      <vt:lpstr>Factors Affecting qRT-PCR Results</vt:lpstr>
      <vt:lpstr>Normalization </vt:lpstr>
      <vt:lpstr>Methods for Housekeeping Gene selection</vt:lpstr>
      <vt:lpstr>Example:</vt:lpstr>
      <vt:lpstr>Analysis of Variance (ANOVA) – One way</vt:lpstr>
      <vt:lpstr>Analysis of Variance (ANOVA) – One way</vt:lpstr>
      <vt:lpstr>Continue in SAS…</vt:lpstr>
      <vt:lpstr>Slide 17</vt:lpstr>
      <vt:lpstr>Slide 18</vt:lpstr>
      <vt:lpstr>Normalization gene selected</vt:lpstr>
      <vt:lpstr>Relative Quantification Methods: </vt:lpstr>
      <vt:lpstr>Understanding the Ratio…</vt:lpstr>
      <vt:lpstr>Thinking about your experimental set-up…</vt:lpstr>
      <vt:lpstr>Separate wells…</vt:lpstr>
      <vt:lpstr>Check for variability in control…</vt:lpstr>
      <vt:lpstr>Slide 25</vt:lpstr>
      <vt:lpstr>Efficiency Corrected Model – Pffafl Method </vt:lpstr>
      <vt:lpstr>Efficiency Corrected Model</vt:lpstr>
      <vt:lpstr>Amplification Efficiency</vt:lpstr>
      <vt:lpstr>Relative Standard Curve</vt:lpstr>
      <vt:lpstr>Power and Sample Size</vt:lpstr>
      <vt:lpstr>Calculate in SAS…</vt:lpstr>
      <vt:lpstr>Conclusions</vt:lpstr>
      <vt:lpstr>SASqPCR: Robust and Rapid Analysis of RT-qPCR Data in SAS </vt:lpstr>
      <vt:lpstr>Slide 34</vt:lpstr>
      <vt:lpstr>Useful Resources and References</vt:lpstr>
      <vt:lpstr>Further Readings…</vt:lpstr>
    </vt:vector>
  </TitlesOfParts>
  <Company>Univ of Toronto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Quantitative Real-Time Reverse Transcription Polymerase Chain Reaction (qRT-PCR) </dc:title>
  <dc:creator>Jelena Brkic</dc:creator>
  <cp:lastModifiedBy>Jelena Brkic</cp:lastModifiedBy>
  <cp:revision>90</cp:revision>
  <dcterms:created xsi:type="dcterms:W3CDTF">2013-03-19T18:27:32Z</dcterms:created>
  <dcterms:modified xsi:type="dcterms:W3CDTF">2013-03-19T18:29:18Z</dcterms:modified>
</cp:coreProperties>
</file>