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381" r:id="rId3"/>
    <p:sldId id="258" r:id="rId4"/>
    <p:sldId id="314" r:id="rId5"/>
    <p:sldId id="310" r:id="rId6"/>
    <p:sldId id="382" r:id="rId7"/>
    <p:sldId id="317" r:id="rId8"/>
    <p:sldId id="384" r:id="rId9"/>
    <p:sldId id="320" r:id="rId10"/>
    <p:sldId id="383" r:id="rId11"/>
    <p:sldId id="321" r:id="rId12"/>
    <p:sldId id="331" r:id="rId13"/>
    <p:sldId id="373" r:id="rId14"/>
    <p:sldId id="386" r:id="rId15"/>
    <p:sldId id="387" r:id="rId16"/>
    <p:sldId id="388" r:id="rId17"/>
    <p:sldId id="389" r:id="rId18"/>
    <p:sldId id="391" r:id="rId19"/>
    <p:sldId id="322" r:id="rId20"/>
    <p:sldId id="392" r:id="rId21"/>
    <p:sldId id="393" r:id="rId22"/>
    <p:sldId id="394" r:id="rId23"/>
    <p:sldId id="397" r:id="rId24"/>
    <p:sldId id="398" r:id="rId25"/>
    <p:sldId id="399" r:id="rId26"/>
    <p:sldId id="400" r:id="rId27"/>
    <p:sldId id="401" r:id="rId28"/>
    <p:sldId id="396" r:id="rId29"/>
    <p:sldId id="402" r:id="rId30"/>
    <p:sldId id="403" r:id="rId31"/>
    <p:sldId id="385" r:id="rId32"/>
    <p:sldId id="325" r:id="rId33"/>
    <p:sldId id="353" r:id="rId34"/>
    <p:sldId id="359" r:id="rId35"/>
    <p:sldId id="271" r:id="rId36"/>
    <p:sldId id="374" r:id="rId37"/>
    <p:sldId id="375" r:id="rId38"/>
    <p:sldId id="404" r:id="rId39"/>
    <p:sldId id="368" r:id="rId40"/>
    <p:sldId id="272" r:id="rId41"/>
    <p:sldId id="275" r:id="rId42"/>
  </p:sldIdLst>
  <p:sldSz cx="9144000" cy="5143500" type="screen16x9"/>
  <p:notesSz cx="6858000" cy="9144000"/>
  <p:embeddedFontLst>
    <p:embeddedFont>
      <p:font typeface="Fredoka" pitchFamily="2" charset="-79"/>
      <p:regular r:id="rId44"/>
      <p:bold r:id="rId45"/>
      <p:italic r:id="rId46"/>
      <p:boldItalic r:id="rId47"/>
    </p:embeddedFont>
    <p:embeddedFont>
      <p:font typeface="IBM Plex Sans" panose="020B0503050203000203" pitchFamily="34" charset="0"/>
      <p:regular r:id="rId48"/>
      <p:bold r:id="rId49"/>
      <p:italic r:id="rId50"/>
      <p:boldItalic r:id="rId51"/>
    </p:embeddedFont>
    <p:embeddedFont>
      <p:font typeface="Pangolin" pitchFamily="2" charset="77"/>
      <p:regular r:id="rId52"/>
      <p: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4"/>
    <p:restoredTop sz="94420"/>
  </p:normalViewPr>
  <p:slideViewPr>
    <p:cSldViewPr snapToGrid="0">
      <p:cViewPr>
        <p:scale>
          <a:sx n="112" d="100"/>
          <a:sy n="112" d="100"/>
        </p:scale>
        <p:origin x="440" y="7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4525B-4759-084E-8660-A971C8138369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797ECE-A0C4-F94B-9846-BF7028D659B1}">
      <dgm:prSet phldrT="[Text]" custT="1"/>
      <dgm:spPr/>
      <dgm:t>
        <a:bodyPr/>
        <a:lstStyle/>
        <a:p>
          <a:r>
            <a:rPr lang="en-US" sz="1200" dirty="0"/>
            <a:t>Psychological, Social and Biological Foundations of </a:t>
          </a:r>
          <a:r>
            <a:rPr lang="en-US" sz="1200" dirty="0" err="1"/>
            <a:t>Behaviour</a:t>
          </a:r>
          <a:endParaRPr lang="en-US" sz="1200" dirty="0"/>
        </a:p>
      </dgm:t>
    </dgm:pt>
    <dgm:pt modelId="{8ED180D3-433A-F14C-90CE-E3D5619CAEBE}" type="parTrans" cxnId="{856A3178-932A-8D41-A97E-FD4F14BB0CF6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/>
        </a:p>
      </dgm:t>
    </dgm:pt>
    <dgm:pt modelId="{74C4E4DC-51D8-3E47-87D6-8CF8ADC38BA0}" type="sibTrans" cxnId="{856A3178-932A-8D41-A97E-FD4F14BB0CF6}">
      <dgm:prSet/>
      <dgm:spPr/>
      <dgm:t>
        <a:bodyPr/>
        <a:lstStyle/>
        <a:p>
          <a:endParaRPr lang="en-US"/>
        </a:p>
      </dgm:t>
    </dgm:pt>
    <dgm:pt modelId="{D1729436-D25F-D44D-AEF7-70E1AE50352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200" dirty="0"/>
            <a:t>Critical Analysis and Reasoning Skills (CARS)</a:t>
          </a:r>
        </a:p>
      </dgm:t>
    </dgm:pt>
    <dgm:pt modelId="{0D03C624-7BA8-AC41-B680-57B5D7E41DA4}" type="parTrans" cxnId="{5C0B49B6-A067-3B4F-8696-64A34627FED3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/>
        </a:p>
      </dgm:t>
    </dgm:pt>
    <dgm:pt modelId="{6B617C11-3D95-624D-A7DA-3713AF6CE94B}" type="sibTrans" cxnId="{5C0B49B6-A067-3B4F-8696-64A34627FED3}">
      <dgm:prSet/>
      <dgm:spPr/>
      <dgm:t>
        <a:bodyPr/>
        <a:lstStyle/>
        <a:p>
          <a:endParaRPr lang="en-US"/>
        </a:p>
      </dgm:t>
    </dgm:pt>
    <dgm:pt modelId="{21C67498-4344-D349-B4B3-132C80A6C472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000" dirty="0"/>
            <a:t>95 MINS</a:t>
          </a:r>
        </a:p>
        <a:p>
          <a:r>
            <a:rPr lang="en-US" sz="1000" dirty="0"/>
            <a:t>59 Qs</a:t>
          </a:r>
        </a:p>
        <a:p>
          <a:r>
            <a:rPr lang="en-US" sz="800" dirty="0"/>
            <a:t>10 passages with 44 passage-based Qs + 15 discrete questions</a:t>
          </a:r>
        </a:p>
      </dgm:t>
    </dgm:pt>
    <dgm:pt modelId="{818E04DB-287E-5F40-98CB-691820A42E06}" type="parTrans" cxnId="{654E3DE6-3BE3-EF40-B75E-5569BCE04A5E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/>
        </a:p>
      </dgm:t>
    </dgm:pt>
    <dgm:pt modelId="{268BFE87-CC01-184E-A04D-245E80D35EC7}" type="sibTrans" cxnId="{654E3DE6-3BE3-EF40-B75E-5569BCE04A5E}">
      <dgm:prSet/>
      <dgm:spPr/>
      <dgm:t>
        <a:bodyPr/>
        <a:lstStyle/>
        <a:p>
          <a:endParaRPr lang="en-US"/>
        </a:p>
      </dgm:t>
    </dgm:pt>
    <dgm:pt modelId="{B5F78BE1-AE4B-B543-8D2B-8C43A2D92132}">
      <dgm:prSet phldrT="[Text]" custT="1"/>
      <dgm:spPr/>
      <dgm:t>
        <a:bodyPr/>
        <a:lstStyle/>
        <a:p>
          <a:r>
            <a:rPr lang="en-US" sz="1000" dirty="0"/>
            <a:t>95 MINS</a:t>
          </a:r>
        </a:p>
        <a:p>
          <a:r>
            <a:rPr lang="en-US" sz="1000" dirty="0"/>
            <a:t>59 Qs</a:t>
          </a:r>
        </a:p>
        <a:p>
          <a:r>
            <a:rPr lang="en-US" sz="800" dirty="0"/>
            <a:t>10 passages with 44 passage-based Qs + 15 discrete questions</a:t>
          </a:r>
        </a:p>
      </dgm:t>
    </dgm:pt>
    <dgm:pt modelId="{D38895FF-0B7B-CC4F-BFBE-6365AD7E690A}" type="parTrans" cxnId="{3F1D67C2-699A-1441-AC77-C891F3CB5574}">
      <dgm:prSet/>
      <dgm:spPr/>
      <dgm:t>
        <a:bodyPr/>
        <a:lstStyle/>
        <a:p>
          <a:endParaRPr lang="en-US"/>
        </a:p>
      </dgm:t>
    </dgm:pt>
    <dgm:pt modelId="{858B935B-8907-5144-90F8-0D456B06398C}" type="sibTrans" cxnId="{3F1D67C2-699A-1441-AC77-C891F3CB5574}">
      <dgm:prSet/>
      <dgm:spPr/>
      <dgm:t>
        <a:bodyPr/>
        <a:lstStyle/>
        <a:p>
          <a:endParaRPr lang="en-US"/>
        </a:p>
      </dgm:t>
    </dgm:pt>
    <dgm:pt modelId="{22707257-4070-7349-9F74-D21C3587554F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000" dirty="0"/>
            <a:t>90 MINS</a:t>
          </a:r>
          <a:br>
            <a:rPr lang="en-US" sz="1000" dirty="0"/>
          </a:br>
          <a:r>
            <a:rPr lang="en-US" sz="1000" dirty="0"/>
            <a:t>53 Qs</a:t>
          </a:r>
          <a:br>
            <a:rPr lang="en-US" sz="1000" dirty="0"/>
          </a:br>
          <a:r>
            <a:rPr lang="en-US" sz="800" dirty="0"/>
            <a:t>9 Qs, all passage-based</a:t>
          </a:r>
        </a:p>
      </dgm:t>
    </dgm:pt>
    <dgm:pt modelId="{A40D09D3-D0C0-004E-9FEE-EF95BED94E5B}" type="parTrans" cxnId="{08046160-8FDB-3944-B752-904A885844A8}">
      <dgm:prSet/>
      <dgm:spPr>
        <a:ln>
          <a:solidFill>
            <a:srgbClr val="7030A0"/>
          </a:solidFill>
        </a:ln>
      </dgm:spPr>
      <dgm:t>
        <a:bodyPr/>
        <a:lstStyle/>
        <a:p>
          <a:endParaRPr lang="en-US"/>
        </a:p>
      </dgm:t>
    </dgm:pt>
    <dgm:pt modelId="{90419EA5-82B7-EA4C-9AAA-CAB0D0CBF1FE}" type="sibTrans" cxnId="{08046160-8FDB-3944-B752-904A885844A8}">
      <dgm:prSet/>
      <dgm:spPr/>
      <dgm:t>
        <a:bodyPr/>
        <a:lstStyle/>
        <a:p>
          <a:endParaRPr lang="en-US"/>
        </a:p>
      </dgm:t>
    </dgm:pt>
    <dgm:pt modelId="{C6116964-4153-DA46-80A9-84B4CBEFA7E2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000" dirty="0"/>
            <a:t>General Chemistry 30%</a:t>
          </a:r>
          <a:br>
            <a:rPr lang="en-US" sz="1000" dirty="0"/>
          </a:br>
          <a:r>
            <a:rPr lang="en-US" sz="1000" dirty="0"/>
            <a:t>Biochemistry 25%</a:t>
          </a:r>
          <a:br>
            <a:rPr lang="en-US" sz="1000" dirty="0"/>
          </a:br>
          <a:r>
            <a:rPr lang="en-US" sz="1000" dirty="0"/>
            <a:t>Physics 25%</a:t>
          </a:r>
          <a:br>
            <a:rPr lang="en-US" sz="1000" dirty="0"/>
          </a:br>
          <a:r>
            <a:rPr lang="en-US" sz="1000" dirty="0"/>
            <a:t>Organic Chemistry 15%</a:t>
          </a:r>
          <a:br>
            <a:rPr lang="en-US" sz="1000" dirty="0"/>
          </a:br>
          <a:r>
            <a:rPr lang="en-US" sz="1000" dirty="0"/>
            <a:t>Biology 5%</a:t>
          </a:r>
        </a:p>
      </dgm:t>
    </dgm:pt>
    <dgm:pt modelId="{DAC7E244-A48A-C340-A4E9-9D9F73DFE256}" type="parTrans" cxnId="{F871C057-C44F-7241-8A01-5069D4E128FB}">
      <dgm:prSet/>
      <dgm:spPr>
        <a:ln>
          <a:solidFill>
            <a:srgbClr val="FFC000"/>
          </a:solidFill>
        </a:ln>
      </dgm:spPr>
      <dgm:t>
        <a:bodyPr/>
        <a:lstStyle/>
        <a:p>
          <a:endParaRPr lang="en-US"/>
        </a:p>
      </dgm:t>
    </dgm:pt>
    <dgm:pt modelId="{1F72E029-3C8A-CA44-827F-25725BABAD0E}" type="sibTrans" cxnId="{F871C057-C44F-7241-8A01-5069D4E128FB}">
      <dgm:prSet/>
      <dgm:spPr/>
      <dgm:t>
        <a:bodyPr/>
        <a:lstStyle/>
        <a:p>
          <a:endParaRPr lang="en-US"/>
        </a:p>
      </dgm:t>
    </dgm:pt>
    <dgm:pt modelId="{CC39A96D-F087-DF4D-903C-C0003F28E2E9}">
      <dgm:prSet phldrT="[Text]" custT="1"/>
      <dgm:spPr/>
      <dgm:t>
        <a:bodyPr/>
        <a:lstStyle/>
        <a:p>
          <a:r>
            <a:rPr lang="en-US" sz="1000" dirty="0"/>
            <a:t>Psychology 65%</a:t>
          </a:r>
          <a:br>
            <a:rPr lang="en-US" sz="1000" dirty="0"/>
          </a:br>
          <a:r>
            <a:rPr lang="en-US" sz="1000" dirty="0"/>
            <a:t>Sociology 30%</a:t>
          </a:r>
          <a:br>
            <a:rPr lang="en-US" sz="1000" dirty="0"/>
          </a:br>
          <a:r>
            <a:rPr lang="en-US" sz="1000" dirty="0"/>
            <a:t>Biology 5%</a:t>
          </a:r>
        </a:p>
      </dgm:t>
    </dgm:pt>
    <dgm:pt modelId="{B596FEDB-6F4D-D845-9583-74C6F0D1464C}" type="sibTrans" cxnId="{585CB717-46ED-F04A-A9DA-026DB95158E3}">
      <dgm:prSet/>
      <dgm:spPr/>
      <dgm:t>
        <a:bodyPr/>
        <a:lstStyle/>
        <a:p>
          <a:endParaRPr lang="en-US"/>
        </a:p>
      </dgm:t>
    </dgm:pt>
    <dgm:pt modelId="{5C2CABC0-963C-0942-B60C-67A8AEE95696}" type="parTrans" cxnId="{585CB717-46ED-F04A-A9DA-026DB95158E3}">
      <dgm:prSet/>
      <dgm:spPr/>
      <dgm:t>
        <a:bodyPr/>
        <a:lstStyle/>
        <a:p>
          <a:endParaRPr lang="en-US"/>
        </a:p>
      </dgm:t>
    </dgm:pt>
    <dgm:pt modelId="{1D6192D7-068F-5645-ADC3-E167BE5349DD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000" dirty="0"/>
            <a:t>Humanities 50%</a:t>
          </a:r>
          <a:br>
            <a:rPr lang="en-US" sz="1000" dirty="0"/>
          </a:br>
          <a:r>
            <a:rPr lang="en-US" sz="1000" dirty="0"/>
            <a:t>Social Science 50%</a:t>
          </a:r>
          <a:br>
            <a:rPr lang="en-US" sz="1000" dirty="0"/>
          </a:br>
          <a:r>
            <a:rPr lang="en-US" sz="800" dirty="0"/>
            <a:t>*Passage (reading and analysis) based!</a:t>
          </a:r>
        </a:p>
      </dgm:t>
    </dgm:pt>
    <dgm:pt modelId="{7BDA454A-51DD-234C-8FDC-1D25FD5C81AA}" type="sibTrans" cxnId="{90F538CC-94F7-CB4D-AAEA-ED339FA8B008}">
      <dgm:prSet/>
      <dgm:spPr/>
      <dgm:t>
        <a:bodyPr/>
        <a:lstStyle/>
        <a:p>
          <a:endParaRPr lang="en-US"/>
        </a:p>
      </dgm:t>
    </dgm:pt>
    <dgm:pt modelId="{F81A5C0D-CE22-F344-A1AE-4CF585805220}" type="parTrans" cxnId="{90F538CC-94F7-CB4D-AAEA-ED339FA8B008}">
      <dgm:prSet/>
      <dgm:spPr>
        <a:ln>
          <a:solidFill>
            <a:srgbClr val="7030A0"/>
          </a:solidFill>
        </a:ln>
      </dgm:spPr>
      <dgm:t>
        <a:bodyPr/>
        <a:lstStyle/>
        <a:p>
          <a:endParaRPr lang="en-US"/>
        </a:p>
      </dgm:t>
    </dgm:pt>
    <dgm:pt modelId="{5B83792B-DF51-0749-8624-D90639D55EDA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000" dirty="0"/>
            <a:t>95 MINS</a:t>
          </a:r>
        </a:p>
        <a:p>
          <a:r>
            <a:rPr lang="en-US" sz="1000" dirty="0"/>
            <a:t>59 Qs</a:t>
          </a:r>
        </a:p>
        <a:p>
          <a:r>
            <a:rPr lang="en-US" sz="800" dirty="0"/>
            <a:t>10 passages with 44 passage-based Qs + 15 discrete questions</a:t>
          </a:r>
        </a:p>
      </dgm:t>
    </dgm:pt>
    <dgm:pt modelId="{461A9C1D-04FE-2543-826F-7F4BA97F31C5}" type="parTrans" cxnId="{176268A1-8A0B-1D45-862A-6C5A2BC2CBB4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D5064F3B-A93A-C94E-983E-9874CB8F2DDF}" type="sibTrans" cxnId="{176268A1-8A0B-1D45-862A-6C5A2BC2CBB4}">
      <dgm:prSet/>
      <dgm:spPr/>
      <dgm:t>
        <a:bodyPr/>
        <a:lstStyle/>
        <a:p>
          <a:endParaRPr lang="en-US"/>
        </a:p>
      </dgm:t>
    </dgm:pt>
    <dgm:pt modelId="{E1E7D3C3-6ECB-814B-B426-559A18ECECA6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000" dirty="0"/>
            <a:t>Biology 65%</a:t>
          </a:r>
          <a:br>
            <a:rPr lang="en-US" sz="1000" dirty="0"/>
          </a:br>
          <a:r>
            <a:rPr lang="en-US" sz="1000" dirty="0"/>
            <a:t>Biochemistry 25%</a:t>
          </a:r>
          <a:br>
            <a:rPr lang="en-US" sz="1000" dirty="0"/>
          </a:br>
          <a:r>
            <a:rPr lang="en-US" sz="1000" dirty="0"/>
            <a:t>General Chemistry 5%</a:t>
          </a:r>
          <a:br>
            <a:rPr lang="en-US" sz="1000" dirty="0"/>
          </a:br>
          <a:r>
            <a:rPr lang="en-US" sz="1000" dirty="0"/>
            <a:t>Organic Chemistry 5</a:t>
          </a:r>
          <a:r>
            <a:rPr lang="en-US" sz="1300" dirty="0"/>
            <a:t>%</a:t>
          </a:r>
        </a:p>
      </dgm:t>
    </dgm:pt>
    <dgm:pt modelId="{4FF9133D-D0CF-8B4D-95B0-7A83980398BC}" type="parTrans" cxnId="{0CFA5F79-D4ED-5249-88F4-C2147165EAD8}">
      <dgm:prSet/>
      <dgm:spPr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50A7CCB2-5A49-ED44-B656-878FFD49A641}" type="sibTrans" cxnId="{0CFA5F79-D4ED-5249-88F4-C2147165EAD8}">
      <dgm:prSet/>
      <dgm:spPr/>
      <dgm:t>
        <a:bodyPr/>
        <a:lstStyle/>
        <a:p>
          <a:endParaRPr lang="en-US"/>
        </a:p>
      </dgm:t>
    </dgm:pt>
    <dgm:pt modelId="{FB69F284-81CF-A242-93EF-F7BAF31341FC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/>
            <a:t>Biological and Chemical Foundations of Living Systems</a:t>
          </a:r>
        </a:p>
      </dgm:t>
    </dgm:pt>
    <dgm:pt modelId="{373642ED-A35B-424F-87D2-3CF9808D1437}" type="parTrans" cxnId="{FA531FAB-095C-6348-8566-E437CCE7DFE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/>
        </a:p>
      </dgm:t>
    </dgm:pt>
    <dgm:pt modelId="{B8705AFB-C409-7A4E-86F4-A3800F4C7D25}" type="sibTrans" cxnId="{FA531FAB-095C-6348-8566-E437CCE7DFE4}">
      <dgm:prSet/>
      <dgm:spPr/>
      <dgm:t>
        <a:bodyPr/>
        <a:lstStyle/>
        <a:p>
          <a:endParaRPr lang="en-US"/>
        </a:p>
      </dgm:t>
    </dgm:pt>
    <dgm:pt modelId="{2EAE8F06-2CAA-9742-A1AD-C6828171E1CB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000" dirty="0"/>
            <a:t>MCAT</a:t>
          </a:r>
        </a:p>
      </dgm:t>
    </dgm:pt>
    <dgm:pt modelId="{C9C287A5-3FE5-F14F-A9C6-0DA70760193D}" type="sibTrans" cxnId="{20061222-2F27-A34F-8319-A2006ADB4CA8}">
      <dgm:prSet/>
      <dgm:spPr/>
      <dgm:t>
        <a:bodyPr/>
        <a:lstStyle/>
        <a:p>
          <a:endParaRPr lang="en-US"/>
        </a:p>
      </dgm:t>
    </dgm:pt>
    <dgm:pt modelId="{C7B56023-7CE8-D347-A858-C09E10B976D4}" type="parTrans" cxnId="{20061222-2F27-A34F-8319-A2006ADB4CA8}">
      <dgm:prSet/>
      <dgm:spPr/>
      <dgm:t>
        <a:bodyPr/>
        <a:lstStyle/>
        <a:p>
          <a:endParaRPr lang="en-US"/>
        </a:p>
      </dgm:t>
    </dgm:pt>
    <dgm:pt modelId="{29F44DA4-F37C-844F-B517-B11F7D332CB2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200" dirty="0"/>
            <a:t>Chemical and Physical Foundations of Biological Systems</a:t>
          </a:r>
        </a:p>
      </dgm:t>
    </dgm:pt>
    <dgm:pt modelId="{2EF566AB-2BCA-8447-AFE0-7407B922FB8A}" type="parTrans" cxnId="{0478DF30-E99D-8148-A748-6DE2C7BF489D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/>
        </a:p>
      </dgm:t>
    </dgm:pt>
    <dgm:pt modelId="{2A40ED70-D7C6-C04E-A368-7DE921B2B2C4}" type="sibTrans" cxnId="{0478DF30-E99D-8148-A748-6DE2C7BF489D}">
      <dgm:prSet/>
      <dgm:spPr/>
      <dgm:t>
        <a:bodyPr/>
        <a:lstStyle/>
        <a:p>
          <a:endParaRPr lang="en-US"/>
        </a:p>
      </dgm:t>
    </dgm:pt>
    <dgm:pt modelId="{CCF10710-00F8-0B4C-80D9-34236CC63355}" type="pres">
      <dgm:prSet presAssocID="{2954525B-4759-084E-8660-A971C81383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FCD1BC0-F237-FD44-816C-69E4A77F5068}" type="pres">
      <dgm:prSet presAssocID="{2EAE8F06-2CAA-9742-A1AD-C6828171E1CB}" presName="hierRoot1" presStyleCnt="0">
        <dgm:presLayoutVars>
          <dgm:hierBranch val="init"/>
        </dgm:presLayoutVars>
      </dgm:prSet>
      <dgm:spPr/>
    </dgm:pt>
    <dgm:pt modelId="{781A4F41-D4E7-9C4D-82D7-46D0E2488CE6}" type="pres">
      <dgm:prSet presAssocID="{2EAE8F06-2CAA-9742-A1AD-C6828171E1CB}" presName="rootComposite1" presStyleCnt="0"/>
      <dgm:spPr/>
    </dgm:pt>
    <dgm:pt modelId="{95718A64-BFA5-0F48-89D3-7AA28E1793B1}" type="pres">
      <dgm:prSet presAssocID="{2EAE8F06-2CAA-9742-A1AD-C6828171E1CB}" presName="rootText1" presStyleLbl="node0" presStyleIdx="0" presStyleCnt="1" custLinFactNeighborX="3178" custLinFactNeighborY="-57176">
        <dgm:presLayoutVars>
          <dgm:chPref val="3"/>
        </dgm:presLayoutVars>
      </dgm:prSet>
      <dgm:spPr/>
    </dgm:pt>
    <dgm:pt modelId="{71AC6135-66CE-2743-92C4-585976057EFF}" type="pres">
      <dgm:prSet presAssocID="{2EAE8F06-2CAA-9742-A1AD-C6828171E1CB}" presName="rootConnector1" presStyleLbl="node1" presStyleIdx="0" presStyleCnt="0"/>
      <dgm:spPr/>
    </dgm:pt>
    <dgm:pt modelId="{646F93B8-1B94-1144-829E-2B07DB667680}" type="pres">
      <dgm:prSet presAssocID="{2EAE8F06-2CAA-9742-A1AD-C6828171E1CB}" presName="hierChild2" presStyleCnt="0"/>
      <dgm:spPr/>
    </dgm:pt>
    <dgm:pt modelId="{049B644B-A34A-9148-B9C5-1B50265598F1}" type="pres">
      <dgm:prSet presAssocID="{373642ED-A35B-424F-87D2-3CF9808D1437}" presName="Name37" presStyleLbl="parChTrans1D2" presStyleIdx="0" presStyleCnt="4"/>
      <dgm:spPr/>
    </dgm:pt>
    <dgm:pt modelId="{E273384E-006F-D34F-9EEA-86FD5472BAA3}" type="pres">
      <dgm:prSet presAssocID="{FB69F284-81CF-A242-93EF-F7BAF31341FC}" presName="hierRoot2" presStyleCnt="0">
        <dgm:presLayoutVars>
          <dgm:hierBranch val="init"/>
        </dgm:presLayoutVars>
      </dgm:prSet>
      <dgm:spPr/>
    </dgm:pt>
    <dgm:pt modelId="{7A9F6996-C3D8-0141-8F1E-2D2B4BE47E24}" type="pres">
      <dgm:prSet presAssocID="{FB69F284-81CF-A242-93EF-F7BAF31341FC}" presName="rootComposite" presStyleCnt="0"/>
      <dgm:spPr/>
    </dgm:pt>
    <dgm:pt modelId="{94A9DFB5-3CE5-8B43-8FE0-97DD8582A8EF}" type="pres">
      <dgm:prSet presAssocID="{FB69F284-81CF-A242-93EF-F7BAF31341FC}" presName="rootText" presStyleLbl="node2" presStyleIdx="0" presStyleCnt="4">
        <dgm:presLayoutVars>
          <dgm:chPref val="3"/>
        </dgm:presLayoutVars>
      </dgm:prSet>
      <dgm:spPr/>
    </dgm:pt>
    <dgm:pt modelId="{157B4CA7-9C30-3241-ADC5-049DDA5885C2}" type="pres">
      <dgm:prSet presAssocID="{FB69F284-81CF-A242-93EF-F7BAF31341FC}" presName="rootConnector" presStyleLbl="node2" presStyleIdx="0" presStyleCnt="4"/>
      <dgm:spPr/>
    </dgm:pt>
    <dgm:pt modelId="{761D6E58-AD03-514E-96A0-875ADEE1C1AD}" type="pres">
      <dgm:prSet presAssocID="{FB69F284-81CF-A242-93EF-F7BAF31341FC}" presName="hierChild4" presStyleCnt="0"/>
      <dgm:spPr/>
    </dgm:pt>
    <dgm:pt modelId="{4C945C35-A669-5B48-A978-96CFC2943C2C}" type="pres">
      <dgm:prSet presAssocID="{461A9C1D-04FE-2543-826F-7F4BA97F31C5}" presName="Name37" presStyleLbl="parChTrans1D3" presStyleIdx="0" presStyleCnt="8"/>
      <dgm:spPr/>
    </dgm:pt>
    <dgm:pt modelId="{43112087-8797-2F4F-9EA3-260F8F5C76E6}" type="pres">
      <dgm:prSet presAssocID="{5B83792B-DF51-0749-8624-D90639D55EDA}" presName="hierRoot2" presStyleCnt="0">
        <dgm:presLayoutVars>
          <dgm:hierBranch val="init"/>
        </dgm:presLayoutVars>
      </dgm:prSet>
      <dgm:spPr/>
    </dgm:pt>
    <dgm:pt modelId="{A46A08AB-E9F9-9048-A88A-850507A0CC6A}" type="pres">
      <dgm:prSet presAssocID="{5B83792B-DF51-0749-8624-D90639D55EDA}" presName="rootComposite" presStyleCnt="0"/>
      <dgm:spPr/>
    </dgm:pt>
    <dgm:pt modelId="{73CB9074-8042-4E48-9898-E05F83E26E0D}" type="pres">
      <dgm:prSet presAssocID="{5B83792B-DF51-0749-8624-D90639D55EDA}" presName="rootText" presStyleLbl="node3" presStyleIdx="0" presStyleCnt="8">
        <dgm:presLayoutVars>
          <dgm:chPref val="3"/>
        </dgm:presLayoutVars>
      </dgm:prSet>
      <dgm:spPr/>
    </dgm:pt>
    <dgm:pt modelId="{6DDAA2BC-C9D3-F24C-87E4-7F5C00B6E5A5}" type="pres">
      <dgm:prSet presAssocID="{5B83792B-DF51-0749-8624-D90639D55EDA}" presName="rootConnector" presStyleLbl="node3" presStyleIdx="0" presStyleCnt="8"/>
      <dgm:spPr/>
    </dgm:pt>
    <dgm:pt modelId="{E8CCC07B-67C9-6F49-A016-256ED8DF33BD}" type="pres">
      <dgm:prSet presAssocID="{5B83792B-DF51-0749-8624-D90639D55EDA}" presName="hierChild4" presStyleCnt="0"/>
      <dgm:spPr/>
    </dgm:pt>
    <dgm:pt modelId="{1A60BB9F-EE81-E143-8EC8-569EFDC86BA5}" type="pres">
      <dgm:prSet presAssocID="{5B83792B-DF51-0749-8624-D90639D55EDA}" presName="hierChild5" presStyleCnt="0"/>
      <dgm:spPr/>
    </dgm:pt>
    <dgm:pt modelId="{5AA8D944-F5EF-5C4D-A73C-28DDE11301E6}" type="pres">
      <dgm:prSet presAssocID="{4FF9133D-D0CF-8B4D-95B0-7A83980398BC}" presName="Name37" presStyleLbl="parChTrans1D3" presStyleIdx="1" presStyleCnt="8"/>
      <dgm:spPr/>
    </dgm:pt>
    <dgm:pt modelId="{50B35234-C28B-0340-9AC6-AD42ADCE5044}" type="pres">
      <dgm:prSet presAssocID="{E1E7D3C3-6ECB-814B-B426-559A18ECECA6}" presName="hierRoot2" presStyleCnt="0">
        <dgm:presLayoutVars>
          <dgm:hierBranch val="init"/>
        </dgm:presLayoutVars>
      </dgm:prSet>
      <dgm:spPr/>
    </dgm:pt>
    <dgm:pt modelId="{30887009-E0CE-4C44-A8EC-25E1FA2B91B0}" type="pres">
      <dgm:prSet presAssocID="{E1E7D3C3-6ECB-814B-B426-559A18ECECA6}" presName="rootComposite" presStyleCnt="0"/>
      <dgm:spPr/>
    </dgm:pt>
    <dgm:pt modelId="{7FDA23A8-B37C-A24E-B070-7FB5A6A11CA8}" type="pres">
      <dgm:prSet presAssocID="{E1E7D3C3-6ECB-814B-B426-559A18ECECA6}" presName="rootText" presStyleLbl="node3" presStyleIdx="1" presStyleCnt="8">
        <dgm:presLayoutVars>
          <dgm:chPref val="3"/>
        </dgm:presLayoutVars>
      </dgm:prSet>
      <dgm:spPr/>
    </dgm:pt>
    <dgm:pt modelId="{CF9091B5-8B60-A547-9076-7FCDA10242A7}" type="pres">
      <dgm:prSet presAssocID="{E1E7D3C3-6ECB-814B-B426-559A18ECECA6}" presName="rootConnector" presStyleLbl="node3" presStyleIdx="1" presStyleCnt="8"/>
      <dgm:spPr/>
    </dgm:pt>
    <dgm:pt modelId="{B506F187-3849-1241-9068-ECB3EE3C23DE}" type="pres">
      <dgm:prSet presAssocID="{E1E7D3C3-6ECB-814B-B426-559A18ECECA6}" presName="hierChild4" presStyleCnt="0"/>
      <dgm:spPr/>
    </dgm:pt>
    <dgm:pt modelId="{EE592CA4-C43A-8746-8BE6-A7DDF26EB2FC}" type="pres">
      <dgm:prSet presAssocID="{E1E7D3C3-6ECB-814B-B426-559A18ECECA6}" presName="hierChild5" presStyleCnt="0"/>
      <dgm:spPr/>
    </dgm:pt>
    <dgm:pt modelId="{0871EB55-117E-C34B-B60F-164B320B594A}" type="pres">
      <dgm:prSet presAssocID="{FB69F284-81CF-A242-93EF-F7BAF31341FC}" presName="hierChild5" presStyleCnt="0"/>
      <dgm:spPr/>
    </dgm:pt>
    <dgm:pt modelId="{0BD65AA6-7C2C-EC45-8187-76A6898A41FE}" type="pres">
      <dgm:prSet presAssocID="{2EF566AB-2BCA-8447-AFE0-7407B922FB8A}" presName="Name37" presStyleLbl="parChTrans1D2" presStyleIdx="1" presStyleCnt="4"/>
      <dgm:spPr/>
    </dgm:pt>
    <dgm:pt modelId="{E492A1E8-85FF-4642-B03E-F956A02326BC}" type="pres">
      <dgm:prSet presAssocID="{29F44DA4-F37C-844F-B517-B11F7D332CB2}" presName="hierRoot2" presStyleCnt="0">
        <dgm:presLayoutVars>
          <dgm:hierBranch val="init"/>
        </dgm:presLayoutVars>
      </dgm:prSet>
      <dgm:spPr/>
    </dgm:pt>
    <dgm:pt modelId="{7D7E113F-B68A-A145-BE77-7A4928F60197}" type="pres">
      <dgm:prSet presAssocID="{29F44DA4-F37C-844F-B517-B11F7D332CB2}" presName="rootComposite" presStyleCnt="0"/>
      <dgm:spPr/>
    </dgm:pt>
    <dgm:pt modelId="{AFE46C6D-83EE-0843-88F8-6CFD11BCAA34}" type="pres">
      <dgm:prSet presAssocID="{29F44DA4-F37C-844F-B517-B11F7D332CB2}" presName="rootText" presStyleLbl="node2" presStyleIdx="1" presStyleCnt="4">
        <dgm:presLayoutVars>
          <dgm:chPref val="3"/>
        </dgm:presLayoutVars>
      </dgm:prSet>
      <dgm:spPr/>
    </dgm:pt>
    <dgm:pt modelId="{0300CB74-C68C-7642-A46D-513234843DC3}" type="pres">
      <dgm:prSet presAssocID="{29F44DA4-F37C-844F-B517-B11F7D332CB2}" presName="rootConnector" presStyleLbl="node2" presStyleIdx="1" presStyleCnt="4"/>
      <dgm:spPr/>
    </dgm:pt>
    <dgm:pt modelId="{01A491D3-E19B-A642-B2AD-B793475CE5B8}" type="pres">
      <dgm:prSet presAssocID="{29F44DA4-F37C-844F-B517-B11F7D332CB2}" presName="hierChild4" presStyleCnt="0"/>
      <dgm:spPr/>
    </dgm:pt>
    <dgm:pt modelId="{1FD95E7E-D939-3C4E-BC0D-E23DC8BAFDAA}" type="pres">
      <dgm:prSet presAssocID="{818E04DB-287E-5F40-98CB-691820A42E06}" presName="Name37" presStyleLbl="parChTrans1D3" presStyleIdx="2" presStyleCnt="8"/>
      <dgm:spPr/>
    </dgm:pt>
    <dgm:pt modelId="{E1D4ABBB-B52B-8B46-A01E-E4CE323D4DB2}" type="pres">
      <dgm:prSet presAssocID="{21C67498-4344-D349-B4B3-132C80A6C472}" presName="hierRoot2" presStyleCnt="0">
        <dgm:presLayoutVars>
          <dgm:hierBranch val="init"/>
        </dgm:presLayoutVars>
      </dgm:prSet>
      <dgm:spPr/>
    </dgm:pt>
    <dgm:pt modelId="{67A171CA-B54F-474F-BBC5-94D8F227A503}" type="pres">
      <dgm:prSet presAssocID="{21C67498-4344-D349-B4B3-132C80A6C472}" presName="rootComposite" presStyleCnt="0"/>
      <dgm:spPr/>
    </dgm:pt>
    <dgm:pt modelId="{59958C5E-A974-A443-983B-EB05004B676E}" type="pres">
      <dgm:prSet presAssocID="{21C67498-4344-D349-B4B3-132C80A6C472}" presName="rootText" presStyleLbl="node3" presStyleIdx="2" presStyleCnt="8">
        <dgm:presLayoutVars>
          <dgm:chPref val="3"/>
        </dgm:presLayoutVars>
      </dgm:prSet>
      <dgm:spPr/>
    </dgm:pt>
    <dgm:pt modelId="{11AFD8D4-2985-E94A-8AD7-948831F88224}" type="pres">
      <dgm:prSet presAssocID="{21C67498-4344-D349-B4B3-132C80A6C472}" presName="rootConnector" presStyleLbl="node3" presStyleIdx="2" presStyleCnt="8"/>
      <dgm:spPr/>
    </dgm:pt>
    <dgm:pt modelId="{A73EEAC6-4D5B-484F-9C4F-91382EE63560}" type="pres">
      <dgm:prSet presAssocID="{21C67498-4344-D349-B4B3-132C80A6C472}" presName="hierChild4" presStyleCnt="0"/>
      <dgm:spPr/>
    </dgm:pt>
    <dgm:pt modelId="{10525B64-CCF5-3046-B8BE-A544A509B0E9}" type="pres">
      <dgm:prSet presAssocID="{21C67498-4344-D349-B4B3-132C80A6C472}" presName="hierChild5" presStyleCnt="0"/>
      <dgm:spPr/>
    </dgm:pt>
    <dgm:pt modelId="{28317BF0-25F1-2C43-9D90-13299032468C}" type="pres">
      <dgm:prSet presAssocID="{DAC7E244-A48A-C340-A4E9-9D9F73DFE256}" presName="Name37" presStyleLbl="parChTrans1D3" presStyleIdx="3" presStyleCnt="8"/>
      <dgm:spPr/>
    </dgm:pt>
    <dgm:pt modelId="{C3C69998-E5E6-7B4A-9C78-C012C2183982}" type="pres">
      <dgm:prSet presAssocID="{C6116964-4153-DA46-80A9-84B4CBEFA7E2}" presName="hierRoot2" presStyleCnt="0">
        <dgm:presLayoutVars>
          <dgm:hierBranch val="init"/>
        </dgm:presLayoutVars>
      </dgm:prSet>
      <dgm:spPr/>
    </dgm:pt>
    <dgm:pt modelId="{2C2B8AD0-9F89-584C-BAB8-8DDDBDB15799}" type="pres">
      <dgm:prSet presAssocID="{C6116964-4153-DA46-80A9-84B4CBEFA7E2}" presName="rootComposite" presStyleCnt="0"/>
      <dgm:spPr/>
    </dgm:pt>
    <dgm:pt modelId="{3E196A36-B477-6A4B-B6ED-7EB13225BABC}" type="pres">
      <dgm:prSet presAssocID="{C6116964-4153-DA46-80A9-84B4CBEFA7E2}" presName="rootText" presStyleLbl="node3" presStyleIdx="3" presStyleCnt="8">
        <dgm:presLayoutVars>
          <dgm:chPref val="3"/>
        </dgm:presLayoutVars>
      </dgm:prSet>
      <dgm:spPr/>
    </dgm:pt>
    <dgm:pt modelId="{7ADAF1DF-3FA1-F542-9A2F-2A79C665D3F6}" type="pres">
      <dgm:prSet presAssocID="{C6116964-4153-DA46-80A9-84B4CBEFA7E2}" presName="rootConnector" presStyleLbl="node3" presStyleIdx="3" presStyleCnt="8"/>
      <dgm:spPr/>
    </dgm:pt>
    <dgm:pt modelId="{685C8BD5-FF57-BF45-93DC-5E857860ADCD}" type="pres">
      <dgm:prSet presAssocID="{C6116964-4153-DA46-80A9-84B4CBEFA7E2}" presName="hierChild4" presStyleCnt="0"/>
      <dgm:spPr/>
    </dgm:pt>
    <dgm:pt modelId="{CA6D202B-E4FF-6843-9E57-C9F49AAB62F4}" type="pres">
      <dgm:prSet presAssocID="{C6116964-4153-DA46-80A9-84B4CBEFA7E2}" presName="hierChild5" presStyleCnt="0"/>
      <dgm:spPr/>
    </dgm:pt>
    <dgm:pt modelId="{1C9C16BF-486A-4947-AC6D-D1548732DE0E}" type="pres">
      <dgm:prSet presAssocID="{29F44DA4-F37C-844F-B517-B11F7D332CB2}" presName="hierChild5" presStyleCnt="0"/>
      <dgm:spPr/>
    </dgm:pt>
    <dgm:pt modelId="{416C8A0F-0AFB-A54E-989D-F88832A02956}" type="pres">
      <dgm:prSet presAssocID="{8ED180D3-433A-F14C-90CE-E3D5619CAEBE}" presName="Name37" presStyleLbl="parChTrans1D2" presStyleIdx="2" presStyleCnt="4"/>
      <dgm:spPr/>
    </dgm:pt>
    <dgm:pt modelId="{2DDBA7D9-EB2B-C842-8C6E-593CE25C2F17}" type="pres">
      <dgm:prSet presAssocID="{98797ECE-A0C4-F94B-9846-BF7028D659B1}" presName="hierRoot2" presStyleCnt="0">
        <dgm:presLayoutVars>
          <dgm:hierBranch val="init"/>
        </dgm:presLayoutVars>
      </dgm:prSet>
      <dgm:spPr/>
    </dgm:pt>
    <dgm:pt modelId="{A0645539-D086-BA4F-AD01-3719D99093D6}" type="pres">
      <dgm:prSet presAssocID="{98797ECE-A0C4-F94B-9846-BF7028D659B1}" presName="rootComposite" presStyleCnt="0"/>
      <dgm:spPr/>
    </dgm:pt>
    <dgm:pt modelId="{E09EE39D-AC6F-0B4E-8C02-7CD21A370203}" type="pres">
      <dgm:prSet presAssocID="{98797ECE-A0C4-F94B-9846-BF7028D659B1}" presName="rootText" presStyleLbl="node2" presStyleIdx="2" presStyleCnt="4">
        <dgm:presLayoutVars>
          <dgm:chPref val="3"/>
        </dgm:presLayoutVars>
      </dgm:prSet>
      <dgm:spPr/>
    </dgm:pt>
    <dgm:pt modelId="{4C7C497F-3071-6B49-A8C0-8239FED2E035}" type="pres">
      <dgm:prSet presAssocID="{98797ECE-A0C4-F94B-9846-BF7028D659B1}" presName="rootConnector" presStyleLbl="node2" presStyleIdx="2" presStyleCnt="4"/>
      <dgm:spPr/>
    </dgm:pt>
    <dgm:pt modelId="{4A370405-D114-A645-9B66-EE7F322B9D1C}" type="pres">
      <dgm:prSet presAssocID="{98797ECE-A0C4-F94B-9846-BF7028D659B1}" presName="hierChild4" presStyleCnt="0"/>
      <dgm:spPr/>
    </dgm:pt>
    <dgm:pt modelId="{B076C37D-C0C5-9047-B7F3-A6539C229AC2}" type="pres">
      <dgm:prSet presAssocID="{D38895FF-0B7B-CC4F-BFBE-6365AD7E690A}" presName="Name37" presStyleLbl="parChTrans1D3" presStyleIdx="4" presStyleCnt="8"/>
      <dgm:spPr/>
    </dgm:pt>
    <dgm:pt modelId="{C489CF4C-9968-6347-AC9E-DAAA2C9FEE89}" type="pres">
      <dgm:prSet presAssocID="{B5F78BE1-AE4B-B543-8D2B-8C43A2D92132}" presName="hierRoot2" presStyleCnt="0">
        <dgm:presLayoutVars>
          <dgm:hierBranch val="init"/>
        </dgm:presLayoutVars>
      </dgm:prSet>
      <dgm:spPr/>
    </dgm:pt>
    <dgm:pt modelId="{009038BA-69EB-0541-A042-7DEEE9E6C6F8}" type="pres">
      <dgm:prSet presAssocID="{B5F78BE1-AE4B-B543-8D2B-8C43A2D92132}" presName="rootComposite" presStyleCnt="0"/>
      <dgm:spPr/>
    </dgm:pt>
    <dgm:pt modelId="{5EE86827-434D-914B-8920-0CC5FA3CD614}" type="pres">
      <dgm:prSet presAssocID="{B5F78BE1-AE4B-B543-8D2B-8C43A2D92132}" presName="rootText" presStyleLbl="node3" presStyleIdx="4" presStyleCnt="8">
        <dgm:presLayoutVars>
          <dgm:chPref val="3"/>
        </dgm:presLayoutVars>
      </dgm:prSet>
      <dgm:spPr/>
    </dgm:pt>
    <dgm:pt modelId="{A57113FD-EAC1-AB40-BB1C-D40F19912E7F}" type="pres">
      <dgm:prSet presAssocID="{B5F78BE1-AE4B-B543-8D2B-8C43A2D92132}" presName="rootConnector" presStyleLbl="node3" presStyleIdx="4" presStyleCnt="8"/>
      <dgm:spPr/>
    </dgm:pt>
    <dgm:pt modelId="{BAA70E2A-CC2F-1340-AE2C-8E36A0FE1E18}" type="pres">
      <dgm:prSet presAssocID="{B5F78BE1-AE4B-B543-8D2B-8C43A2D92132}" presName="hierChild4" presStyleCnt="0"/>
      <dgm:spPr/>
    </dgm:pt>
    <dgm:pt modelId="{37046467-AC91-A042-88FA-8DD7E64EE50C}" type="pres">
      <dgm:prSet presAssocID="{B5F78BE1-AE4B-B543-8D2B-8C43A2D92132}" presName="hierChild5" presStyleCnt="0"/>
      <dgm:spPr/>
    </dgm:pt>
    <dgm:pt modelId="{5FA9AD46-85DA-274B-84AA-307600C3DAC5}" type="pres">
      <dgm:prSet presAssocID="{5C2CABC0-963C-0942-B60C-67A8AEE95696}" presName="Name37" presStyleLbl="parChTrans1D3" presStyleIdx="5" presStyleCnt="8"/>
      <dgm:spPr/>
    </dgm:pt>
    <dgm:pt modelId="{C5A691FF-144F-2141-86C5-3B5C4CAD7F67}" type="pres">
      <dgm:prSet presAssocID="{CC39A96D-F087-DF4D-903C-C0003F28E2E9}" presName="hierRoot2" presStyleCnt="0">
        <dgm:presLayoutVars>
          <dgm:hierBranch val="init"/>
        </dgm:presLayoutVars>
      </dgm:prSet>
      <dgm:spPr/>
    </dgm:pt>
    <dgm:pt modelId="{5A05A7E5-8BA6-784F-A7B1-C0940D0CC9E7}" type="pres">
      <dgm:prSet presAssocID="{CC39A96D-F087-DF4D-903C-C0003F28E2E9}" presName="rootComposite" presStyleCnt="0"/>
      <dgm:spPr/>
    </dgm:pt>
    <dgm:pt modelId="{37DAB435-D820-AA47-84BB-9900B1164129}" type="pres">
      <dgm:prSet presAssocID="{CC39A96D-F087-DF4D-903C-C0003F28E2E9}" presName="rootText" presStyleLbl="node3" presStyleIdx="5" presStyleCnt="8">
        <dgm:presLayoutVars>
          <dgm:chPref val="3"/>
        </dgm:presLayoutVars>
      </dgm:prSet>
      <dgm:spPr/>
    </dgm:pt>
    <dgm:pt modelId="{40DFA464-A48A-2B4B-A03A-C3BE26AB734C}" type="pres">
      <dgm:prSet presAssocID="{CC39A96D-F087-DF4D-903C-C0003F28E2E9}" presName="rootConnector" presStyleLbl="node3" presStyleIdx="5" presStyleCnt="8"/>
      <dgm:spPr/>
    </dgm:pt>
    <dgm:pt modelId="{0E8D721D-0665-EA49-B5FD-9EEC32456962}" type="pres">
      <dgm:prSet presAssocID="{CC39A96D-F087-DF4D-903C-C0003F28E2E9}" presName="hierChild4" presStyleCnt="0"/>
      <dgm:spPr/>
    </dgm:pt>
    <dgm:pt modelId="{46D6C6F5-EFBD-7644-A95B-6C2199EDD265}" type="pres">
      <dgm:prSet presAssocID="{CC39A96D-F087-DF4D-903C-C0003F28E2E9}" presName="hierChild5" presStyleCnt="0"/>
      <dgm:spPr/>
    </dgm:pt>
    <dgm:pt modelId="{28E1F5E3-A043-2040-9180-BC4CCDC4EC8B}" type="pres">
      <dgm:prSet presAssocID="{98797ECE-A0C4-F94B-9846-BF7028D659B1}" presName="hierChild5" presStyleCnt="0"/>
      <dgm:spPr/>
    </dgm:pt>
    <dgm:pt modelId="{06D5BDB2-7B4F-3349-A9F2-8F1968F78806}" type="pres">
      <dgm:prSet presAssocID="{0D03C624-7BA8-AC41-B680-57B5D7E41DA4}" presName="Name37" presStyleLbl="parChTrans1D2" presStyleIdx="3" presStyleCnt="4"/>
      <dgm:spPr/>
    </dgm:pt>
    <dgm:pt modelId="{4C242946-C83C-5445-8640-9B87EDB9DE3D}" type="pres">
      <dgm:prSet presAssocID="{D1729436-D25F-D44D-AEF7-70E1AE50352F}" presName="hierRoot2" presStyleCnt="0">
        <dgm:presLayoutVars>
          <dgm:hierBranch val="init"/>
        </dgm:presLayoutVars>
      </dgm:prSet>
      <dgm:spPr/>
    </dgm:pt>
    <dgm:pt modelId="{0DD4B38C-6A9B-5745-BE9F-260CC7C01BC3}" type="pres">
      <dgm:prSet presAssocID="{D1729436-D25F-D44D-AEF7-70E1AE50352F}" presName="rootComposite" presStyleCnt="0"/>
      <dgm:spPr/>
    </dgm:pt>
    <dgm:pt modelId="{70AA5500-4A9F-AD4A-A259-FA6F0A86E4F8}" type="pres">
      <dgm:prSet presAssocID="{D1729436-D25F-D44D-AEF7-70E1AE50352F}" presName="rootText" presStyleLbl="node2" presStyleIdx="3" presStyleCnt="4">
        <dgm:presLayoutVars>
          <dgm:chPref val="3"/>
        </dgm:presLayoutVars>
      </dgm:prSet>
      <dgm:spPr/>
    </dgm:pt>
    <dgm:pt modelId="{730C5A7C-9304-2F4E-BCBB-AFB4708B329B}" type="pres">
      <dgm:prSet presAssocID="{D1729436-D25F-D44D-AEF7-70E1AE50352F}" presName="rootConnector" presStyleLbl="node2" presStyleIdx="3" presStyleCnt="4"/>
      <dgm:spPr/>
    </dgm:pt>
    <dgm:pt modelId="{312E95EC-75E7-9843-B666-97AB55D6E3CD}" type="pres">
      <dgm:prSet presAssocID="{D1729436-D25F-D44D-AEF7-70E1AE50352F}" presName="hierChild4" presStyleCnt="0"/>
      <dgm:spPr/>
    </dgm:pt>
    <dgm:pt modelId="{1BDEC4BE-FE80-134C-95EB-0C18CA245998}" type="pres">
      <dgm:prSet presAssocID="{A40D09D3-D0C0-004E-9FEE-EF95BED94E5B}" presName="Name37" presStyleLbl="parChTrans1D3" presStyleIdx="6" presStyleCnt="8"/>
      <dgm:spPr/>
    </dgm:pt>
    <dgm:pt modelId="{A609ACC8-C1AB-6147-B68E-D12B69688AAD}" type="pres">
      <dgm:prSet presAssocID="{22707257-4070-7349-9F74-D21C3587554F}" presName="hierRoot2" presStyleCnt="0">
        <dgm:presLayoutVars>
          <dgm:hierBranch val="init"/>
        </dgm:presLayoutVars>
      </dgm:prSet>
      <dgm:spPr/>
    </dgm:pt>
    <dgm:pt modelId="{ECD0830E-4BF2-CF44-8570-7BF3126908ED}" type="pres">
      <dgm:prSet presAssocID="{22707257-4070-7349-9F74-D21C3587554F}" presName="rootComposite" presStyleCnt="0"/>
      <dgm:spPr/>
    </dgm:pt>
    <dgm:pt modelId="{C293AFFD-87A0-594F-9CB3-0EF2C4592D68}" type="pres">
      <dgm:prSet presAssocID="{22707257-4070-7349-9F74-D21C3587554F}" presName="rootText" presStyleLbl="node3" presStyleIdx="6" presStyleCnt="8">
        <dgm:presLayoutVars>
          <dgm:chPref val="3"/>
        </dgm:presLayoutVars>
      </dgm:prSet>
      <dgm:spPr/>
    </dgm:pt>
    <dgm:pt modelId="{5CFEEAF8-78C9-7F46-951F-44D4FA2C5B47}" type="pres">
      <dgm:prSet presAssocID="{22707257-4070-7349-9F74-D21C3587554F}" presName="rootConnector" presStyleLbl="node3" presStyleIdx="6" presStyleCnt="8"/>
      <dgm:spPr/>
    </dgm:pt>
    <dgm:pt modelId="{33E2F15C-D766-474E-9D9D-1D186EBDD0F2}" type="pres">
      <dgm:prSet presAssocID="{22707257-4070-7349-9F74-D21C3587554F}" presName="hierChild4" presStyleCnt="0"/>
      <dgm:spPr/>
    </dgm:pt>
    <dgm:pt modelId="{4A4FF129-8791-5E40-BB91-CB155340EBF3}" type="pres">
      <dgm:prSet presAssocID="{22707257-4070-7349-9F74-D21C3587554F}" presName="hierChild5" presStyleCnt="0"/>
      <dgm:spPr/>
    </dgm:pt>
    <dgm:pt modelId="{1562FB95-1754-D14B-A285-E65A21A2E07A}" type="pres">
      <dgm:prSet presAssocID="{F81A5C0D-CE22-F344-A1AE-4CF585805220}" presName="Name37" presStyleLbl="parChTrans1D3" presStyleIdx="7" presStyleCnt="8"/>
      <dgm:spPr/>
    </dgm:pt>
    <dgm:pt modelId="{7110F97F-E0B7-FE4B-90B3-28AB5FC0DE90}" type="pres">
      <dgm:prSet presAssocID="{1D6192D7-068F-5645-ADC3-E167BE5349DD}" presName="hierRoot2" presStyleCnt="0">
        <dgm:presLayoutVars>
          <dgm:hierBranch val="init"/>
        </dgm:presLayoutVars>
      </dgm:prSet>
      <dgm:spPr/>
    </dgm:pt>
    <dgm:pt modelId="{7E84DF34-1191-1347-8459-33EA593F7BEC}" type="pres">
      <dgm:prSet presAssocID="{1D6192D7-068F-5645-ADC3-E167BE5349DD}" presName="rootComposite" presStyleCnt="0"/>
      <dgm:spPr/>
    </dgm:pt>
    <dgm:pt modelId="{D3F09823-BB9B-144D-8648-D5CAF2219803}" type="pres">
      <dgm:prSet presAssocID="{1D6192D7-068F-5645-ADC3-E167BE5349DD}" presName="rootText" presStyleLbl="node3" presStyleIdx="7" presStyleCnt="8">
        <dgm:presLayoutVars>
          <dgm:chPref val="3"/>
        </dgm:presLayoutVars>
      </dgm:prSet>
      <dgm:spPr/>
    </dgm:pt>
    <dgm:pt modelId="{DF932ADA-F464-5B44-A410-B565D7E90EA2}" type="pres">
      <dgm:prSet presAssocID="{1D6192D7-068F-5645-ADC3-E167BE5349DD}" presName="rootConnector" presStyleLbl="node3" presStyleIdx="7" presStyleCnt="8"/>
      <dgm:spPr/>
    </dgm:pt>
    <dgm:pt modelId="{E5A6B1D1-139C-7242-98E4-59F54FA70BE2}" type="pres">
      <dgm:prSet presAssocID="{1D6192D7-068F-5645-ADC3-E167BE5349DD}" presName="hierChild4" presStyleCnt="0"/>
      <dgm:spPr/>
    </dgm:pt>
    <dgm:pt modelId="{5A427958-C176-464C-94E4-A099B247187C}" type="pres">
      <dgm:prSet presAssocID="{1D6192D7-068F-5645-ADC3-E167BE5349DD}" presName="hierChild5" presStyleCnt="0"/>
      <dgm:spPr/>
    </dgm:pt>
    <dgm:pt modelId="{1E94522F-ECA3-674B-AF49-E39D1986FFC6}" type="pres">
      <dgm:prSet presAssocID="{D1729436-D25F-D44D-AEF7-70E1AE50352F}" presName="hierChild5" presStyleCnt="0"/>
      <dgm:spPr/>
    </dgm:pt>
    <dgm:pt modelId="{FD675200-6365-E04F-89F7-56A848DC8C18}" type="pres">
      <dgm:prSet presAssocID="{2EAE8F06-2CAA-9742-A1AD-C6828171E1CB}" presName="hierChild3" presStyleCnt="0"/>
      <dgm:spPr/>
    </dgm:pt>
  </dgm:ptLst>
  <dgm:cxnLst>
    <dgm:cxn modelId="{C2C35500-5FDD-2D4C-84F5-EF3981BC89E1}" type="presOf" srcId="{5B83792B-DF51-0749-8624-D90639D55EDA}" destId="{6DDAA2BC-C9D3-F24C-87E4-7F5C00B6E5A5}" srcOrd="1" destOrd="0" presId="urn:microsoft.com/office/officeart/2005/8/layout/orgChart1"/>
    <dgm:cxn modelId="{F957F801-9CA4-B84D-A5C1-5F1766A01826}" type="presOf" srcId="{F81A5C0D-CE22-F344-A1AE-4CF585805220}" destId="{1562FB95-1754-D14B-A285-E65A21A2E07A}" srcOrd="0" destOrd="0" presId="urn:microsoft.com/office/officeart/2005/8/layout/orgChart1"/>
    <dgm:cxn modelId="{B440C903-3D00-624F-B404-F1BECDAD4792}" type="presOf" srcId="{2EAE8F06-2CAA-9742-A1AD-C6828171E1CB}" destId="{95718A64-BFA5-0F48-89D3-7AA28E1793B1}" srcOrd="0" destOrd="0" presId="urn:microsoft.com/office/officeart/2005/8/layout/orgChart1"/>
    <dgm:cxn modelId="{2769E00B-3E98-E949-AFE9-B643B4EE7B48}" type="presOf" srcId="{22707257-4070-7349-9F74-D21C3587554F}" destId="{C293AFFD-87A0-594F-9CB3-0EF2C4592D68}" srcOrd="0" destOrd="0" presId="urn:microsoft.com/office/officeart/2005/8/layout/orgChart1"/>
    <dgm:cxn modelId="{54196E0E-A56C-784E-9DFB-556351A28C15}" type="presOf" srcId="{21C67498-4344-D349-B4B3-132C80A6C472}" destId="{11AFD8D4-2985-E94A-8AD7-948831F88224}" srcOrd="1" destOrd="0" presId="urn:microsoft.com/office/officeart/2005/8/layout/orgChart1"/>
    <dgm:cxn modelId="{1C318912-E271-1D4A-99E3-4767E04E105F}" type="presOf" srcId="{21C67498-4344-D349-B4B3-132C80A6C472}" destId="{59958C5E-A974-A443-983B-EB05004B676E}" srcOrd="0" destOrd="0" presId="urn:microsoft.com/office/officeart/2005/8/layout/orgChart1"/>
    <dgm:cxn modelId="{A2739217-49D9-DB4E-8EC6-336A131E0975}" type="presOf" srcId="{5B83792B-DF51-0749-8624-D90639D55EDA}" destId="{73CB9074-8042-4E48-9898-E05F83E26E0D}" srcOrd="0" destOrd="0" presId="urn:microsoft.com/office/officeart/2005/8/layout/orgChart1"/>
    <dgm:cxn modelId="{585CB717-46ED-F04A-A9DA-026DB95158E3}" srcId="{98797ECE-A0C4-F94B-9846-BF7028D659B1}" destId="{CC39A96D-F087-DF4D-903C-C0003F28E2E9}" srcOrd="1" destOrd="0" parTransId="{5C2CABC0-963C-0942-B60C-67A8AEE95696}" sibTransId="{B596FEDB-6F4D-D845-9583-74C6F0D1464C}"/>
    <dgm:cxn modelId="{299A2C20-1548-6243-BE9C-B15287E65823}" type="presOf" srcId="{461A9C1D-04FE-2543-826F-7F4BA97F31C5}" destId="{4C945C35-A669-5B48-A978-96CFC2943C2C}" srcOrd="0" destOrd="0" presId="urn:microsoft.com/office/officeart/2005/8/layout/orgChart1"/>
    <dgm:cxn modelId="{20061222-2F27-A34F-8319-A2006ADB4CA8}" srcId="{2954525B-4759-084E-8660-A971C8138369}" destId="{2EAE8F06-2CAA-9742-A1AD-C6828171E1CB}" srcOrd="0" destOrd="0" parTransId="{C7B56023-7CE8-D347-A858-C09E10B976D4}" sibTransId="{C9C287A5-3FE5-F14F-A9C6-0DA70760193D}"/>
    <dgm:cxn modelId="{FCD69527-03CC-CA4B-932F-6FD7295691C1}" type="presOf" srcId="{CC39A96D-F087-DF4D-903C-C0003F28E2E9}" destId="{40DFA464-A48A-2B4B-A03A-C3BE26AB734C}" srcOrd="1" destOrd="0" presId="urn:microsoft.com/office/officeart/2005/8/layout/orgChart1"/>
    <dgm:cxn modelId="{3AD81A2F-BDFB-CF47-8EB2-30C3DA242CC0}" type="presOf" srcId="{CC39A96D-F087-DF4D-903C-C0003F28E2E9}" destId="{37DAB435-D820-AA47-84BB-9900B1164129}" srcOrd="0" destOrd="0" presId="urn:microsoft.com/office/officeart/2005/8/layout/orgChart1"/>
    <dgm:cxn modelId="{15D33B30-F21E-534D-B3C3-75B258C23CE7}" type="presOf" srcId="{98797ECE-A0C4-F94B-9846-BF7028D659B1}" destId="{4C7C497F-3071-6B49-A8C0-8239FED2E035}" srcOrd="1" destOrd="0" presId="urn:microsoft.com/office/officeart/2005/8/layout/orgChart1"/>
    <dgm:cxn modelId="{077F3F30-414E-4B48-A7CE-63C696E009A2}" type="presOf" srcId="{0D03C624-7BA8-AC41-B680-57B5D7E41DA4}" destId="{06D5BDB2-7B4F-3349-A9F2-8F1968F78806}" srcOrd="0" destOrd="0" presId="urn:microsoft.com/office/officeart/2005/8/layout/orgChart1"/>
    <dgm:cxn modelId="{0478DF30-E99D-8148-A748-6DE2C7BF489D}" srcId="{2EAE8F06-2CAA-9742-A1AD-C6828171E1CB}" destId="{29F44DA4-F37C-844F-B517-B11F7D332CB2}" srcOrd="1" destOrd="0" parTransId="{2EF566AB-2BCA-8447-AFE0-7407B922FB8A}" sibTransId="{2A40ED70-D7C6-C04E-A368-7DE921B2B2C4}"/>
    <dgm:cxn modelId="{5E3EFE31-B23E-6A41-AD7D-E92317637BAA}" type="presOf" srcId="{E1E7D3C3-6ECB-814B-B426-559A18ECECA6}" destId="{7FDA23A8-B37C-A24E-B070-7FB5A6A11CA8}" srcOrd="0" destOrd="0" presId="urn:microsoft.com/office/officeart/2005/8/layout/orgChart1"/>
    <dgm:cxn modelId="{15DEFB3E-BC7E-4C44-B028-32137C1E1D28}" type="presOf" srcId="{22707257-4070-7349-9F74-D21C3587554F}" destId="{5CFEEAF8-78C9-7F46-951F-44D4FA2C5B47}" srcOrd="1" destOrd="0" presId="urn:microsoft.com/office/officeart/2005/8/layout/orgChart1"/>
    <dgm:cxn modelId="{D3AE4E47-72B7-C54D-8038-4F5B9267E30F}" type="presOf" srcId="{818E04DB-287E-5F40-98CB-691820A42E06}" destId="{1FD95E7E-D939-3C4E-BC0D-E23DC8BAFDAA}" srcOrd="0" destOrd="0" presId="urn:microsoft.com/office/officeart/2005/8/layout/orgChart1"/>
    <dgm:cxn modelId="{AFEF3052-8603-164D-9DA0-BDDFDDB86AB5}" type="presOf" srcId="{DAC7E244-A48A-C340-A4E9-9D9F73DFE256}" destId="{28317BF0-25F1-2C43-9D90-13299032468C}" srcOrd="0" destOrd="0" presId="urn:microsoft.com/office/officeart/2005/8/layout/orgChart1"/>
    <dgm:cxn modelId="{53D19754-E32C-D140-930A-27768DF37F59}" type="presOf" srcId="{2EAE8F06-2CAA-9742-A1AD-C6828171E1CB}" destId="{71AC6135-66CE-2743-92C4-585976057EFF}" srcOrd="1" destOrd="0" presId="urn:microsoft.com/office/officeart/2005/8/layout/orgChart1"/>
    <dgm:cxn modelId="{BB1A8557-91C7-CC49-8E54-CDB504A8D278}" type="presOf" srcId="{D1729436-D25F-D44D-AEF7-70E1AE50352F}" destId="{70AA5500-4A9F-AD4A-A259-FA6F0A86E4F8}" srcOrd="0" destOrd="0" presId="urn:microsoft.com/office/officeart/2005/8/layout/orgChart1"/>
    <dgm:cxn modelId="{F871C057-C44F-7241-8A01-5069D4E128FB}" srcId="{29F44DA4-F37C-844F-B517-B11F7D332CB2}" destId="{C6116964-4153-DA46-80A9-84B4CBEFA7E2}" srcOrd="1" destOrd="0" parTransId="{DAC7E244-A48A-C340-A4E9-9D9F73DFE256}" sibTransId="{1F72E029-3C8A-CA44-827F-25725BABAD0E}"/>
    <dgm:cxn modelId="{5D615360-09AA-4A41-B284-F0C151AE28A9}" type="presOf" srcId="{98797ECE-A0C4-F94B-9846-BF7028D659B1}" destId="{E09EE39D-AC6F-0B4E-8C02-7CD21A370203}" srcOrd="0" destOrd="0" presId="urn:microsoft.com/office/officeart/2005/8/layout/orgChart1"/>
    <dgm:cxn modelId="{08046160-8FDB-3944-B752-904A885844A8}" srcId="{D1729436-D25F-D44D-AEF7-70E1AE50352F}" destId="{22707257-4070-7349-9F74-D21C3587554F}" srcOrd="0" destOrd="0" parTransId="{A40D09D3-D0C0-004E-9FEE-EF95BED94E5B}" sibTransId="{90419EA5-82B7-EA4C-9AAA-CAB0D0CBF1FE}"/>
    <dgm:cxn modelId="{4875B372-3B77-3C4E-AABC-AF629BC8620B}" type="presOf" srcId="{FB69F284-81CF-A242-93EF-F7BAF31341FC}" destId="{94A9DFB5-3CE5-8B43-8FE0-97DD8582A8EF}" srcOrd="0" destOrd="0" presId="urn:microsoft.com/office/officeart/2005/8/layout/orgChart1"/>
    <dgm:cxn modelId="{BCD83976-08AC-2442-BA22-22F887C43E96}" type="presOf" srcId="{29F44DA4-F37C-844F-B517-B11F7D332CB2}" destId="{0300CB74-C68C-7642-A46D-513234843DC3}" srcOrd="1" destOrd="0" presId="urn:microsoft.com/office/officeart/2005/8/layout/orgChart1"/>
    <dgm:cxn modelId="{856A3178-932A-8D41-A97E-FD4F14BB0CF6}" srcId="{2EAE8F06-2CAA-9742-A1AD-C6828171E1CB}" destId="{98797ECE-A0C4-F94B-9846-BF7028D659B1}" srcOrd="2" destOrd="0" parTransId="{8ED180D3-433A-F14C-90CE-E3D5619CAEBE}" sibTransId="{74C4E4DC-51D8-3E47-87D6-8CF8ADC38BA0}"/>
    <dgm:cxn modelId="{0CFA5F79-D4ED-5249-88F4-C2147165EAD8}" srcId="{FB69F284-81CF-A242-93EF-F7BAF31341FC}" destId="{E1E7D3C3-6ECB-814B-B426-559A18ECECA6}" srcOrd="1" destOrd="0" parTransId="{4FF9133D-D0CF-8B4D-95B0-7A83980398BC}" sibTransId="{50A7CCB2-5A49-ED44-B656-878FFD49A641}"/>
    <dgm:cxn modelId="{F0F72D7D-C827-1C44-8C4A-0B77340183E3}" type="presOf" srcId="{2EF566AB-2BCA-8447-AFE0-7407B922FB8A}" destId="{0BD65AA6-7C2C-EC45-8187-76A6898A41FE}" srcOrd="0" destOrd="0" presId="urn:microsoft.com/office/officeart/2005/8/layout/orgChart1"/>
    <dgm:cxn modelId="{F677C380-3896-DD49-B2EA-99F1CDA235C4}" type="presOf" srcId="{C6116964-4153-DA46-80A9-84B4CBEFA7E2}" destId="{3E196A36-B477-6A4B-B6ED-7EB13225BABC}" srcOrd="0" destOrd="0" presId="urn:microsoft.com/office/officeart/2005/8/layout/orgChart1"/>
    <dgm:cxn modelId="{4D49A382-826C-964E-9FEC-CB416F5D81E8}" type="presOf" srcId="{B5F78BE1-AE4B-B543-8D2B-8C43A2D92132}" destId="{A57113FD-EAC1-AB40-BB1C-D40F19912E7F}" srcOrd="1" destOrd="0" presId="urn:microsoft.com/office/officeart/2005/8/layout/orgChart1"/>
    <dgm:cxn modelId="{5E24A39F-5104-2C44-8CEC-D0F9BB98BB7E}" type="presOf" srcId="{E1E7D3C3-6ECB-814B-B426-559A18ECECA6}" destId="{CF9091B5-8B60-A547-9076-7FCDA10242A7}" srcOrd="1" destOrd="0" presId="urn:microsoft.com/office/officeart/2005/8/layout/orgChart1"/>
    <dgm:cxn modelId="{176268A1-8A0B-1D45-862A-6C5A2BC2CBB4}" srcId="{FB69F284-81CF-A242-93EF-F7BAF31341FC}" destId="{5B83792B-DF51-0749-8624-D90639D55EDA}" srcOrd="0" destOrd="0" parTransId="{461A9C1D-04FE-2543-826F-7F4BA97F31C5}" sibTransId="{D5064F3B-A93A-C94E-983E-9874CB8F2DDF}"/>
    <dgm:cxn modelId="{D497E3A7-32D3-3842-A98B-A66A5AC31A0A}" type="presOf" srcId="{5C2CABC0-963C-0942-B60C-67A8AEE95696}" destId="{5FA9AD46-85DA-274B-84AA-307600C3DAC5}" srcOrd="0" destOrd="0" presId="urn:microsoft.com/office/officeart/2005/8/layout/orgChart1"/>
    <dgm:cxn modelId="{FA531FAB-095C-6348-8566-E437CCE7DFE4}" srcId="{2EAE8F06-2CAA-9742-A1AD-C6828171E1CB}" destId="{FB69F284-81CF-A242-93EF-F7BAF31341FC}" srcOrd="0" destOrd="0" parTransId="{373642ED-A35B-424F-87D2-3CF9808D1437}" sibTransId="{B8705AFB-C409-7A4E-86F4-A3800F4C7D25}"/>
    <dgm:cxn modelId="{5C0B49B6-A067-3B4F-8696-64A34627FED3}" srcId="{2EAE8F06-2CAA-9742-A1AD-C6828171E1CB}" destId="{D1729436-D25F-D44D-AEF7-70E1AE50352F}" srcOrd="3" destOrd="0" parTransId="{0D03C624-7BA8-AC41-B680-57B5D7E41DA4}" sibTransId="{6B617C11-3D95-624D-A7DA-3713AF6CE94B}"/>
    <dgm:cxn modelId="{4FEDB4BC-6281-3D44-9A60-1358447AA0D3}" type="presOf" srcId="{B5F78BE1-AE4B-B543-8D2B-8C43A2D92132}" destId="{5EE86827-434D-914B-8920-0CC5FA3CD614}" srcOrd="0" destOrd="0" presId="urn:microsoft.com/office/officeart/2005/8/layout/orgChart1"/>
    <dgm:cxn modelId="{9E264FBF-EFF5-D14B-BEC2-CAAAA59B5584}" type="presOf" srcId="{29F44DA4-F37C-844F-B517-B11F7D332CB2}" destId="{AFE46C6D-83EE-0843-88F8-6CFD11BCAA34}" srcOrd="0" destOrd="0" presId="urn:microsoft.com/office/officeart/2005/8/layout/orgChart1"/>
    <dgm:cxn modelId="{E14A7ABF-267D-FD44-A427-5B77B4A6444A}" type="presOf" srcId="{8ED180D3-433A-F14C-90CE-E3D5619CAEBE}" destId="{416C8A0F-0AFB-A54E-989D-F88832A02956}" srcOrd="0" destOrd="0" presId="urn:microsoft.com/office/officeart/2005/8/layout/orgChart1"/>
    <dgm:cxn modelId="{A05E10C1-F510-E048-B3A2-868DBF2E90B7}" type="presOf" srcId="{C6116964-4153-DA46-80A9-84B4CBEFA7E2}" destId="{7ADAF1DF-3FA1-F542-9A2F-2A79C665D3F6}" srcOrd="1" destOrd="0" presId="urn:microsoft.com/office/officeart/2005/8/layout/orgChart1"/>
    <dgm:cxn modelId="{6FA423C2-ABD3-AE41-AF13-23262FDBC910}" type="presOf" srcId="{1D6192D7-068F-5645-ADC3-E167BE5349DD}" destId="{D3F09823-BB9B-144D-8648-D5CAF2219803}" srcOrd="0" destOrd="0" presId="urn:microsoft.com/office/officeart/2005/8/layout/orgChart1"/>
    <dgm:cxn modelId="{3F1D67C2-699A-1441-AC77-C891F3CB5574}" srcId="{98797ECE-A0C4-F94B-9846-BF7028D659B1}" destId="{B5F78BE1-AE4B-B543-8D2B-8C43A2D92132}" srcOrd="0" destOrd="0" parTransId="{D38895FF-0B7B-CC4F-BFBE-6365AD7E690A}" sibTransId="{858B935B-8907-5144-90F8-0D456B06398C}"/>
    <dgm:cxn modelId="{1C7BF6C9-42A8-164E-8798-65714CCE2040}" type="presOf" srcId="{D1729436-D25F-D44D-AEF7-70E1AE50352F}" destId="{730C5A7C-9304-2F4E-BCBB-AFB4708B329B}" srcOrd="1" destOrd="0" presId="urn:microsoft.com/office/officeart/2005/8/layout/orgChart1"/>
    <dgm:cxn modelId="{90F538CC-94F7-CB4D-AAEA-ED339FA8B008}" srcId="{D1729436-D25F-D44D-AEF7-70E1AE50352F}" destId="{1D6192D7-068F-5645-ADC3-E167BE5349DD}" srcOrd="1" destOrd="0" parTransId="{F81A5C0D-CE22-F344-A1AE-4CF585805220}" sibTransId="{7BDA454A-51DD-234C-8FDC-1D25FD5C81AA}"/>
    <dgm:cxn modelId="{E3C6E8CC-B547-6A49-A0D0-D373977DC627}" type="presOf" srcId="{373642ED-A35B-424F-87D2-3CF9808D1437}" destId="{049B644B-A34A-9148-B9C5-1B50265598F1}" srcOrd="0" destOrd="0" presId="urn:microsoft.com/office/officeart/2005/8/layout/orgChart1"/>
    <dgm:cxn modelId="{548C21CE-62B3-5D4C-96FE-F88005826817}" type="presOf" srcId="{D38895FF-0B7B-CC4F-BFBE-6365AD7E690A}" destId="{B076C37D-C0C5-9047-B7F3-A6539C229AC2}" srcOrd="0" destOrd="0" presId="urn:microsoft.com/office/officeart/2005/8/layout/orgChart1"/>
    <dgm:cxn modelId="{8B1191D0-FFAF-EA43-8C93-64C7AC2CD087}" type="presOf" srcId="{FB69F284-81CF-A242-93EF-F7BAF31341FC}" destId="{157B4CA7-9C30-3241-ADC5-049DDA5885C2}" srcOrd="1" destOrd="0" presId="urn:microsoft.com/office/officeart/2005/8/layout/orgChart1"/>
    <dgm:cxn modelId="{871FA5D8-ACB5-2140-8600-4ADD2A21BB14}" type="presOf" srcId="{4FF9133D-D0CF-8B4D-95B0-7A83980398BC}" destId="{5AA8D944-F5EF-5C4D-A73C-28DDE11301E6}" srcOrd="0" destOrd="0" presId="urn:microsoft.com/office/officeart/2005/8/layout/orgChart1"/>
    <dgm:cxn modelId="{654E3DE6-3BE3-EF40-B75E-5569BCE04A5E}" srcId="{29F44DA4-F37C-844F-B517-B11F7D332CB2}" destId="{21C67498-4344-D349-B4B3-132C80A6C472}" srcOrd="0" destOrd="0" parTransId="{818E04DB-287E-5F40-98CB-691820A42E06}" sibTransId="{268BFE87-CC01-184E-A04D-245E80D35EC7}"/>
    <dgm:cxn modelId="{376DE5E6-D212-1C45-886C-CD705904454A}" type="presOf" srcId="{2954525B-4759-084E-8660-A971C8138369}" destId="{CCF10710-00F8-0B4C-80D9-34236CC63355}" srcOrd="0" destOrd="0" presId="urn:microsoft.com/office/officeart/2005/8/layout/orgChart1"/>
    <dgm:cxn modelId="{2E9DBCE8-C9A9-954A-AC9F-118EC5E61C95}" type="presOf" srcId="{1D6192D7-068F-5645-ADC3-E167BE5349DD}" destId="{DF932ADA-F464-5B44-A410-B565D7E90EA2}" srcOrd="1" destOrd="0" presId="urn:microsoft.com/office/officeart/2005/8/layout/orgChart1"/>
    <dgm:cxn modelId="{EA8FF9EB-D845-B943-9E48-D0685315E040}" type="presOf" srcId="{A40D09D3-D0C0-004E-9FEE-EF95BED94E5B}" destId="{1BDEC4BE-FE80-134C-95EB-0C18CA245998}" srcOrd="0" destOrd="0" presId="urn:microsoft.com/office/officeart/2005/8/layout/orgChart1"/>
    <dgm:cxn modelId="{FB189EF3-8192-1F43-B069-DEFEDAD9560F}" type="presParOf" srcId="{CCF10710-00F8-0B4C-80D9-34236CC63355}" destId="{FFCD1BC0-F237-FD44-816C-69E4A77F5068}" srcOrd="0" destOrd="0" presId="urn:microsoft.com/office/officeart/2005/8/layout/orgChart1"/>
    <dgm:cxn modelId="{C2FD0129-8602-7C44-AFBB-CAA4CF9FA3B2}" type="presParOf" srcId="{FFCD1BC0-F237-FD44-816C-69E4A77F5068}" destId="{781A4F41-D4E7-9C4D-82D7-46D0E2488CE6}" srcOrd="0" destOrd="0" presId="urn:microsoft.com/office/officeart/2005/8/layout/orgChart1"/>
    <dgm:cxn modelId="{FE2D4221-5DD5-B848-AC23-A841BD33FCBB}" type="presParOf" srcId="{781A4F41-D4E7-9C4D-82D7-46D0E2488CE6}" destId="{95718A64-BFA5-0F48-89D3-7AA28E1793B1}" srcOrd="0" destOrd="0" presId="urn:microsoft.com/office/officeart/2005/8/layout/orgChart1"/>
    <dgm:cxn modelId="{65821E19-4C88-0344-92A4-7CA74AA6187D}" type="presParOf" srcId="{781A4F41-D4E7-9C4D-82D7-46D0E2488CE6}" destId="{71AC6135-66CE-2743-92C4-585976057EFF}" srcOrd="1" destOrd="0" presId="urn:microsoft.com/office/officeart/2005/8/layout/orgChart1"/>
    <dgm:cxn modelId="{2F27A140-3D81-4D4B-9DAC-5B08DABB3067}" type="presParOf" srcId="{FFCD1BC0-F237-FD44-816C-69E4A77F5068}" destId="{646F93B8-1B94-1144-829E-2B07DB667680}" srcOrd="1" destOrd="0" presId="urn:microsoft.com/office/officeart/2005/8/layout/orgChart1"/>
    <dgm:cxn modelId="{9C6C09D3-5657-A249-96D8-7BE41C3D1C30}" type="presParOf" srcId="{646F93B8-1B94-1144-829E-2B07DB667680}" destId="{049B644B-A34A-9148-B9C5-1B50265598F1}" srcOrd="0" destOrd="0" presId="urn:microsoft.com/office/officeart/2005/8/layout/orgChart1"/>
    <dgm:cxn modelId="{CD6D3ED1-8AD0-9E42-84E9-7212CB3B4DDB}" type="presParOf" srcId="{646F93B8-1B94-1144-829E-2B07DB667680}" destId="{E273384E-006F-D34F-9EEA-86FD5472BAA3}" srcOrd="1" destOrd="0" presId="urn:microsoft.com/office/officeart/2005/8/layout/orgChart1"/>
    <dgm:cxn modelId="{9090F59B-A82B-BD46-867E-FEC5CB18FC15}" type="presParOf" srcId="{E273384E-006F-D34F-9EEA-86FD5472BAA3}" destId="{7A9F6996-C3D8-0141-8F1E-2D2B4BE47E24}" srcOrd="0" destOrd="0" presId="urn:microsoft.com/office/officeart/2005/8/layout/orgChart1"/>
    <dgm:cxn modelId="{0C6DAFD7-771A-BE43-8768-EE73AA3C5E98}" type="presParOf" srcId="{7A9F6996-C3D8-0141-8F1E-2D2B4BE47E24}" destId="{94A9DFB5-3CE5-8B43-8FE0-97DD8582A8EF}" srcOrd="0" destOrd="0" presId="urn:microsoft.com/office/officeart/2005/8/layout/orgChart1"/>
    <dgm:cxn modelId="{ED5F6AE1-CB0F-C344-8F89-B2FDFC8FEC41}" type="presParOf" srcId="{7A9F6996-C3D8-0141-8F1E-2D2B4BE47E24}" destId="{157B4CA7-9C30-3241-ADC5-049DDA5885C2}" srcOrd="1" destOrd="0" presId="urn:microsoft.com/office/officeart/2005/8/layout/orgChart1"/>
    <dgm:cxn modelId="{D44C09CF-2F50-E049-BB08-2E0832CDEB45}" type="presParOf" srcId="{E273384E-006F-D34F-9EEA-86FD5472BAA3}" destId="{761D6E58-AD03-514E-96A0-875ADEE1C1AD}" srcOrd="1" destOrd="0" presId="urn:microsoft.com/office/officeart/2005/8/layout/orgChart1"/>
    <dgm:cxn modelId="{9A769112-2352-7B42-8887-2ABAF89BB074}" type="presParOf" srcId="{761D6E58-AD03-514E-96A0-875ADEE1C1AD}" destId="{4C945C35-A669-5B48-A978-96CFC2943C2C}" srcOrd="0" destOrd="0" presId="urn:microsoft.com/office/officeart/2005/8/layout/orgChart1"/>
    <dgm:cxn modelId="{D3476DEB-AAA9-D54B-B8D5-BDCD97FD83F4}" type="presParOf" srcId="{761D6E58-AD03-514E-96A0-875ADEE1C1AD}" destId="{43112087-8797-2F4F-9EA3-260F8F5C76E6}" srcOrd="1" destOrd="0" presId="urn:microsoft.com/office/officeart/2005/8/layout/orgChart1"/>
    <dgm:cxn modelId="{0C765FF2-2EA4-6149-88D6-7E6049EAB74B}" type="presParOf" srcId="{43112087-8797-2F4F-9EA3-260F8F5C76E6}" destId="{A46A08AB-E9F9-9048-A88A-850507A0CC6A}" srcOrd="0" destOrd="0" presId="urn:microsoft.com/office/officeart/2005/8/layout/orgChart1"/>
    <dgm:cxn modelId="{31572A15-17AF-4646-8FE2-90B870A8C58B}" type="presParOf" srcId="{A46A08AB-E9F9-9048-A88A-850507A0CC6A}" destId="{73CB9074-8042-4E48-9898-E05F83E26E0D}" srcOrd="0" destOrd="0" presId="urn:microsoft.com/office/officeart/2005/8/layout/orgChart1"/>
    <dgm:cxn modelId="{80FF5CD8-F12E-C74C-9588-C60C85CC4CB8}" type="presParOf" srcId="{A46A08AB-E9F9-9048-A88A-850507A0CC6A}" destId="{6DDAA2BC-C9D3-F24C-87E4-7F5C00B6E5A5}" srcOrd="1" destOrd="0" presId="urn:microsoft.com/office/officeart/2005/8/layout/orgChart1"/>
    <dgm:cxn modelId="{BB390E19-2726-454B-9EE6-7E2F81508ECE}" type="presParOf" srcId="{43112087-8797-2F4F-9EA3-260F8F5C76E6}" destId="{E8CCC07B-67C9-6F49-A016-256ED8DF33BD}" srcOrd="1" destOrd="0" presId="urn:microsoft.com/office/officeart/2005/8/layout/orgChart1"/>
    <dgm:cxn modelId="{F9142E34-F695-D948-A0B6-D7F2BB2B72D1}" type="presParOf" srcId="{43112087-8797-2F4F-9EA3-260F8F5C76E6}" destId="{1A60BB9F-EE81-E143-8EC8-569EFDC86BA5}" srcOrd="2" destOrd="0" presId="urn:microsoft.com/office/officeart/2005/8/layout/orgChart1"/>
    <dgm:cxn modelId="{734CA8E6-E46D-2942-9A1C-6408C82C3FD9}" type="presParOf" srcId="{761D6E58-AD03-514E-96A0-875ADEE1C1AD}" destId="{5AA8D944-F5EF-5C4D-A73C-28DDE11301E6}" srcOrd="2" destOrd="0" presId="urn:microsoft.com/office/officeart/2005/8/layout/orgChart1"/>
    <dgm:cxn modelId="{ECEEA5DC-3377-6842-8075-1B4596F90900}" type="presParOf" srcId="{761D6E58-AD03-514E-96A0-875ADEE1C1AD}" destId="{50B35234-C28B-0340-9AC6-AD42ADCE5044}" srcOrd="3" destOrd="0" presId="urn:microsoft.com/office/officeart/2005/8/layout/orgChart1"/>
    <dgm:cxn modelId="{EAB2CC59-003A-5944-B385-7FDF71BC96E1}" type="presParOf" srcId="{50B35234-C28B-0340-9AC6-AD42ADCE5044}" destId="{30887009-E0CE-4C44-A8EC-25E1FA2B91B0}" srcOrd="0" destOrd="0" presId="urn:microsoft.com/office/officeart/2005/8/layout/orgChart1"/>
    <dgm:cxn modelId="{C9223665-76BB-AC40-8A25-948E35CF5434}" type="presParOf" srcId="{30887009-E0CE-4C44-A8EC-25E1FA2B91B0}" destId="{7FDA23A8-B37C-A24E-B070-7FB5A6A11CA8}" srcOrd="0" destOrd="0" presId="urn:microsoft.com/office/officeart/2005/8/layout/orgChart1"/>
    <dgm:cxn modelId="{2AD4F633-C2B8-1E43-AFD0-579F0E965A17}" type="presParOf" srcId="{30887009-E0CE-4C44-A8EC-25E1FA2B91B0}" destId="{CF9091B5-8B60-A547-9076-7FCDA10242A7}" srcOrd="1" destOrd="0" presId="urn:microsoft.com/office/officeart/2005/8/layout/orgChart1"/>
    <dgm:cxn modelId="{5C3B9E2F-9176-BD4C-8416-94B80C9FD55F}" type="presParOf" srcId="{50B35234-C28B-0340-9AC6-AD42ADCE5044}" destId="{B506F187-3849-1241-9068-ECB3EE3C23DE}" srcOrd="1" destOrd="0" presId="urn:microsoft.com/office/officeart/2005/8/layout/orgChart1"/>
    <dgm:cxn modelId="{A235FF95-2770-9046-A220-F22318FA2DCC}" type="presParOf" srcId="{50B35234-C28B-0340-9AC6-AD42ADCE5044}" destId="{EE592CA4-C43A-8746-8BE6-A7DDF26EB2FC}" srcOrd="2" destOrd="0" presId="urn:microsoft.com/office/officeart/2005/8/layout/orgChart1"/>
    <dgm:cxn modelId="{F57D0F88-CA14-1341-ADD9-AE7BE6410192}" type="presParOf" srcId="{E273384E-006F-D34F-9EEA-86FD5472BAA3}" destId="{0871EB55-117E-C34B-B60F-164B320B594A}" srcOrd="2" destOrd="0" presId="urn:microsoft.com/office/officeart/2005/8/layout/orgChart1"/>
    <dgm:cxn modelId="{9588CB6F-0826-9846-8155-1A9BB5D5962F}" type="presParOf" srcId="{646F93B8-1B94-1144-829E-2B07DB667680}" destId="{0BD65AA6-7C2C-EC45-8187-76A6898A41FE}" srcOrd="2" destOrd="0" presId="urn:microsoft.com/office/officeart/2005/8/layout/orgChart1"/>
    <dgm:cxn modelId="{323357BF-B563-0E43-8444-1074F336C6B1}" type="presParOf" srcId="{646F93B8-1B94-1144-829E-2B07DB667680}" destId="{E492A1E8-85FF-4642-B03E-F956A02326BC}" srcOrd="3" destOrd="0" presId="urn:microsoft.com/office/officeart/2005/8/layout/orgChart1"/>
    <dgm:cxn modelId="{73E56A90-CC60-6A41-B448-86A2D9202D60}" type="presParOf" srcId="{E492A1E8-85FF-4642-B03E-F956A02326BC}" destId="{7D7E113F-B68A-A145-BE77-7A4928F60197}" srcOrd="0" destOrd="0" presId="urn:microsoft.com/office/officeart/2005/8/layout/orgChart1"/>
    <dgm:cxn modelId="{44C0A56D-B60F-B744-AE94-27F64544F382}" type="presParOf" srcId="{7D7E113F-B68A-A145-BE77-7A4928F60197}" destId="{AFE46C6D-83EE-0843-88F8-6CFD11BCAA34}" srcOrd="0" destOrd="0" presId="urn:microsoft.com/office/officeart/2005/8/layout/orgChart1"/>
    <dgm:cxn modelId="{18B9B15B-3339-5447-BFA2-A503E1A3D5D5}" type="presParOf" srcId="{7D7E113F-B68A-A145-BE77-7A4928F60197}" destId="{0300CB74-C68C-7642-A46D-513234843DC3}" srcOrd="1" destOrd="0" presId="urn:microsoft.com/office/officeart/2005/8/layout/orgChart1"/>
    <dgm:cxn modelId="{30AC90B4-FE40-D34B-BFCE-2871AA825113}" type="presParOf" srcId="{E492A1E8-85FF-4642-B03E-F956A02326BC}" destId="{01A491D3-E19B-A642-B2AD-B793475CE5B8}" srcOrd="1" destOrd="0" presId="urn:microsoft.com/office/officeart/2005/8/layout/orgChart1"/>
    <dgm:cxn modelId="{C206A53F-37F1-DE4A-8361-822980EE86F7}" type="presParOf" srcId="{01A491D3-E19B-A642-B2AD-B793475CE5B8}" destId="{1FD95E7E-D939-3C4E-BC0D-E23DC8BAFDAA}" srcOrd="0" destOrd="0" presId="urn:microsoft.com/office/officeart/2005/8/layout/orgChart1"/>
    <dgm:cxn modelId="{3DC9B294-DCB8-A245-87D7-AA21E7E7E011}" type="presParOf" srcId="{01A491D3-E19B-A642-B2AD-B793475CE5B8}" destId="{E1D4ABBB-B52B-8B46-A01E-E4CE323D4DB2}" srcOrd="1" destOrd="0" presId="urn:microsoft.com/office/officeart/2005/8/layout/orgChart1"/>
    <dgm:cxn modelId="{B559CC1C-2DB7-5646-AC80-FEC63DCD2321}" type="presParOf" srcId="{E1D4ABBB-B52B-8B46-A01E-E4CE323D4DB2}" destId="{67A171CA-B54F-474F-BBC5-94D8F227A503}" srcOrd="0" destOrd="0" presId="urn:microsoft.com/office/officeart/2005/8/layout/orgChart1"/>
    <dgm:cxn modelId="{E79E414D-816C-8B44-B35F-6570CC2AC508}" type="presParOf" srcId="{67A171CA-B54F-474F-BBC5-94D8F227A503}" destId="{59958C5E-A974-A443-983B-EB05004B676E}" srcOrd="0" destOrd="0" presId="urn:microsoft.com/office/officeart/2005/8/layout/orgChart1"/>
    <dgm:cxn modelId="{E74B6177-2415-3B40-8ED6-BCE228C0AEB6}" type="presParOf" srcId="{67A171CA-B54F-474F-BBC5-94D8F227A503}" destId="{11AFD8D4-2985-E94A-8AD7-948831F88224}" srcOrd="1" destOrd="0" presId="urn:microsoft.com/office/officeart/2005/8/layout/orgChart1"/>
    <dgm:cxn modelId="{8C661DAE-78F5-3944-B896-EC4901859043}" type="presParOf" srcId="{E1D4ABBB-B52B-8B46-A01E-E4CE323D4DB2}" destId="{A73EEAC6-4D5B-484F-9C4F-91382EE63560}" srcOrd="1" destOrd="0" presId="urn:microsoft.com/office/officeart/2005/8/layout/orgChart1"/>
    <dgm:cxn modelId="{A220A2E8-BFC3-304F-9CE5-76BDD0CD669B}" type="presParOf" srcId="{E1D4ABBB-B52B-8B46-A01E-E4CE323D4DB2}" destId="{10525B64-CCF5-3046-B8BE-A544A509B0E9}" srcOrd="2" destOrd="0" presId="urn:microsoft.com/office/officeart/2005/8/layout/orgChart1"/>
    <dgm:cxn modelId="{1AAE8E9C-3C39-7344-9206-C0E54366CBBE}" type="presParOf" srcId="{01A491D3-E19B-A642-B2AD-B793475CE5B8}" destId="{28317BF0-25F1-2C43-9D90-13299032468C}" srcOrd="2" destOrd="0" presId="urn:microsoft.com/office/officeart/2005/8/layout/orgChart1"/>
    <dgm:cxn modelId="{25D016DD-023F-974B-A75E-DB7C3151BB77}" type="presParOf" srcId="{01A491D3-E19B-A642-B2AD-B793475CE5B8}" destId="{C3C69998-E5E6-7B4A-9C78-C012C2183982}" srcOrd="3" destOrd="0" presId="urn:microsoft.com/office/officeart/2005/8/layout/orgChart1"/>
    <dgm:cxn modelId="{912E448A-C074-B84E-84A0-86E73FA40302}" type="presParOf" srcId="{C3C69998-E5E6-7B4A-9C78-C012C2183982}" destId="{2C2B8AD0-9F89-584C-BAB8-8DDDBDB15799}" srcOrd="0" destOrd="0" presId="urn:microsoft.com/office/officeart/2005/8/layout/orgChart1"/>
    <dgm:cxn modelId="{F6C394C3-2094-484E-B40F-0C7ABEAAB5EE}" type="presParOf" srcId="{2C2B8AD0-9F89-584C-BAB8-8DDDBDB15799}" destId="{3E196A36-B477-6A4B-B6ED-7EB13225BABC}" srcOrd="0" destOrd="0" presId="urn:microsoft.com/office/officeart/2005/8/layout/orgChart1"/>
    <dgm:cxn modelId="{3642594D-AD5A-CD4D-8D8D-336CC74D2C26}" type="presParOf" srcId="{2C2B8AD0-9F89-584C-BAB8-8DDDBDB15799}" destId="{7ADAF1DF-3FA1-F542-9A2F-2A79C665D3F6}" srcOrd="1" destOrd="0" presId="urn:microsoft.com/office/officeart/2005/8/layout/orgChart1"/>
    <dgm:cxn modelId="{D5335AA0-7E32-9944-8D6D-5A17B560D866}" type="presParOf" srcId="{C3C69998-E5E6-7B4A-9C78-C012C2183982}" destId="{685C8BD5-FF57-BF45-93DC-5E857860ADCD}" srcOrd="1" destOrd="0" presId="urn:microsoft.com/office/officeart/2005/8/layout/orgChart1"/>
    <dgm:cxn modelId="{96675AC6-EE0D-3648-AAB7-F6F70A8308CB}" type="presParOf" srcId="{C3C69998-E5E6-7B4A-9C78-C012C2183982}" destId="{CA6D202B-E4FF-6843-9E57-C9F49AAB62F4}" srcOrd="2" destOrd="0" presId="urn:microsoft.com/office/officeart/2005/8/layout/orgChart1"/>
    <dgm:cxn modelId="{0D6BC077-0EE1-3247-9EC7-865E01A38FC5}" type="presParOf" srcId="{E492A1E8-85FF-4642-B03E-F956A02326BC}" destId="{1C9C16BF-486A-4947-AC6D-D1548732DE0E}" srcOrd="2" destOrd="0" presId="urn:microsoft.com/office/officeart/2005/8/layout/orgChart1"/>
    <dgm:cxn modelId="{FD35B077-EDB0-CB4D-A2AD-2BCF8B74564F}" type="presParOf" srcId="{646F93B8-1B94-1144-829E-2B07DB667680}" destId="{416C8A0F-0AFB-A54E-989D-F88832A02956}" srcOrd="4" destOrd="0" presId="urn:microsoft.com/office/officeart/2005/8/layout/orgChart1"/>
    <dgm:cxn modelId="{727312F9-9491-424A-9298-FF04A4735641}" type="presParOf" srcId="{646F93B8-1B94-1144-829E-2B07DB667680}" destId="{2DDBA7D9-EB2B-C842-8C6E-593CE25C2F17}" srcOrd="5" destOrd="0" presId="urn:microsoft.com/office/officeart/2005/8/layout/orgChart1"/>
    <dgm:cxn modelId="{D1CE3CE6-AB2B-524B-A5CA-158838E9B270}" type="presParOf" srcId="{2DDBA7D9-EB2B-C842-8C6E-593CE25C2F17}" destId="{A0645539-D086-BA4F-AD01-3719D99093D6}" srcOrd="0" destOrd="0" presId="urn:microsoft.com/office/officeart/2005/8/layout/orgChart1"/>
    <dgm:cxn modelId="{46C3237F-194B-C540-806C-E927F2E29EE3}" type="presParOf" srcId="{A0645539-D086-BA4F-AD01-3719D99093D6}" destId="{E09EE39D-AC6F-0B4E-8C02-7CD21A370203}" srcOrd="0" destOrd="0" presId="urn:microsoft.com/office/officeart/2005/8/layout/orgChart1"/>
    <dgm:cxn modelId="{D01FB6A3-0A21-2D46-B412-CDEE5D9945D5}" type="presParOf" srcId="{A0645539-D086-BA4F-AD01-3719D99093D6}" destId="{4C7C497F-3071-6B49-A8C0-8239FED2E035}" srcOrd="1" destOrd="0" presId="urn:microsoft.com/office/officeart/2005/8/layout/orgChart1"/>
    <dgm:cxn modelId="{B543796D-859E-544D-B087-9460C942CA32}" type="presParOf" srcId="{2DDBA7D9-EB2B-C842-8C6E-593CE25C2F17}" destId="{4A370405-D114-A645-9B66-EE7F322B9D1C}" srcOrd="1" destOrd="0" presId="urn:microsoft.com/office/officeart/2005/8/layout/orgChart1"/>
    <dgm:cxn modelId="{D660B081-C8B5-7B4A-90A9-54FFD1237748}" type="presParOf" srcId="{4A370405-D114-A645-9B66-EE7F322B9D1C}" destId="{B076C37D-C0C5-9047-B7F3-A6539C229AC2}" srcOrd="0" destOrd="0" presId="urn:microsoft.com/office/officeart/2005/8/layout/orgChart1"/>
    <dgm:cxn modelId="{DF1904CA-1AA9-054A-8EFE-49F98DB06B13}" type="presParOf" srcId="{4A370405-D114-A645-9B66-EE7F322B9D1C}" destId="{C489CF4C-9968-6347-AC9E-DAAA2C9FEE89}" srcOrd="1" destOrd="0" presId="urn:microsoft.com/office/officeart/2005/8/layout/orgChart1"/>
    <dgm:cxn modelId="{F9E6C00D-7788-A74E-9E86-32EC6424EB14}" type="presParOf" srcId="{C489CF4C-9968-6347-AC9E-DAAA2C9FEE89}" destId="{009038BA-69EB-0541-A042-7DEEE9E6C6F8}" srcOrd="0" destOrd="0" presId="urn:microsoft.com/office/officeart/2005/8/layout/orgChart1"/>
    <dgm:cxn modelId="{02E69EA2-F5CC-0243-AA4E-F71FBAADB8C7}" type="presParOf" srcId="{009038BA-69EB-0541-A042-7DEEE9E6C6F8}" destId="{5EE86827-434D-914B-8920-0CC5FA3CD614}" srcOrd="0" destOrd="0" presId="urn:microsoft.com/office/officeart/2005/8/layout/orgChart1"/>
    <dgm:cxn modelId="{2D2589A8-37B2-9040-B4AD-7A9E3BE21F5B}" type="presParOf" srcId="{009038BA-69EB-0541-A042-7DEEE9E6C6F8}" destId="{A57113FD-EAC1-AB40-BB1C-D40F19912E7F}" srcOrd="1" destOrd="0" presId="urn:microsoft.com/office/officeart/2005/8/layout/orgChart1"/>
    <dgm:cxn modelId="{FF43B3DF-E117-7A4C-B22F-4367A0EB124C}" type="presParOf" srcId="{C489CF4C-9968-6347-AC9E-DAAA2C9FEE89}" destId="{BAA70E2A-CC2F-1340-AE2C-8E36A0FE1E18}" srcOrd="1" destOrd="0" presId="urn:microsoft.com/office/officeart/2005/8/layout/orgChart1"/>
    <dgm:cxn modelId="{B73C664A-BF4D-084B-8D71-0AB83A457822}" type="presParOf" srcId="{C489CF4C-9968-6347-AC9E-DAAA2C9FEE89}" destId="{37046467-AC91-A042-88FA-8DD7E64EE50C}" srcOrd="2" destOrd="0" presId="urn:microsoft.com/office/officeart/2005/8/layout/orgChart1"/>
    <dgm:cxn modelId="{D8CDA697-84BE-2047-A5C5-91A780B390A9}" type="presParOf" srcId="{4A370405-D114-A645-9B66-EE7F322B9D1C}" destId="{5FA9AD46-85DA-274B-84AA-307600C3DAC5}" srcOrd="2" destOrd="0" presId="urn:microsoft.com/office/officeart/2005/8/layout/orgChart1"/>
    <dgm:cxn modelId="{450E5CC5-BD3B-CC4F-8CA1-EAC0B7162D4A}" type="presParOf" srcId="{4A370405-D114-A645-9B66-EE7F322B9D1C}" destId="{C5A691FF-144F-2141-86C5-3B5C4CAD7F67}" srcOrd="3" destOrd="0" presId="urn:microsoft.com/office/officeart/2005/8/layout/orgChart1"/>
    <dgm:cxn modelId="{569B3BED-54B8-9945-836A-EDC5DD79C04E}" type="presParOf" srcId="{C5A691FF-144F-2141-86C5-3B5C4CAD7F67}" destId="{5A05A7E5-8BA6-784F-A7B1-C0940D0CC9E7}" srcOrd="0" destOrd="0" presId="urn:microsoft.com/office/officeart/2005/8/layout/orgChart1"/>
    <dgm:cxn modelId="{F8A76EC5-C43A-624B-9992-136576A8FFEB}" type="presParOf" srcId="{5A05A7E5-8BA6-784F-A7B1-C0940D0CC9E7}" destId="{37DAB435-D820-AA47-84BB-9900B1164129}" srcOrd="0" destOrd="0" presId="urn:microsoft.com/office/officeart/2005/8/layout/orgChart1"/>
    <dgm:cxn modelId="{4E66C042-EC8E-BF4D-ADC4-CC737140D908}" type="presParOf" srcId="{5A05A7E5-8BA6-784F-A7B1-C0940D0CC9E7}" destId="{40DFA464-A48A-2B4B-A03A-C3BE26AB734C}" srcOrd="1" destOrd="0" presId="urn:microsoft.com/office/officeart/2005/8/layout/orgChart1"/>
    <dgm:cxn modelId="{D4512E3A-20BB-9C4C-BD10-E22D7EAC6538}" type="presParOf" srcId="{C5A691FF-144F-2141-86C5-3B5C4CAD7F67}" destId="{0E8D721D-0665-EA49-B5FD-9EEC32456962}" srcOrd="1" destOrd="0" presId="urn:microsoft.com/office/officeart/2005/8/layout/orgChart1"/>
    <dgm:cxn modelId="{84866FA1-FDBF-6346-A89E-BBEE27787E00}" type="presParOf" srcId="{C5A691FF-144F-2141-86C5-3B5C4CAD7F67}" destId="{46D6C6F5-EFBD-7644-A95B-6C2199EDD265}" srcOrd="2" destOrd="0" presId="urn:microsoft.com/office/officeart/2005/8/layout/orgChart1"/>
    <dgm:cxn modelId="{7295DBF9-F2F7-2549-94F1-6B8AA48392F7}" type="presParOf" srcId="{2DDBA7D9-EB2B-C842-8C6E-593CE25C2F17}" destId="{28E1F5E3-A043-2040-9180-BC4CCDC4EC8B}" srcOrd="2" destOrd="0" presId="urn:microsoft.com/office/officeart/2005/8/layout/orgChart1"/>
    <dgm:cxn modelId="{79912C5F-D302-4C40-8CE6-6C758B0669A6}" type="presParOf" srcId="{646F93B8-1B94-1144-829E-2B07DB667680}" destId="{06D5BDB2-7B4F-3349-A9F2-8F1968F78806}" srcOrd="6" destOrd="0" presId="urn:microsoft.com/office/officeart/2005/8/layout/orgChart1"/>
    <dgm:cxn modelId="{F632B4CF-39B0-FF47-A27C-98DF5615F45F}" type="presParOf" srcId="{646F93B8-1B94-1144-829E-2B07DB667680}" destId="{4C242946-C83C-5445-8640-9B87EDB9DE3D}" srcOrd="7" destOrd="0" presId="urn:microsoft.com/office/officeart/2005/8/layout/orgChart1"/>
    <dgm:cxn modelId="{90AD2F69-75AF-4F42-AD2A-8F56693C4B09}" type="presParOf" srcId="{4C242946-C83C-5445-8640-9B87EDB9DE3D}" destId="{0DD4B38C-6A9B-5745-BE9F-260CC7C01BC3}" srcOrd="0" destOrd="0" presId="urn:microsoft.com/office/officeart/2005/8/layout/orgChart1"/>
    <dgm:cxn modelId="{DE9203A5-39FE-4845-886A-9668BF455DE4}" type="presParOf" srcId="{0DD4B38C-6A9B-5745-BE9F-260CC7C01BC3}" destId="{70AA5500-4A9F-AD4A-A259-FA6F0A86E4F8}" srcOrd="0" destOrd="0" presId="urn:microsoft.com/office/officeart/2005/8/layout/orgChart1"/>
    <dgm:cxn modelId="{91FF15F0-7217-5140-BC0F-C0053F275C97}" type="presParOf" srcId="{0DD4B38C-6A9B-5745-BE9F-260CC7C01BC3}" destId="{730C5A7C-9304-2F4E-BCBB-AFB4708B329B}" srcOrd="1" destOrd="0" presId="urn:microsoft.com/office/officeart/2005/8/layout/orgChart1"/>
    <dgm:cxn modelId="{44DA717A-4ECB-8C42-8266-E374BEF8995C}" type="presParOf" srcId="{4C242946-C83C-5445-8640-9B87EDB9DE3D}" destId="{312E95EC-75E7-9843-B666-97AB55D6E3CD}" srcOrd="1" destOrd="0" presId="urn:microsoft.com/office/officeart/2005/8/layout/orgChart1"/>
    <dgm:cxn modelId="{2E3015ED-991A-BD44-A5E2-178E2BA54100}" type="presParOf" srcId="{312E95EC-75E7-9843-B666-97AB55D6E3CD}" destId="{1BDEC4BE-FE80-134C-95EB-0C18CA245998}" srcOrd="0" destOrd="0" presId="urn:microsoft.com/office/officeart/2005/8/layout/orgChart1"/>
    <dgm:cxn modelId="{1BF25B22-F204-054F-8FEC-C8C4661A3E0B}" type="presParOf" srcId="{312E95EC-75E7-9843-B666-97AB55D6E3CD}" destId="{A609ACC8-C1AB-6147-B68E-D12B69688AAD}" srcOrd="1" destOrd="0" presId="urn:microsoft.com/office/officeart/2005/8/layout/orgChart1"/>
    <dgm:cxn modelId="{7FA19CF9-382C-804D-84DF-48380756929D}" type="presParOf" srcId="{A609ACC8-C1AB-6147-B68E-D12B69688AAD}" destId="{ECD0830E-4BF2-CF44-8570-7BF3126908ED}" srcOrd="0" destOrd="0" presId="urn:microsoft.com/office/officeart/2005/8/layout/orgChart1"/>
    <dgm:cxn modelId="{E3E36D1C-080E-1343-9F1A-9A0E7A33D302}" type="presParOf" srcId="{ECD0830E-4BF2-CF44-8570-7BF3126908ED}" destId="{C293AFFD-87A0-594F-9CB3-0EF2C4592D68}" srcOrd="0" destOrd="0" presId="urn:microsoft.com/office/officeart/2005/8/layout/orgChart1"/>
    <dgm:cxn modelId="{D519AA88-BA01-F542-8672-70B93A3BBB5B}" type="presParOf" srcId="{ECD0830E-4BF2-CF44-8570-7BF3126908ED}" destId="{5CFEEAF8-78C9-7F46-951F-44D4FA2C5B47}" srcOrd="1" destOrd="0" presId="urn:microsoft.com/office/officeart/2005/8/layout/orgChart1"/>
    <dgm:cxn modelId="{B4B30600-E304-7C4B-8C70-F5007C970F74}" type="presParOf" srcId="{A609ACC8-C1AB-6147-B68E-D12B69688AAD}" destId="{33E2F15C-D766-474E-9D9D-1D186EBDD0F2}" srcOrd="1" destOrd="0" presId="urn:microsoft.com/office/officeart/2005/8/layout/orgChart1"/>
    <dgm:cxn modelId="{8E2DD719-9E52-E74C-BA16-A095E28AB1F7}" type="presParOf" srcId="{A609ACC8-C1AB-6147-B68E-D12B69688AAD}" destId="{4A4FF129-8791-5E40-BB91-CB155340EBF3}" srcOrd="2" destOrd="0" presId="urn:microsoft.com/office/officeart/2005/8/layout/orgChart1"/>
    <dgm:cxn modelId="{24885EEF-5E55-A945-A2F0-2EAB41E96ABB}" type="presParOf" srcId="{312E95EC-75E7-9843-B666-97AB55D6E3CD}" destId="{1562FB95-1754-D14B-A285-E65A21A2E07A}" srcOrd="2" destOrd="0" presId="urn:microsoft.com/office/officeart/2005/8/layout/orgChart1"/>
    <dgm:cxn modelId="{D18ADC72-EC6F-BF4D-8297-FF20C89018E3}" type="presParOf" srcId="{312E95EC-75E7-9843-B666-97AB55D6E3CD}" destId="{7110F97F-E0B7-FE4B-90B3-28AB5FC0DE90}" srcOrd="3" destOrd="0" presId="urn:microsoft.com/office/officeart/2005/8/layout/orgChart1"/>
    <dgm:cxn modelId="{B177A39E-C9C8-EA40-9E0A-13442A1888B6}" type="presParOf" srcId="{7110F97F-E0B7-FE4B-90B3-28AB5FC0DE90}" destId="{7E84DF34-1191-1347-8459-33EA593F7BEC}" srcOrd="0" destOrd="0" presId="urn:microsoft.com/office/officeart/2005/8/layout/orgChart1"/>
    <dgm:cxn modelId="{AAD78CBA-F78D-7B45-B06F-85AD0F9792AB}" type="presParOf" srcId="{7E84DF34-1191-1347-8459-33EA593F7BEC}" destId="{D3F09823-BB9B-144D-8648-D5CAF2219803}" srcOrd="0" destOrd="0" presId="urn:microsoft.com/office/officeart/2005/8/layout/orgChart1"/>
    <dgm:cxn modelId="{F5B7442D-7B12-0B4C-9E31-B486271FA257}" type="presParOf" srcId="{7E84DF34-1191-1347-8459-33EA593F7BEC}" destId="{DF932ADA-F464-5B44-A410-B565D7E90EA2}" srcOrd="1" destOrd="0" presId="urn:microsoft.com/office/officeart/2005/8/layout/orgChart1"/>
    <dgm:cxn modelId="{47579717-FA04-D94C-8B71-94CCAEAA533C}" type="presParOf" srcId="{7110F97F-E0B7-FE4B-90B3-28AB5FC0DE90}" destId="{E5A6B1D1-139C-7242-98E4-59F54FA70BE2}" srcOrd="1" destOrd="0" presId="urn:microsoft.com/office/officeart/2005/8/layout/orgChart1"/>
    <dgm:cxn modelId="{6B5B6419-728A-C549-89A2-A30A64935325}" type="presParOf" srcId="{7110F97F-E0B7-FE4B-90B3-28AB5FC0DE90}" destId="{5A427958-C176-464C-94E4-A099B247187C}" srcOrd="2" destOrd="0" presId="urn:microsoft.com/office/officeart/2005/8/layout/orgChart1"/>
    <dgm:cxn modelId="{90ABC719-81BE-4E4A-B1A1-E79407A9E80E}" type="presParOf" srcId="{4C242946-C83C-5445-8640-9B87EDB9DE3D}" destId="{1E94522F-ECA3-674B-AF49-E39D1986FFC6}" srcOrd="2" destOrd="0" presId="urn:microsoft.com/office/officeart/2005/8/layout/orgChart1"/>
    <dgm:cxn modelId="{1596F6B3-33D0-5D45-8904-552D275AE919}" type="presParOf" srcId="{FFCD1BC0-F237-FD44-816C-69E4A77F5068}" destId="{FD675200-6365-E04F-89F7-56A848DC8C18}" srcOrd="2" destOrd="0" presId="urn:microsoft.com/office/officeart/2005/8/layout/orgChart1"/>
  </dgm:cxnLst>
  <dgm:bg>
    <a:effectLst>
      <a:outerShdw blurRad="50800" dist="50800" dir="5400000" algn="ctr" rotWithShape="0">
        <a:srgbClr val="7030A0"/>
      </a:outerShdw>
    </a:effectLst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2FB95-1754-D14B-A285-E65A21A2E07A}">
      <dsp:nvSpPr>
        <dsp:cNvPr id="0" name=""/>
        <dsp:cNvSpPr/>
      </dsp:nvSpPr>
      <dsp:spPr>
        <a:xfrm>
          <a:off x="6029844" y="2184638"/>
          <a:ext cx="242374" cy="18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522"/>
              </a:lnTo>
              <a:lnTo>
                <a:pt x="242374" y="1890522"/>
              </a:lnTo>
            </a:path>
          </a:pathLst>
        </a:custGeom>
        <a:noFill/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EC4BE-FE80-134C-95EB-0C18CA245998}">
      <dsp:nvSpPr>
        <dsp:cNvPr id="0" name=""/>
        <dsp:cNvSpPr/>
      </dsp:nvSpPr>
      <dsp:spPr>
        <a:xfrm>
          <a:off x="6029844" y="2184638"/>
          <a:ext cx="242374" cy="743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282"/>
              </a:lnTo>
              <a:lnTo>
                <a:pt x="242374" y="743282"/>
              </a:lnTo>
            </a:path>
          </a:pathLst>
        </a:custGeom>
        <a:noFill/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5BDB2-7B4F-3349-A9F2-8F1968F78806}">
      <dsp:nvSpPr>
        <dsp:cNvPr id="0" name=""/>
        <dsp:cNvSpPr/>
      </dsp:nvSpPr>
      <dsp:spPr>
        <a:xfrm>
          <a:off x="3794794" y="807915"/>
          <a:ext cx="2881382" cy="568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145"/>
              </a:lnTo>
              <a:lnTo>
                <a:pt x="2881382" y="399145"/>
              </a:lnTo>
              <a:lnTo>
                <a:pt x="2881382" y="568807"/>
              </a:lnTo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9AD46-85DA-274B-84AA-307600C3DAC5}">
      <dsp:nvSpPr>
        <dsp:cNvPr id="0" name=""/>
        <dsp:cNvSpPr/>
      </dsp:nvSpPr>
      <dsp:spPr>
        <a:xfrm>
          <a:off x="4074688" y="2184638"/>
          <a:ext cx="242374" cy="18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522"/>
              </a:lnTo>
              <a:lnTo>
                <a:pt x="242374" y="18905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6C37D-C0C5-9047-B7F3-A6539C229AC2}">
      <dsp:nvSpPr>
        <dsp:cNvPr id="0" name=""/>
        <dsp:cNvSpPr/>
      </dsp:nvSpPr>
      <dsp:spPr>
        <a:xfrm>
          <a:off x="4074688" y="2184638"/>
          <a:ext cx="242374" cy="743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282"/>
              </a:lnTo>
              <a:lnTo>
                <a:pt x="242374" y="7432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6C8A0F-0AFB-A54E-989D-F88832A02956}">
      <dsp:nvSpPr>
        <dsp:cNvPr id="0" name=""/>
        <dsp:cNvSpPr/>
      </dsp:nvSpPr>
      <dsp:spPr>
        <a:xfrm>
          <a:off x="3794794" y="807915"/>
          <a:ext cx="926226" cy="568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145"/>
              </a:lnTo>
              <a:lnTo>
                <a:pt x="926226" y="399145"/>
              </a:lnTo>
              <a:lnTo>
                <a:pt x="926226" y="568807"/>
              </a:lnTo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17BF0-25F1-2C43-9D90-13299032468C}">
      <dsp:nvSpPr>
        <dsp:cNvPr id="0" name=""/>
        <dsp:cNvSpPr/>
      </dsp:nvSpPr>
      <dsp:spPr>
        <a:xfrm>
          <a:off x="2119532" y="2184638"/>
          <a:ext cx="242374" cy="18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522"/>
              </a:lnTo>
              <a:lnTo>
                <a:pt x="242374" y="1890522"/>
              </a:lnTo>
            </a:path>
          </a:pathLst>
        </a:cu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95E7E-D939-3C4E-BC0D-E23DC8BAFDAA}">
      <dsp:nvSpPr>
        <dsp:cNvPr id="0" name=""/>
        <dsp:cNvSpPr/>
      </dsp:nvSpPr>
      <dsp:spPr>
        <a:xfrm>
          <a:off x="2119532" y="2184638"/>
          <a:ext cx="242374" cy="743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282"/>
              </a:lnTo>
              <a:lnTo>
                <a:pt x="242374" y="743282"/>
              </a:lnTo>
            </a:path>
          </a:pathLst>
        </a:custGeom>
        <a:noFill/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65AA6-7C2C-EC45-8187-76A6898A41FE}">
      <dsp:nvSpPr>
        <dsp:cNvPr id="0" name=""/>
        <dsp:cNvSpPr/>
      </dsp:nvSpPr>
      <dsp:spPr>
        <a:xfrm>
          <a:off x="2765865" y="807915"/>
          <a:ext cx="1028929" cy="568807"/>
        </a:xfrm>
        <a:custGeom>
          <a:avLst/>
          <a:gdLst/>
          <a:ahLst/>
          <a:cxnLst/>
          <a:rect l="0" t="0" r="0" b="0"/>
          <a:pathLst>
            <a:path>
              <a:moveTo>
                <a:pt x="1028929" y="0"/>
              </a:moveTo>
              <a:lnTo>
                <a:pt x="1028929" y="399145"/>
              </a:lnTo>
              <a:lnTo>
                <a:pt x="0" y="399145"/>
              </a:lnTo>
              <a:lnTo>
                <a:pt x="0" y="568807"/>
              </a:lnTo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8D944-F5EF-5C4D-A73C-28DDE11301E6}">
      <dsp:nvSpPr>
        <dsp:cNvPr id="0" name=""/>
        <dsp:cNvSpPr/>
      </dsp:nvSpPr>
      <dsp:spPr>
        <a:xfrm>
          <a:off x="164376" y="2184638"/>
          <a:ext cx="242374" cy="18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522"/>
              </a:lnTo>
              <a:lnTo>
                <a:pt x="242374" y="1890522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45C35-A669-5B48-A978-96CFC2943C2C}">
      <dsp:nvSpPr>
        <dsp:cNvPr id="0" name=""/>
        <dsp:cNvSpPr/>
      </dsp:nvSpPr>
      <dsp:spPr>
        <a:xfrm>
          <a:off x="164376" y="2184638"/>
          <a:ext cx="242374" cy="743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282"/>
              </a:lnTo>
              <a:lnTo>
                <a:pt x="242374" y="743282"/>
              </a:lnTo>
            </a:path>
          </a:pathLst>
        </a:custGeom>
        <a:noFill/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9B644B-A34A-9148-B9C5-1B50265598F1}">
      <dsp:nvSpPr>
        <dsp:cNvPr id="0" name=""/>
        <dsp:cNvSpPr/>
      </dsp:nvSpPr>
      <dsp:spPr>
        <a:xfrm>
          <a:off x="810709" y="807915"/>
          <a:ext cx="2984085" cy="568807"/>
        </a:xfrm>
        <a:custGeom>
          <a:avLst/>
          <a:gdLst/>
          <a:ahLst/>
          <a:cxnLst/>
          <a:rect l="0" t="0" r="0" b="0"/>
          <a:pathLst>
            <a:path>
              <a:moveTo>
                <a:pt x="2984085" y="0"/>
              </a:moveTo>
              <a:lnTo>
                <a:pt x="2984085" y="399145"/>
              </a:lnTo>
              <a:lnTo>
                <a:pt x="0" y="399145"/>
              </a:lnTo>
              <a:lnTo>
                <a:pt x="0" y="568807"/>
              </a:lnTo>
            </a:path>
          </a:pathLst>
        </a:custGeom>
        <a:noFill/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18A64-BFA5-0F48-89D3-7AA28E1793B1}">
      <dsp:nvSpPr>
        <dsp:cNvPr id="0" name=""/>
        <dsp:cNvSpPr/>
      </dsp:nvSpPr>
      <dsp:spPr>
        <a:xfrm>
          <a:off x="2986878" y="0"/>
          <a:ext cx="1615831" cy="807915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MCAT</a:t>
          </a:r>
        </a:p>
      </dsp:txBody>
      <dsp:txXfrm>
        <a:off x="2986878" y="0"/>
        <a:ext cx="1615831" cy="807915"/>
      </dsp:txXfrm>
    </dsp:sp>
    <dsp:sp modelId="{94A9DFB5-3CE5-8B43-8FE0-97DD8582A8EF}">
      <dsp:nvSpPr>
        <dsp:cNvPr id="0" name=""/>
        <dsp:cNvSpPr/>
      </dsp:nvSpPr>
      <dsp:spPr>
        <a:xfrm>
          <a:off x="2793" y="1376723"/>
          <a:ext cx="1615831" cy="80791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Biological and Chemical Foundations of Living Systems</a:t>
          </a:r>
        </a:p>
      </dsp:txBody>
      <dsp:txXfrm>
        <a:off x="2793" y="1376723"/>
        <a:ext cx="1615831" cy="807915"/>
      </dsp:txXfrm>
    </dsp:sp>
    <dsp:sp modelId="{73CB9074-8042-4E48-9898-E05F83E26E0D}">
      <dsp:nvSpPr>
        <dsp:cNvPr id="0" name=""/>
        <dsp:cNvSpPr/>
      </dsp:nvSpPr>
      <dsp:spPr>
        <a:xfrm>
          <a:off x="406751" y="2523963"/>
          <a:ext cx="1615831" cy="80791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95 MINS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59 Qs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10 passages with 44 passage-based Qs + 15 discrete questions</a:t>
          </a:r>
        </a:p>
      </dsp:txBody>
      <dsp:txXfrm>
        <a:off x="406751" y="2523963"/>
        <a:ext cx="1615831" cy="807915"/>
      </dsp:txXfrm>
    </dsp:sp>
    <dsp:sp modelId="{7FDA23A8-B37C-A24E-B070-7FB5A6A11CA8}">
      <dsp:nvSpPr>
        <dsp:cNvPr id="0" name=""/>
        <dsp:cNvSpPr/>
      </dsp:nvSpPr>
      <dsp:spPr>
        <a:xfrm>
          <a:off x="406751" y="3671203"/>
          <a:ext cx="1615831" cy="807915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Biology 65%</a:t>
          </a:r>
          <a:br>
            <a:rPr lang="en-US" sz="1000" kern="1200" dirty="0"/>
          </a:br>
          <a:r>
            <a:rPr lang="en-US" sz="1000" kern="1200" dirty="0"/>
            <a:t>Biochemistry 25%</a:t>
          </a:r>
          <a:br>
            <a:rPr lang="en-US" sz="1000" kern="1200" dirty="0"/>
          </a:br>
          <a:r>
            <a:rPr lang="en-US" sz="1000" kern="1200" dirty="0"/>
            <a:t>General Chemistry 5%</a:t>
          </a:r>
          <a:br>
            <a:rPr lang="en-US" sz="1000" kern="1200" dirty="0"/>
          </a:br>
          <a:r>
            <a:rPr lang="en-US" sz="1000" kern="1200" dirty="0"/>
            <a:t>Organic Chemistry 5</a:t>
          </a:r>
          <a:r>
            <a:rPr lang="en-US" sz="1300" kern="1200" dirty="0"/>
            <a:t>%</a:t>
          </a:r>
        </a:p>
      </dsp:txBody>
      <dsp:txXfrm>
        <a:off x="406751" y="3671203"/>
        <a:ext cx="1615831" cy="807915"/>
      </dsp:txXfrm>
    </dsp:sp>
    <dsp:sp modelId="{AFE46C6D-83EE-0843-88F8-6CFD11BCAA34}">
      <dsp:nvSpPr>
        <dsp:cNvPr id="0" name=""/>
        <dsp:cNvSpPr/>
      </dsp:nvSpPr>
      <dsp:spPr>
        <a:xfrm>
          <a:off x="1957949" y="1376723"/>
          <a:ext cx="1615831" cy="807915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Chemical and Physical Foundations of Biological Systems</a:t>
          </a:r>
        </a:p>
      </dsp:txBody>
      <dsp:txXfrm>
        <a:off x="1957949" y="1376723"/>
        <a:ext cx="1615831" cy="807915"/>
      </dsp:txXfrm>
    </dsp:sp>
    <dsp:sp modelId="{59958C5E-A974-A443-983B-EB05004B676E}">
      <dsp:nvSpPr>
        <dsp:cNvPr id="0" name=""/>
        <dsp:cNvSpPr/>
      </dsp:nvSpPr>
      <dsp:spPr>
        <a:xfrm>
          <a:off x="2361907" y="2523963"/>
          <a:ext cx="1615831" cy="807915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95 MINS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59 Qs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10 passages with 44 passage-based Qs + 15 discrete questions</a:t>
          </a:r>
        </a:p>
      </dsp:txBody>
      <dsp:txXfrm>
        <a:off x="2361907" y="2523963"/>
        <a:ext cx="1615831" cy="807915"/>
      </dsp:txXfrm>
    </dsp:sp>
    <dsp:sp modelId="{3E196A36-B477-6A4B-B6ED-7EB13225BABC}">
      <dsp:nvSpPr>
        <dsp:cNvPr id="0" name=""/>
        <dsp:cNvSpPr/>
      </dsp:nvSpPr>
      <dsp:spPr>
        <a:xfrm>
          <a:off x="2361907" y="3671203"/>
          <a:ext cx="1615831" cy="807915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General Chemistry 30%</a:t>
          </a:r>
          <a:br>
            <a:rPr lang="en-US" sz="1000" kern="1200" dirty="0"/>
          </a:br>
          <a:r>
            <a:rPr lang="en-US" sz="1000" kern="1200" dirty="0"/>
            <a:t>Biochemistry 25%</a:t>
          </a:r>
          <a:br>
            <a:rPr lang="en-US" sz="1000" kern="1200" dirty="0"/>
          </a:br>
          <a:r>
            <a:rPr lang="en-US" sz="1000" kern="1200" dirty="0"/>
            <a:t>Physics 25%</a:t>
          </a:r>
          <a:br>
            <a:rPr lang="en-US" sz="1000" kern="1200" dirty="0"/>
          </a:br>
          <a:r>
            <a:rPr lang="en-US" sz="1000" kern="1200" dirty="0"/>
            <a:t>Organic Chemistry 15%</a:t>
          </a:r>
          <a:br>
            <a:rPr lang="en-US" sz="1000" kern="1200" dirty="0"/>
          </a:br>
          <a:r>
            <a:rPr lang="en-US" sz="1000" kern="1200" dirty="0"/>
            <a:t>Biology 5%</a:t>
          </a:r>
        </a:p>
      </dsp:txBody>
      <dsp:txXfrm>
        <a:off x="2361907" y="3671203"/>
        <a:ext cx="1615831" cy="807915"/>
      </dsp:txXfrm>
    </dsp:sp>
    <dsp:sp modelId="{E09EE39D-AC6F-0B4E-8C02-7CD21A370203}">
      <dsp:nvSpPr>
        <dsp:cNvPr id="0" name=""/>
        <dsp:cNvSpPr/>
      </dsp:nvSpPr>
      <dsp:spPr>
        <a:xfrm>
          <a:off x="3913105" y="1376723"/>
          <a:ext cx="1615831" cy="807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Psychological, Social and Biological Foundations of </a:t>
          </a:r>
          <a:r>
            <a:rPr lang="en-US" sz="1200" kern="1200" dirty="0" err="1"/>
            <a:t>Behaviour</a:t>
          </a:r>
          <a:endParaRPr lang="en-US" sz="1200" kern="1200" dirty="0"/>
        </a:p>
      </dsp:txBody>
      <dsp:txXfrm>
        <a:off x="3913105" y="1376723"/>
        <a:ext cx="1615831" cy="807915"/>
      </dsp:txXfrm>
    </dsp:sp>
    <dsp:sp modelId="{5EE86827-434D-914B-8920-0CC5FA3CD614}">
      <dsp:nvSpPr>
        <dsp:cNvPr id="0" name=""/>
        <dsp:cNvSpPr/>
      </dsp:nvSpPr>
      <dsp:spPr>
        <a:xfrm>
          <a:off x="4317063" y="2523963"/>
          <a:ext cx="1615831" cy="807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95 MINS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59 Qs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10 passages with 44 passage-based Qs + 15 discrete questions</a:t>
          </a:r>
        </a:p>
      </dsp:txBody>
      <dsp:txXfrm>
        <a:off x="4317063" y="2523963"/>
        <a:ext cx="1615831" cy="807915"/>
      </dsp:txXfrm>
    </dsp:sp>
    <dsp:sp modelId="{37DAB435-D820-AA47-84BB-9900B1164129}">
      <dsp:nvSpPr>
        <dsp:cNvPr id="0" name=""/>
        <dsp:cNvSpPr/>
      </dsp:nvSpPr>
      <dsp:spPr>
        <a:xfrm>
          <a:off x="4317063" y="3671203"/>
          <a:ext cx="1615831" cy="807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Psychology 65%</a:t>
          </a:r>
          <a:br>
            <a:rPr lang="en-US" sz="1000" kern="1200" dirty="0"/>
          </a:br>
          <a:r>
            <a:rPr lang="en-US" sz="1000" kern="1200" dirty="0"/>
            <a:t>Sociology 30%</a:t>
          </a:r>
          <a:br>
            <a:rPr lang="en-US" sz="1000" kern="1200" dirty="0"/>
          </a:br>
          <a:r>
            <a:rPr lang="en-US" sz="1000" kern="1200" dirty="0"/>
            <a:t>Biology 5%</a:t>
          </a:r>
        </a:p>
      </dsp:txBody>
      <dsp:txXfrm>
        <a:off x="4317063" y="3671203"/>
        <a:ext cx="1615831" cy="807915"/>
      </dsp:txXfrm>
    </dsp:sp>
    <dsp:sp modelId="{70AA5500-4A9F-AD4A-A259-FA6F0A86E4F8}">
      <dsp:nvSpPr>
        <dsp:cNvPr id="0" name=""/>
        <dsp:cNvSpPr/>
      </dsp:nvSpPr>
      <dsp:spPr>
        <a:xfrm>
          <a:off x="5868261" y="1376723"/>
          <a:ext cx="1615831" cy="80791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Critical Analysis and Reasoning Skills (CARS)</a:t>
          </a:r>
        </a:p>
      </dsp:txBody>
      <dsp:txXfrm>
        <a:off x="5868261" y="1376723"/>
        <a:ext cx="1615831" cy="807915"/>
      </dsp:txXfrm>
    </dsp:sp>
    <dsp:sp modelId="{C293AFFD-87A0-594F-9CB3-0EF2C4592D68}">
      <dsp:nvSpPr>
        <dsp:cNvPr id="0" name=""/>
        <dsp:cNvSpPr/>
      </dsp:nvSpPr>
      <dsp:spPr>
        <a:xfrm>
          <a:off x="6272219" y="2523963"/>
          <a:ext cx="1615831" cy="80791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90 MINS</a:t>
          </a:r>
          <a:br>
            <a:rPr lang="en-US" sz="1000" kern="1200" dirty="0"/>
          </a:br>
          <a:r>
            <a:rPr lang="en-US" sz="1000" kern="1200" dirty="0"/>
            <a:t>53 Qs</a:t>
          </a:r>
          <a:br>
            <a:rPr lang="en-US" sz="1000" kern="1200" dirty="0"/>
          </a:br>
          <a:r>
            <a:rPr lang="en-US" sz="800" kern="1200" dirty="0"/>
            <a:t>9 Qs, all passage-based</a:t>
          </a:r>
        </a:p>
      </dsp:txBody>
      <dsp:txXfrm>
        <a:off x="6272219" y="2523963"/>
        <a:ext cx="1615831" cy="807915"/>
      </dsp:txXfrm>
    </dsp:sp>
    <dsp:sp modelId="{D3F09823-BB9B-144D-8648-D5CAF2219803}">
      <dsp:nvSpPr>
        <dsp:cNvPr id="0" name=""/>
        <dsp:cNvSpPr/>
      </dsp:nvSpPr>
      <dsp:spPr>
        <a:xfrm>
          <a:off x="6272219" y="3671203"/>
          <a:ext cx="1615831" cy="80791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Humanities 50%</a:t>
          </a:r>
          <a:br>
            <a:rPr lang="en-US" sz="1000" kern="1200" dirty="0"/>
          </a:br>
          <a:r>
            <a:rPr lang="en-US" sz="1000" kern="1200" dirty="0"/>
            <a:t>Social Science 50%</a:t>
          </a:r>
          <a:br>
            <a:rPr lang="en-US" sz="1000" kern="1200" dirty="0"/>
          </a:br>
          <a:r>
            <a:rPr lang="en-US" sz="800" kern="1200" dirty="0"/>
            <a:t>*Passage (reading and analysis) based!</a:t>
          </a:r>
        </a:p>
      </dsp:txBody>
      <dsp:txXfrm>
        <a:off x="6272219" y="3671203"/>
        <a:ext cx="1615831" cy="807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999be543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8999be543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CA"/>
              <a:t>Share your year, program and a fun fact about yourself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75d1ae6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75d1ae6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75d1ae6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75d1ae6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98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989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CE40115B-79E9-F9BE-96BC-27F3758BE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30BA9772-5358-C894-D233-69FFC61639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36C48176-7977-2553-1986-3C7D2F6DE8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823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83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3D9ECB6B-A1D0-B638-97E8-77BD083FE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4D0D9C77-B8D4-0635-72C8-06F5EAEC31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28F61D2F-E095-C552-C665-A97FC87672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7208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2104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2B412D44-8C13-DEE2-5F2E-D24076673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0CC29550-D535-0AF0-8CE5-D10CEC0B95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2A5921AB-82DB-CE21-214D-73A26810A3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599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9743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20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6194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494CC1EA-B107-9EF7-BB96-981597DF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2B306C79-2B3F-FFF7-383B-0FD0B66D59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D35B0F6A-B011-6C0B-63E3-1FF12CFD3D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026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B6E611D2-EC01-0CDF-5663-12A67BA34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9365704B-8E33-5D48-293B-7A9A0242FD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FB49ECD2-BCEE-BE26-325D-D2515E06E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073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A06F9E95-0011-F608-5B7E-742D6C7CA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C44C3AEB-3EC6-DC16-E667-87A95B3E0A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4BA1769F-DA9C-749A-01E6-310F6AC3FF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011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D29D0CB1-7C86-12AF-4CA0-D0B2ECF31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162A0533-E360-CEF6-866B-CA0A2CBA3A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92576650-5DF4-F4A8-E100-531AB773A4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57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92A2E0A5-A48F-A2F4-6448-72C4054F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52698ADB-0160-5DC6-0D10-A34A79A821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C1E529EA-26DF-5AA0-53B2-4905EF8B5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998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564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1E16DD7A-DE6B-96A9-BFAE-4C01E4A75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37280ABF-919F-D003-9B22-00FA7972B8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DD0CAD59-E013-3944-2A04-1EABB807AF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446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309E01BA-40A0-6408-B83C-EFC8744A8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134B2D91-CCEE-6334-5500-CA69562626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E7BF633F-28B3-FB4F-8428-B2971492D8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5103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A0223FDA-6F1C-A770-D0DD-6F2CDB00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F37D062F-C2DA-72FA-4382-9B355A26F0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7821A00B-7649-5EA3-F9A8-5919797C12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1392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9D6C8E3F-A753-E60E-4CFC-6EEEC8388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AB8B533F-3779-816C-8523-F550AB16AC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C3B05366-E563-D623-4C22-CDF43A88BD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7200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F137CF0E-6C33-6363-08F8-BCD78ABCE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982C8F52-2936-927F-5862-7E547ADA92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96731992-95AF-9D11-7225-FE1CBEC917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243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331E173A-7864-14BD-AD83-9A41660F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>
            <a:extLst>
              <a:ext uri="{FF2B5EF4-FFF2-40B4-BE49-F238E27FC236}">
                <a16:creationId xmlns:a16="http://schemas.microsoft.com/office/drawing/2014/main" id="{A9C746EE-D188-077C-F1F3-7652FF18E5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>
            <a:extLst>
              <a:ext uri="{FF2B5EF4-FFF2-40B4-BE49-F238E27FC236}">
                <a16:creationId xmlns:a16="http://schemas.microsoft.com/office/drawing/2014/main" id="{683394F6-6D67-C0D8-249E-B27066DCE6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5733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625BA991-A915-0B6C-F27F-4FB134A77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13A7229B-EEB3-63BB-AAF7-0EF1A6B79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1366D60C-05C9-3397-C5F9-2E0B6FE885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7598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C8BA1445-6E35-709F-487F-33121CE01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EAE0D5BD-F356-E234-CBEB-AA677445CA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FBBA981D-44B3-9494-39D8-EFBF4E98A5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759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ED3747BF-26B7-0BA0-5687-2415B5B4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991D3B87-B7FE-5BEC-176F-5A16C49BB1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07720C98-2B50-0144-1339-40027393B9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56933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BE22BB8B-AFA2-6131-F595-F1BE5289D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FB1EA9D9-C5EB-1CD9-5EF7-342192C829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C8D125CA-FEA7-A114-3EB5-865CDA6A2D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706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473E523A-ECB4-192A-BC66-238AA2907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FEACBDA1-7518-AEBF-D878-C3242982F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43C6838F-1F6A-85AC-39AD-217D975F6F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44090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EDEAA342-EB7F-098A-E135-F6D8F86F3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>
            <a:extLst>
              <a:ext uri="{FF2B5EF4-FFF2-40B4-BE49-F238E27FC236}">
                <a16:creationId xmlns:a16="http://schemas.microsoft.com/office/drawing/2014/main" id="{6EF9BC92-CFB2-547C-ADAE-6F9261AE97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>
            <a:extLst>
              <a:ext uri="{FF2B5EF4-FFF2-40B4-BE49-F238E27FC236}">
                <a16:creationId xmlns:a16="http://schemas.microsoft.com/office/drawing/2014/main" id="{D8D3B9BC-24CA-0F71-AF51-C7A117C23A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32698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999be543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8999be543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0678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0260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5024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75d1ae655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75d1ae655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99be543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8999be543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2231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9311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B28A5A9E-779B-35B6-4A49-C55805775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>
            <a:extLst>
              <a:ext uri="{FF2B5EF4-FFF2-40B4-BE49-F238E27FC236}">
                <a16:creationId xmlns:a16="http://schemas.microsoft.com/office/drawing/2014/main" id="{E01C3EE2-23D9-0625-4E9B-14E95AFBE0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>
            <a:extLst>
              <a:ext uri="{FF2B5EF4-FFF2-40B4-BE49-F238E27FC236}">
                <a16:creationId xmlns:a16="http://schemas.microsoft.com/office/drawing/2014/main" id="{4D9E4FF0-2D38-860E-0A00-E660F4A56C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7133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29657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999be54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8999be54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8999be543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8999be543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7F7F7">
            <a:alpha val="9686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rku.ca/colleges/bethune/events-workshops/workshops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to.wuestenigel.com/stethoscope-with-heart-shape/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hyperlink" Target="https://www.mcat-prep.com/what-is-the-mcat/" TargetMode="Externa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hyperlink" Target="https://youtu.be/bziZbnitaMI?si=90ZgJZwZ4Sd1rjj7&amp;t=3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ziZbnitaMI?start=30&amp;feature=oembed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ugme.healthsci.mcmaster.ca/wp-content/uploads/2024/08/Class-of-2027-Statistics.pdf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ygreexampreparation.com/mcat-study-schedule/#:~:text=An%20MCAT%20study%20schedule%20is%20a%20day-by-day%20schedule,how%20many%20months%20to%20study%20you%20have%20available" TargetMode="Externa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mm.io/blog/how-to-take-mcat-practice-tests/#:~:text=Here%20are%20our%20tips%20for%20simulating%20the%20test,to%20get%20to%20the%20testing%20center%20More%20items" TargetMode="Externa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oztrekk.com/news/where-can-i-write-the-mcat/" TargetMode="Externa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meo.com/477161485" TargetMode="Externa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udents-residents.aamc.org/media/11711/download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meo.com/477161485" TargetMode="Externa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cdz02@yorku.ca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BCMENTOR@YORKU.CA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82075" y="924800"/>
            <a:ext cx="7744800" cy="2676900"/>
          </a:xfrm>
          <a:prstGeom prst="rect">
            <a:avLst/>
          </a:prstGeom>
          <a:solidFill>
            <a:srgbClr val="728AB9"/>
          </a:solidFill>
          <a:ln w="76200" cap="flat" cmpd="sng">
            <a:solidFill>
              <a:srgbClr val="FDED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Mastering the MCAT</a:t>
            </a:r>
            <a:endParaRPr sz="4500" dirty="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151600" y="2811200"/>
            <a:ext cx="48408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>
                <a:solidFill>
                  <a:srgbClr val="FF744B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___</a:t>
            </a:r>
            <a:r>
              <a:rPr lang="en-CA" sz="2000" b="1">
                <a:solidFill>
                  <a:schemeClr val="lt1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Bethune SOS Seminar</a:t>
            </a:r>
            <a:r>
              <a:rPr lang="en-CA" sz="2000" b="1">
                <a:solidFill>
                  <a:srgbClr val="FF744B"/>
                </a:solidFill>
                <a:highlight>
                  <a:srgbClr val="FF744B"/>
                </a:highlight>
                <a:latin typeface="Pangolin"/>
                <a:ea typeface="Pangolin"/>
                <a:cs typeface="Pangolin"/>
                <a:sym typeface="Pangolin"/>
              </a:rPr>
              <a:t>___</a:t>
            </a:r>
            <a:endParaRPr sz="2000" b="1">
              <a:solidFill>
                <a:srgbClr val="FF744B"/>
              </a:solidFill>
              <a:highlight>
                <a:srgbClr val="FF744B"/>
              </a:highlight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95173" y="3468100"/>
            <a:ext cx="8548827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Presenters: Lilia, Tina, Kiana</a:t>
            </a: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Date: Wednesday, October 30</a:t>
            </a:r>
            <a:r>
              <a:rPr lang="en-CA" sz="1800" baseline="30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th</a:t>
            </a:r>
            <a:r>
              <a:rPr lang="en-CA" sz="18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2024</a:t>
            </a: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Note: This presentation contains hyperlinks to websites. The presentation will be posted online under the Bethune College Workshops webpage: </a:t>
            </a: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https://www.yorku.ca/colleges/bethune/events-workshops/workshops/</a:t>
            </a:r>
            <a:r>
              <a:rPr lang="en-CA" sz="10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>
                <a:solidFill>
                  <a:srgbClr val="728AB9"/>
                </a:solidFill>
                <a:latin typeface="IBM Plex Sans"/>
                <a:ea typeface="IBM Plex Sans"/>
                <a:cs typeface="IBM Plex Sans"/>
                <a:sym typeface="IBM Plex Sans"/>
              </a:rPr>
              <a:t>MEET OUR MENTORS</a:t>
            </a:r>
            <a:endParaRPr sz="4500">
              <a:solidFill>
                <a:srgbClr val="728AB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91062" y="2364611"/>
            <a:ext cx="8083494" cy="8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1C4587"/>
                </a:solidFill>
                <a:latin typeface="IBM Plex Sans"/>
                <a:ea typeface="IBM Plex Sans"/>
                <a:cs typeface="IBM Plex Sans"/>
                <a:sym typeface="IBM Plex Sans"/>
              </a:rPr>
              <a:t>Lilia M.S.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1C4587"/>
                </a:solidFill>
                <a:latin typeface="IBM Plex Sans"/>
                <a:ea typeface="IBM Plex Sans"/>
                <a:cs typeface="IBM Plex Sans"/>
                <a:sym typeface="IBM Plex Sans"/>
              </a:rPr>
              <a:t>Tina B.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1" dirty="0">
                <a:solidFill>
                  <a:srgbClr val="1C4587"/>
                </a:solidFill>
                <a:latin typeface="IBM Plex Sans"/>
                <a:ea typeface="IBM Plex Sans"/>
                <a:cs typeface="IBM Plex Sans"/>
                <a:sym typeface="IBM Plex Sans"/>
              </a:rPr>
              <a:t>Kiana B.</a:t>
            </a:r>
            <a:endParaRPr sz="2000" b="1" dirty="0">
              <a:solidFill>
                <a:srgbClr val="1C4587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749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Overview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699" y="1300166"/>
            <a:ext cx="6403426" cy="3814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What is the MCAT?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Timelines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How to prepare and study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How to reserve a seat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Resources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dirty="0">
                <a:latin typeface="IBM Plex Sans"/>
                <a:ea typeface="IBM Plex Sans"/>
                <a:cs typeface="IBM Plex Sans"/>
                <a:sym typeface="IBM Plex Sans"/>
              </a:rPr>
              <a:t>Sample Questions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IBM Plex Sans"/>
              <a:buChar char="●"/>
              <a:tabLst/>
              <a:defRPr/>
            </a:pPr>
            <a:r>
              <a:rPr kumimoji="0" lang="en-CA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/>
                <a:ea typeface="IBM Plex Sans"/>
                <a:cs typeface="IBM Plex Sans"/>
                <a:sym typeface="IBM Plex Sans"/>
              </a:rPr>
              <a:t>FAQs and Summary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IBM Plex Sans"/>
              <a:buChar char="●"/>
              <a:tabLst/>
              <a:defRPr/>
            </a:pPr>
            <a:r>
              <a:rPr lang="en-CA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Q&amp;A</a:t>
            </a:r>
            <a:endParaRPr kumimoji="0" lang="en-CA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lvl="1" indent="-342900">
              <a:buSzPts val="1800"/>
              <a:buFont typeface="IBM Plex Sans"/>
              <a:buChar char="●"/>
            </a:pPr>
            <a:endParaRPr lang="en-CA" sz="16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85;p30">
            <a:extLst>
              <a:ext uri="{FF2B5EF4-FFF2-40B4-BE49-F238E27FC236}">
                <a16:creationId xmlns:a16="http://schemas.microsoft.com/office/drawing/2014/main" id="{3F53F7CE-FE23-0A11-B2B2-23F63C6BDEE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0610" y="1184165"/>
            <a:ext cx="2446020" cy="307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749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Disclaimer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699" y="1368067"/>
            <a:ext cx="852059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The information provided in this seminar gives some background information about the Medical College Admissions Test. This is based on information provided by medical school websites, OMSAS, and the AAMC. </a:t>
            </a:r>
            <a:r>
              <a:rPr lang="en-CA" sz="2000" i="1" dirty="0">
                <a:solidFill>
                  <a:srgbClr val="C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Any experiences  given by the presenters or guest speaker may not reflect experiences shared by others. </a:t>
            </a: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They are here to deliver the presentation, answer any questions, and provide support.</a:t>
            </a:r>
          </a:p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CA" sz="2000" i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CA" sz="2000" i="1" dirty="0">
                <a:latin typeface="IBM Plex Sans"/>
                <a:ea typeface="IBM Plex Sans"/>
                <a:cs typeface="IBM Plex Sans"/>
                <a:sym typeface="IBM Plex Sans"/>
              </a:rPr>
              <a:t>We do our best to provide you the most updated information. Please ensure you obtain the latest information by conducting your own research.</a:t>
            </a:r>
            <a:endParaRPr sz="2000" i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34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What Will You Need for Medical School?</a:t>
            </a:r>
            <a:br>
              <a:rPr lang="en-CA" sz="16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062" y="1745226"/>
            <a:ext cx="5409479" cy="3481413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Key Competencies (</a:t>
            </a:r>
            <a:r>
              <a:rPr lang="en-CA" b="1" dirty="0" err="1">
                <a:latin typeface="IBM Plex Sans" panose="020B0503050203000203" pitchFamily="34" charset="0"/>
              </a:rPr>
              <a:t>CanMEDS</a:t>
            </a:r>
            <a:r>
              <a:rPr lang="en-CA" b="1" dirty="0">
                <a:latin typeface="IBM Plex Sans" panose="020B0503050203000203" pitchFamily="34" charset="0"/>
              </a:rPr>
              <a:t>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Extra-curricular Involvement</a:t>
            </a:r>
          </a:p>
          <a:p>
            <a:r>
              <a:rPr lang="en-CA" b="1" dirty="0">
                <a:solidFill>
                  <a:srgbClr val="FF0000"/>
                </a:solidFill>
                <a:latin typeface="IBM Plex Sans" panose="020B0503050203000203" pitchFamily="34" charset="0"/>
              </a:rPr>
              <a:t>Medical College Admissions Test (MCAT)</a:t>
            </a:r>
          </a:p>
          <a:p>
            <a:r>
              <a:rPr lang="en-CA" b="1" dirty="0" err="1">
                <a:latin typeface="IBM Plex Sans" panose="020B0503050203000203" pitchFamily="34" charset="0"/>
              </a:rPr>
              <a:t>CASPer</a:t>
            </a:r>
            <a:r>
              <a:rPr lang="en-CA" b="1" dirty="0">
                <a:latin typeface="IBM Plex Sans" panose="020B0503050203000203" pitchFamily="34" charset="0"/>
              </a:rPr>
              <a:t> Test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OMSAS Application System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Admission Requirements (Ontario)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Interviews</a:t>
            </a:r>
          </a:p>
          <a:p>
            <a:pPr marL="114300" indent="0">
              <a:buNone/>
            </a:pPr>
            <a:endParaRPr lang="en-CA" b="1" dirty="0"/>
          </a:p>
        </p:txBody>
      </p:sp>
      <p:pic>
        <p:nvPicPr>
          <p:cNvPr id="4" name="Picture 3" descr="A stethoscope and a heart&#10;&#10;Description automatically generated">
            <a:extLst>
              <a:ext uri="{FF2B5EF4-FFF2-40B4-BE49-F238E27FC236}">
                <a16:creationId xmlns:a16="http://schemas.microsoft.com/office/drawing/2014/main" id="{F0178100-19C6-27B6-9412-A6582F583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535317" y="1774873"/>
            <a:ext cx="3200074" cy="212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827088B1-D911-4D23-5BA0-E7845BA62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1AB8FE05-FAA5-314E-94C0-2B6E3F9F7DC9}"/>
              </a:ext>
            </a:extLst>
          </p:cNvPr>
          <p:cNvSpPr txBox="1"/>
          <p:nvPr/>
        </p:nvSpPr>
        <p:spPr>
          <a:xfrm>
            <a:off x="782125" y="16520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is the MCAT?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FF47846B-5F42-97DD-EECE-EE62E15957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757D8E58-526F-18A4-E392-31D35300C0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906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Medical College Admission Test (MCAT) - Overview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481413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Standardized exam, required for admission </a:t>
            </a:r>
            <a:r>
              <a:rPr lang="en-CA" sz="1600" dirty="0">
                <a:latin typeface="IBM Plex Sans" panose="020B0503050203000203" pitchFamily="34" charset="0"/>
              </a:rPr>
              <a:t>to most medical schools in Canada, created by the AAMC (Association of American Medical Colleges)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Computer-based exam (no calculator)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230 Multiple Choice Questions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7.5 hours total </a:t>
            </a:r>
            <a:r>
              <a:rPr lang="en-CA" dirty="0">
                <a:latin typeface="IBM Plex Sans" panose="020B0503050203000203" pitchFamily="34" charset="0"/>
              </a:rPr>
              <a:t>(including 50 minutes of breaks)</a:t>
            </a:r>
          </a:p>
          <a:p>
            <a:pPr lvl="1"/>
            <a:r>
              <a:rPr lang="en-CA" dirty="0">
                <a:latin typeface="IBM Plex Sans" panose="020B0503050203000203" pitchFamily="34" charset="0"/>
              </a:rPr>
              <a:t>Two 10-minute breaks and 30-minute lunch break</a:t>
            </a:r>
          </a:p>
          <a:p>
            <a:pPr marL="114300" indent="0">
              <a:buNone/>
            </a:pPr>
            <a:endParaRPr lang="en-CA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r>
              <a:rPr lang="en-CA" b="1" dirty="0">
                <a:latin typeface="IBM Plex Sans" panose="020B0503050203000203" pitchFamily="34" charset="0"/>
              </a:rPr>
              <a:t>Tests knowledge in these 4 sections</a:t>
            </a:r>
          </a:p>
          <a:p>
            <a:pPr>
              <a:buAutoNum type="arabicPeriod"/>
            </a:pPr>
            <a:r>
              <a:rPr lang="en-CA" dirty="0">
                <a:latin typeface="IBM Plex Sans" panose="020B0503050203000203" pitchFamily="34" charset="0"/>
              </a:rPr>
              <a:t>Biological and Biochemical Foundations of Living Systems</a:t>
            </a:r>
          </a:p>
          <a:p>
            <a:pPr>
              <a:buAutoNum type="arabicPeriod"/>
            </a:pPr>
            <a:r>
              <a:rPr lang="en-CA" dirty="0">
                <a:latin typeface="IBM Plex Sans" panose="020B0503050203000203" pitchFamily="34" charset="0"/>
              </a:rPr>
              <a:t>Chemical and Physical Foundations of Biological Systems</a:t>
            </a:r>
          </a:p>
          <a:p>
            <a:pPr>
              <a:buAutoNum type="arabicPeriod"/>
            </a:pPr>
            <a:r>
              <a:rPr lang="en-CA" dirty="0">
                <a:latin typeface="IBM Plex Sans" panose="020B0503050203000203" pitchFamily="34" charset="0"/>
              </a:rPr>
              <a:t>Psychological, Social and Biological Foundations of Behavior</a:t>
            </a:r>
          </a:p>
          <a:p>
            <a:pPr>
              <a:buAutoNum type="arabicPeriod"/>
            </a:pPr>
            <a:r>
              <a:rPr lang="en-CA" dirty="0">
                <a:latin typeface="IBM Plex Sans" panose="020B0503050203000203" pitchFamily="34" charset="0"/>
              </a:rPr>
              <a:t>Critical Analysis and Reasoning Skills (CARS)</a:t>
            </a:r>
          </a:p>
          <a:p>
            <a:pPr>
              <a:buAutoNum type="arabicPeriod"/>
            </a:pPr>
            <a:endParaRPr lang="en-CA" b="1" dirty="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7AA46FAE-6016-C672-29A7-8666DB12F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52" y="3484603"/>
            <a:ext cx="1414779" cy="94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286;p30">
            <a:extLst>
              <a:ext uri="{FF2B5EF4-FFF2-40B4-BE49-F238E27FC236}">
                <a16:creationId xmlns:a16="http://schemas.microsoft.com/office/drawing/2014/main" id="{399B2F46-362A-1236-C4EA-8A57E1CCC7A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9310" y="2094308"/>
            <a:ext cx="2588922" cy="817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62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5CBD49D-7D23-D7F5-84A9-C7E52DFE2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EF91489B-C745-F3C0-0432-01439EFAA7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Sections and Questions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EB0487D1-C49E-90A5-0C9B-00FB5D638A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50ED3580-B025-CB8B-3ECF-E1B16847DB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54DDF-5223-404F-6738-8B45CF8A6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481413"/>
          </a:xfrm>
        </p:spPr>
        <p:txBody>
          <a:bodyPr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4 sections: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Chemistry and physics, 59 Qs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CARS (Critical Analysis and Reasoning Skills), 53 Qs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Biology and biochemistry, 59 Qs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Psychology and sociology, 59 Qs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Passage-based exam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Answer 5-7 Qs based on the passage or similar concepts</a:t>
            </a:r>
            <a:r>
              <a:rPr lang="en-CA" sz="1500" b="1" dirty="0">
                <a:latin typeface="IBM Plex Sans" panose="020B0503050203000203" pitchFamily="34" charset="0"/>
              </a:rPr>
              <a:t> 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230 questions total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90-95 minutes per section 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7.5 hours total (including breaks and introduction)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Two 10-minute breaks and 30-minute lunch break</a:t>
            </a:r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CA" sz="1500" dirty="0">
                <a:solidFill>
                  <a:srgbClr val="000000"/>
                </a:solidFill>
                <a:latin typeface="IBM Plex Sans" panose="020B0503050203000203" pitchFamily="34" charset="0"/>
              </a:rPr>
              <a:t>3 minutes to decide if you want to score or void the attempt</a:t>
            </a:r>
          </a:p>
        </p:txBody>
      </p:sp>
      <p:sp>
        <p:nvSpPr>
          <p:cNvPr id="4" name="Google Shape;304;p32">
            <a:extLst>
              <a:ext uri="{FF2B5EF4-FFF2-40B4-BE49-F238E27FC236}">
                <a16:creationId xmlns:a16="http://schemas.microsoft.com/office/drawing/2014/main" id="{11ECC360-E37C-7F23-0DD8-8029C0B476CA}"/>
              </a:ext>
            </a:extLst>
          </p:cNvPr>
          <p:cNvSpPr txBox="1"/>
          <p:nvPr/>
        </p:nvSpPr>
        <p:spPr>
          <a:xfrm>
            <a:off x="6840582" y="2537316"/>
            <a:ext cx="1486200" cy="45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500" b="0" i="0" u="none" strike="noStrike" kern="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Qs = Questions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39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38696F-E5FD-7CFE-48B4-4D6BB4D450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5052460"/>
              </p:ext>
            </p:extLst>
          </p:nvPr>
        </p:nvGraphicFramePr>
        <p:xfrm>
          <a:off x="844547" y="289859"/>
          <a:ext cx="7890844" cy="4708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Google Shape;111;p19">
            <a:extLst>
              <a:ext uri="{FF2B5EF4-FFF2-40B4-BE49-F238E27FC236}">
                <a16:creationId xmlns:a16="http://schemas.microsoft.com/office/drawing/2014/main" id="{89EFDD55-9763-5FC6-3F65-68F5AE5BCB52}"/>
              </a:ext>
            </a:extLst>
          </p:cNvPr>
          <p:cNvSpPr txBox="1">
            <a:spLocks/>
          </p:cNvSpPr>
          <p:nvPr/>
        </p:nvSpPr>
        <p:spPr>
          <a:xfrm>
            <a:off x="435938" y="4491459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8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8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10"/>
              </a:rPr>
              <a:t>https://www.mcat-prep.com/what-is-the-mcat/</a:t>
            </a:r>
            <a:r>
              <a:rPr lang="en-CA" sz="8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  <a:p>
            <a:pPr marL="742950" lvl="1" indent="-285750">
              <a:buClr>
                <a:srgbClr val="595959"/>
              </a:buClr>
              <a:defRPr/>
            </a:pPr>
            <a:endParaRPr lang="en-CA" sz="800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20502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0FD4602-FDE5-39E0-6101-3527D5C63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E10270C6-9CB9-D14D-50BE-1B3D8A1D9F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Aids and Scores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5E3559C4-CDCB-A6C9-6F87-4F961393E6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F1373E3D-E635-B77E-9FD1-CB6F641687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5A37-B5E1-C0EC-43A1-F35458FBC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241751" cy="3481413"/>
          </a:xfrm>
        </p:spPr>
        <p:txBody>
          <a:bodyPr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No calculators, formula sheets or other aids  allowed besides a provided periodic table + white boards.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White boards can not be erased but they can be exchanged for a new white board.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Review some math for chemistry and physics (logs, trig, ratios, etc.) 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Must memorize all necessary equations, pathways, definitions, etc.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400" dirty="0">
              <a:latin typeface="IBM Plex Sans" panose="020B0503050203000203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Scaled scoring, rather than percentage grading 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Perfect score overall is 528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Perfect score per section is 132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500 is the median score 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Not a bell curve</a:t>
            </a: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400" dirty="0">
              <a:latin typeface="IBM Plex Sans" panose="020B0503050203000203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To score or to void?</a:t>
            </a:r>
            <a:r>
              <a:rPr lang="en-CA" sz="1500" dirty="0">
                <a:latin typeface="IBM Plex Sans" panose="020B0503050203000203" pitchFamily="34" charset="0"/>
              </a:rPr>
              <a:t> That is the question.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latin typeface="IBM Plex Sans" panose="020B0503050203000203" pitchFamily="34" charset="0"/>
              </a:rPr>
              <a:t>Consider voiding if you left many questions blank, felt ill on test day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944129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MCAT - Scoring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4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descr="MCAT2015 Score Scale for Students">
            <a:hlinkClick r:id="" action="ppaction://media"/>
            <a:extLst>
              <a:ext uri="{FF2B5EF4-FFF2-40B4-BE49-F238E27FC236}">
                <a16:creationId xmlns:a16="http://schemas.microsoft.com/office/drawing/2014/main" id="{CA9D1746-8399-64BF-BA49-EAB6A508CA6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185638" y="1585911"/>
            <a:ext cx="4961054" cy="2802996"/>
          </a:xfrm>
          <a:prstGeom prst="rect">
            <a:avLst/>
          </a:prstGeom>
        </p:spPr>
      </p:pic>
      <p:sp>
        <p:nvSpPr>
          <p:cNvPr id="4" name="Google Shape;111;p19">
            <a:extLst>
              <a:ext uri="{FF2B5EF4-FFF2-40B4-BE49-F238E27FC236}">
                <a16:creationId xmlns:a16="http://schemas.microsoft.com/office/drawing/2014/main" id="{5AAE0A5F-D0B4-74D6-495F-376E5DF18A9C}"/>
              </a:ext>
            </a:extLst>
          </p:cNvPr>
          <p:cNvSpPr txBox="1">
            <a:spLocks/>
          </p:cNvSpPr>
          <p:nvPr/>
        </p:nvSpPr>
        <p:spPr>
          <a:xfrm>
            <a:off x="473660" y="4232791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 algn="ctr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7"/>
              </a:rPr>
              <a:t>https://youtu.be/bziZbnitaMI?si=90ZgJZwZ4Sd1rjj7&amp;t=30</a:t>
            </a:r>
            <a:endParaRPr lang="en-CA" sz="1000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 algn="ctr">
              <a:buClr>
                <a:srgbClr val="595959"/>
              </a:buClr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 algn="ctr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 algn="ctr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9517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Ontario Schools MCAT cutoff scores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8" y="1246703"/>
            <a:ext cx="8720790" cy="3547719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UofT: 125 in each section (allowance of 124 in one section) </a:t>
            </a:r>
            <a:r>
              <a:rPr lang="en-CA" sz="1400" dirty="0">
                <a:latin typeface="IBM Plex Sans" panose="020B0503050203000203" pitchFamily="34" charset="0"/>
              </a:rPr>
              <a:t>*not scored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McMaster: CARS 123 (128+ is competitive)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cs typeface="Arial"/>
                <a:sym typeface="Arial"/>
              </a:rPr>
              <a:t>Western: varies annually, check this online</a:t>
            </a:r>
          </a:p>
          <a:p>
            <a:pPr lvl="1" indent="-342900">
              <a:buClr>
                <a:srgbClr val="595959"/>
              </a:buClr>
              <a:buSzPts val="1800"/>
              <a:buFont typeface="Courier New" panose="02070309020205020404" pitchFamily="49" charset="0"/>
              <a:buChar char="o"/>
              <a:defRPr/>
            </a:pPr>
            <a:r>
              <a:rPr lang="en-CA" dirty="0">
                <a:solidFill>
                  <a:srgbClr val="595959"/>
                </a:solidFill>
                <a:latin typeface="IBM Plex Sans" panose="020B0503050203000203" pitchFamily="34" charset="0"/>
              </a:rPr>
              <a:t>For 2023/2024, a minimum score of 127 in BBFLS, CPBS and CARS + 126 in PSBB was required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r>
              <a:rPr kumimoji="0" lang="en-CA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cs typeface="Arial"/>
                <a:sym typeface="Arial"/>
              </a:rPr>
              <a:t>Queens: </a:t>
            </a: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IBM Plex Sans" panose="020B0503050203000203" pitchFamily="34" charset="0"/>
                <a:cs typeface="Arial"/>
                <a:sym typeface="Arial"/>
              </a:rPr>
              <a:t>varies annually, check this online</a:t>
            </a:r>
          </a:p>
          <a:p>
            <a:pPr lvl="1"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 panose="020B0503050203000203" pitchFamily="34" charset="0"/>
              </a:rPr>
              <a:t>For 2024/2025, a minimum score of 125 in each section is required</a:t>
            </a:r>
          </a:p>
          <a:p>
            <a:pPr marL="596900" lvl="1" indent="0">
              <a:buClr>
                <a:srgbClr val="595959"/>
              </a:buClr>
              <a:buNone/>
              <a:defRPr/>
            </a:pPr>
            <a:endParaRPr lang="en-CA" dirty="0">
              <a:solidFill>
                <a:srgbClr val="595959"/>
              </a:solidFill>
              <a:latin typeface="IBM Plex Sans" panose="020B0503050203000203" pitchFamily="34" charset="0"/>
            </a:endParaRPr>
          </a:p>
          <a:p>
            <a:pPr>
              <a:buClr>
                <a:srgbClr val="595959"/>
              </a:buClr>
              <a:defRPr/>
            </a:pPr>
            <a:r>
              <a:rPr lang="en-CA" b="1" dirty="0">
                <a:solidFill>
                  <a:srgbClr val="595959"/>
                </a:solidFill>
                <a:latin typeface="IBM Plex Sans" panose="020B0503050203000203" pitchFamily="34" charset="0"/>
              </a:rPr>
              <a:t>Ottawa: not required</a:t>
            </a:r>
          </a:p>
          <a:p>
            <a:pPr>
              <a:buClr>
                <a:srgbClr val="595959"/>
              </a:buClr>
              <a:defRPr/>
            </a:pPr>
            <a:r>
              <a:rPr lang="en-CA" b="1" dirty="0">
                <a:solidFill>
                  <a:srgbClr val="595959"/>
                </a:solidFill>
                <a:latin typeface="IBM Plex Sans" panose="020B0503050203000203" pitchFamily="34" charset="0"/>
              </a:rPr>
              <a:t>Northern School of Medicine (NOSM): not required</a:t>
            </a:r>
          </a:p>
          <a:p>
            <a:pPr>
              <a:buClr>
                <a:srgbClr val="595959"/>
              </a:buClr>
              <a:defRPr/>
            </a:pPr>
            <a:r>
              <a:rPr lang="en-CA" b="1" dirty="0">
                <a:solidFill>
                  <a:srgbClr val="595959"/>
                </a:solidFill>
                <a:latin typeface="IBM Plex Sans" panose="020B0503050203000203" pitchFamily="34" charset="0"/>
              </a:rPr>
              <a:t>Toronto Metropolitan University (TMU) : not required</a:t>
            </a:r>
          </a:p>
          <a:p>
            <a:pPr>
              <a:buClr>
                <a:srgbClr val="595959"/>
              </a:buClr>
              <a:defRPr/>
            </a:pPr>
            <a:endParaRPr kumimoji="0" lang="en-CA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IBM Plex Sans" panose="020B0503050203000203" pitchFamily="34" charset="0"/>
              <a:cs typeface="Arial"/>
              <a:sym typeface="Arial"/>
            </a:endParaRPr>
          </a:p>
          <a:p>
            <a:endParaRPr lang="en-CA" b="1" dirty="0">
              <a:latin typeface="IBM Plex Sans" panose="020B0503050203000203" pitchFamily="34" charset="0"/>
            </a:endParaRPr>
          </a:p>
          <a:p>
            <a:endParaRPr lang="en-CA" b="1" dirty="0">
              <a:latin typeface="IBM Plex Sans" panose="020B0503050203000203" pitchFamily="34" charset="0"/>
            </a:endParaRPr>
          </a:p>
          <a:p>
            <a:endParaRPr lang="en-CA" b="1" dirty="0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52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11700" y="82937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McMaster University – Stats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8" y="685275"/>
            <a:ext cx="8832302" cy="918035"/>
          </a:xfrm>
        </p:spPr>
        <p:txBody>
          <a:bodyPr>
            <a:norm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Medical School Admissions Stats are made available online.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Let’s take a look at the new cohort of Medical Students at McMaster:</a:t>
            </a: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889C2BC7-8961-3855-40E1-A4DF97E2F054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https://ugme.healthsci.mcmaster.ca/wp-content/uploads/2024/08/Class-of-2027-Statistics.pdf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" name="Picture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23E458DE-DC68-599B-4760-1BE8F44D60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849" y="1554392"/>
            <a:ext cx="3429000" cy="2438400"/>
          </a:xfrm>
          <a:prstGeom prst="rect">
            <a:avLst/>
          </a:prstGeom>
        </p:spPr>
      </p:pic>
      <p:pic>
        <p:nvPicPr>
          <p:cNvPr id="7" name="Picture 6" descr="A table with numbers and a purple background&#10;&#10;Description automatically generated with medium confidence">
            <a:extLst>
              <a:ext uri="{FF2B5EF4-FFF2-40B4-BE49-F238E27FC236}">
                <a16:creationId xmlns:a16="http://schemas.microsoft.com/office/drawing/2014/main" id="{049D99D3-5B31-BC10-164F-8024C6B49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834" y="1795068"/>
            <a:ext cx="3289300" cy="1993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D3B487-0ECA-C8F8-96CC-697FA69F26D8}"/>
              </a:ext>
            </a:extLst>
          </p:cNvPr>
          <p:cNvSpPr txBox="1"/>
          <p:nvPr/>
        </p:nvSpPr>
        <p:spPr>
          <a:xfrm>
            <a:off x="2522484" y="406404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latin typeface="IBM Plex Sans" panose="020B0503050203000203" pitchFamily="34" charset="0"/>
              </a:rPr>
              <a:t>GPA cutoff: 3.0 (Cumulative)</a:t>
            </a:r>
          </a:p>
          <a:p>
            <a:r>
              <a:rPr lang="en-CA" b="1" dirty="0">
                <a:latin typeface="IBM Plex Sans" panose="020B0503050203000203" pitchFamily="34" charset="0"/>
              </a:rPr>
              <a:t>MCAT cutoff: CARS 123 (128+ is competitive)</a:t>
            </a:r>
          </a:p>
        </p:txBody>
      </p:sp>
    </p:spTree>
    <p:extLst>
      <p:ext uri="{BB962C8B-B14F-4D97-AF65-F5344CB8AC3E}">
        <p14:creationId xmlns:p14="http://schemas.microsoft.com/office/powerpoint/2010/main" val="2851428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DD18254A-2D2D-1F44-F941-37FB09F9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8EB24721-3BD0-BB70-4957-7519F6DD3B52}"/>
              </a:ext>
            </a:extLst>
          </p:cNvPr>
          <p:cNvSpPr txBox="1"/>
          <p:nvPr/>
        </p:nvSpPr>
        <p:spPr>
          <a:xfrm>
            <a:off x="782125" y="16520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Suggested Timeline/Steps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019486BB-6AF2-8C88-9AA5-A264D9C9F3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11248136-5CC4-5E1A-DEA3-CAD9D3E127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415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F58501ED-1ABB-BCE5-AF3D-B64A0B28E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B527A1D5-F4F4-343D-D11F-1D9ED5481F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0746BEB7-15D9-A724-2AF4-020D5BC8E2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54;p35">
            <a:extLst>
              <a:ext uri="{FF2B5EF4-FFF2-40B4-BE49-F238E27FC236}">
                <a16:creationId xmlns:a16="http://schemas.microsoft.com/office/drawing/2014/main" id="{ABF35858-4709-F6F3-EC73-15D0CA3675D7}"/>
              </a:ext>
            </a:extLst>
          </p:cNvPr>
          <p:cNvSpPr/>
          <p:nvPr/>
        </p:nvSpPr>
        <p:spPr>
          <a:xfrm>
            <a:off x="1496475" y="2647950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1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3" name="Google Shape;355;p35">
            <a:extLst>
              <a:ext uri="{FF2B5EF4-FFF2-40B4-BE49-F238E27FC236}">
                <a16:creationId xmlns:a16="http://schemas.microsoft.com/office/drawing/2014/main" id="{ECB7645E-4050-903B-07D5-4B8665C55C0C}"/>
              </a:ext>
            </a:extLst>
          </p:cNvPr>
          <p:cNvSpPr txBox="1"/>
          <p:nvPr/>
        </p:nvSpPr>
        <p:spPr>
          <a:xfrm>
            <a:off x="866175" y="1275275"/>
            <a:ext cx="192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Research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4" name="Google Shape;356;p35">
            <a:extLst>
              <a:ext uri="{FF2B5EF4-FFF2-40B4-BE49-F238E27FC236}">
                <a16:creationId xmlns:a16="http://schemas.microsoft.com/office/drawing/2014/main" id="{FC0694A3-4DFC-9588-38CF-0507501F4671}"/>
              </a:ext>
            </a:extLst>
          </p:cNvPr>
          <p:cNvSpPr txBox="1"/>
          <p:nvPr/>
        </p:nvSpPr>
        <p:spPr>
          <a:xfrm>
            <a:off x="407575" y="1591100"/>
            <a:ext cx="27633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Learn what the MCAT is, testable content, registration process, and how to study for it. 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5" name="Google Shape;357;p35">
            <a:extLst>
              <a:ext uri="{FF2B5EF4-FFF2-40B4-BE49-F238E27FC236}">
                <a16:creationId xmlns:a16="http://schemas.microsoft.com/office/drawing/2014/main" id="{6932C7BC-DF6D-2E80-88B8-5AF2017D38F7}"/>
              </a:ext>
            </a:extLst>
          </p:cNvPr>
          <p:cNvSpPr/>
          <p:nvPr/>
        </p:nvSpPr>
        <p:spPr>
          <a:xfrm>
            <a:off x="3325229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2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" name="Google Shape;358;p35">
            <a:extLst>
              <a:ext uri="{FF2B5EF4-FFF2-40B4-BE49-F238E27FC236}">
                <a16:creationId xmlns:a16="http://schemas.microsoft.com/office/drawing/2014/main" id="{2E92A12E-E662-84BD-3D1C-B9A4A22FFC30}"/>
              </a:ext>
            </a:extLst>
          </p:cNvPr>
          <p:cNvSpPr txBox="1"/>
          <p:nvPr/>
        </p:nvSpPr>
        <p:spPr>
          <a:xfrm>
            <a:off x="2371745" y="3617900"/>
            <a:ext cx="2655209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Gather Resources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7" name="Google Shape;359;p35">
            <a:extLst>
              <a:ext uri="{FF2B5EF4-FFF2-40B4-BE49-F238E27FC236}">
                <a16:creationId xmlns:a16="http://schemas.microsoft.com/office/drawing/2014/main" id="{526CE1C5-1BD1-0CBD-3163-01136F66B386}"/>
              </a:ext>
            </a:extLst>
          </p:cNvPr>
          <p:cNvSpPr txBox="1"/>
          <p:nvPr/>
        </p:nvSpPr>
        <p:spPr>
          <a:xfrm>
            <a:off x="2241047" y="3971625"/>
            <a:ext cx="2946969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Take a mock test to get an idea of what it is like to write the test and where your weak points are. 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8" name="Google Shape;360;p35">
            <a:extLst>
              <a:ext uri="{FF2B5EF4-FFF2-40B4-BE49-F238E27FC236}">
                <a16:creationId xmlns:a16="http://schemas.microsoft.com/office/drawing/2014/main" id="{40A7CCB5-0A58-33AC-5FCA-62A8A76948F4}"/>
              </a:ext>
            </a:extLst>
          </p:cNvPr>
          <p:cNvSpPr/>
          <p:nvPr/>
        </p:nvSpPr>
        <p:spPr>
          <a:xfrm>
            <a:off x="5153982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3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9" name="Google Shape;361;p35">
            <a:extLst>
              <a:ext uri="{FF2B5EF4-FFF2-40B4-BE49-F238E27FC236}">
                <a16:creationId xmlns:a16="http://schemas.microsoft.com/office/drawing/2014/main" id="{F0A26C91-1A24-F0EC-1BC4-FC2C4297B113}"/>
              </a:ext>
            </a:extLst>
          </p:cNvPr>
          <p:cNvSpPr txBox="1"/>
          <p:nvPr/>
        </p:nvSpPr>
        <p:spPr>
          <a:xfrm>
            <a:off x="4523682" y="1275275"/>
            <a:ext cx="192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Plan</a:t>
            </a:r>
            <a:endParaRPr sz="2000" b="1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0" name="Google Shape;362;p35">
            <a:extLst>
              <a:ext uri="{FF2B5EF4-FFF2-40B4-BE49-F238E27FC236}">
                <a16:creationId xmlns:a16="http://schemas.microsoft.com/office/drawing/2014/main" id="{9D44D7D9-E89F-8888-5B41-16FEC6A8E1C2}"/>
              </a:ext>
            </a:extLst>
          </p:cNvPr>
          <p:cNvSpPr txBox="1"/>
          <p:nvPr/>
        </p:nvSpPr>
        <p:spPr>
          <a:xfrm>
            <a:off x="4006188" y="1591100"/>
            <a:ext cx="29697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Make a detailed study plan/schedule. Prioritize high yield content and tricky concepts.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11" name="Google Shape;363;p35">
            <a:extLst>
              <a:ext uri="{FF2B5EF4-FFF2-40B4-BE49-F238E27FC236}">
                <a16:creationId xmlns:a16="http://schemas.microsoft.com/office/drawing/2014/main" id="{220432BC-C4CC-AFE2-B855-DA335DA0CB31}"/>
              </a:ext>
            </a:extLst>
          </p:cNvPr>
          <p:cNvSpPr/>
          <p:nvPr/>
        </p:nvSpPr>
        <p:spPr>
          <a:xfrm>
            <a:off x="6982736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4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2" name="Google Shape;364;p35">
            <a:extLst>
              <a:ext uri="{FF2B5EF4-FFF2-40B4-BE49-F238E27FC236}">
                <a16:creationId xmlns:a16="http://schemas.microsoft.com/office/drawing/2014/main" id="{E3190561-F264-C610-2FC3-11E400FEF91A}"/>
              </a:ext>
            </a:extLst>
          </p:cNvPr>
          <p:cNvSpPr txBox="1"/>
          <p:nvPr/>
        </p:nvSpPr>
        <p:spPr>
          <a:xfrm>
            <a:off x="6352436" y="3492409"/>
            <a:ext cx="192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Study</a:t>
            </a:r>
            <a:endParaRPr sz="2000" b="1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3" name="Google Shape;365;p35">
            <a:extLst>
              <a:ext uri="{FF2B5EF4-FFF2-40B4-BE49-F238E27FC236}">
                <a16:creationId xmlns:a16="http://schemas.microsoft.com/office/drawing/2014/main" id="{A709BE9E-D14F-075D-F34D-B85E20B875EB}"/>
              </a:ext>
            </a:extLst>
          </p:cNvPr>
          <p:cNvSpPr txBox="1"/>
          <p:nvPr/>
        </p:nvSpPr>
        <p:spPr>
          <a:xfrm>
            <a:off x="6352436" y="3854184"/>
            <a:ext cx="19254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Begin studying.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cxnSp>
        <p:nvCxnSpPr>
          <p:cNvPr id="14" name="Google Shape;366;p35">
            <a:extLst>
              <a:ext uri="{FF2B5EF4-FFF2-40B4-BE49-F238E27FC236}">
                <a16:creationId xmlns:a16="http://schemas.microsoft.com/office/drawing/2014/main" id="{0E98E65B-F0EF-6158-2DB5-AAB091AA1ECD}"/>
              </a:ext>
            </a:extLst>
          </p:cNvPr>
          <p:cNvCxnSpPr>
            <a:endCxn id="2" idx="1"/>
          </p:cNvCxnSpPr>
          <p:nvPr/>
        </p:nvCxnSpPr>
        <p:spPr>
          <a:xfrm>
            <a:off x="714375" y="2980500"/>
            <a:ext cx="782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Google Shape;367;p35">
            <a:extLst>
              <a:ext uri="{FF2B5EF4-FFF2-40B4-BE49-F238E27FC236}">
                <a16:creationId xmlns:a16="http://schemas.microsoft.com/office/drawing/2014/main" id="{26778998-A820-D6DC-048F-AAC8408D5AC6}"/>
              </a:ext>
            </a:extLst>
          </p:cNvPr>
          <p:cNvCxnSpPr>
            <a:stCxn id="2" idx="3"/>
            <a:endCxn id="5" idx="1"/>
          </p:cNvCxnSpPr>
          <p:nvPr/>
        </p:nvCxnSpPr>
        <p:spPr>
          <a:xfrm rot="10800000" flipH="1">
            <a:off x="2161275" y="2976000"/>
            <a:ext cx="1164000" cy="4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368;p35">
            <a:extLst>
              <a:ext uri="{FF2B5EF4-FFF2-40B4-BE49-F238E27FC236}">
                <a16:creationId xmlns:a16="http://schemas.microsoft.com/office/drawing/2014/main" id="{F4D128DA-498F-D83F-D27D-601AE5DF76CE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3990029" y="2976074"/>
            <a:ext cx="1164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369;p35">
            <a:extLst>
              <a:ext uri="{FF2B5EF4-FFF2-40B4-BE49-F238E27FC236}">
                <a16:creationId xmlns:a16="http://schemas.microsoft.com/office/drawing/2014/main" id="{858466F5-FF8B-CF60-D9DB-B10F0F3179A6}"/>
              </a:ext>
            </a:extLst>
          </p:cNvPr>
          <p:cNvCxnSpPr>
            <a:stCxn id="8" idx="3"/>
            <a:endCxn id="11" idx="1"/>
          </p:cNvCxnSpPr>
          <p:nvPr/>
        </p:nvCxnSpPr>
        <p:spPr>
          <a:xfrm>
            <a:off x="5818782" y="2976074"/>
            <a:ext cx="1164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370;p35">
            <a:extLst>
              <a:ext uri="{FF2B5EF4-FFF2-40B4-BE49-F238E27FC236}">
                <a16:creationId xmlns:a16="http://schemas.microsoft.com/office/drawing/2014/main" id="{781C45CD-EE83-1DFF-B2C3-B29D3F3FED79}"/>
              </a:ext>
            </a:extLst>
          </p:cNvPr>
          <p:cNvCxnSpPr>
            <a:stCxn id="11" idx="3"/>
          </p:cNvCxnSpPr>
          <p:nvPr/>
        </p:nvCxnSpPr>
        <p:spPr>
          <a:xfrm rot="10800000" flipH="1">
            <a:off x="7647536" y="2973374"/>
            <a:ext cx="1506900" cy="2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oogle Shape;374;p35">
            <a:extLst>
              <a:ext uri="{FF2B5EF4-FFF2-40B4-BE49-F238E27FC236}">
                <a16:creationId xmlns:a16="http://schemas.microsoft.com/office/drawing/2014/main" id="{E1973746-249C-0AFF-7FFD-A5C1653AE9B9}"/>
              </a:ext>
            </a:extLst>
          </p:cNvPr>
          <p:cNvGrpSpPr/>
          <p:nvPr/>
        </p:nvGrpSpPr>
        <p:grpSpPr>
          <a:xfrm>
            <a:off x="1632390" y="3587800"/>
            <a:ext cx="392950" cy="366300"/>
            <a:chOff x="6640338" y="2707675"/>
            <a:chExt cx="392950" cy="366300"/>
          </a:xfrm>
        </p:grpSpPr>
        <p:sp>
          <p:nvSpPr>
            <p:cNvPr id="20" name="Google Shape;375;p35">
              <a:extLst>
                <a:ext uri="{FF2B5EF4-FFF2-40B4-BE49-F238E27FC236}">
                  <a16:creationId xmlns:a16="http://schemas.microsoft.com/office/drawing/2014/main" id="{E2213FFD-9FD5-7B23-0194-CCD6C4ED0055}"/>
                </a:ext>
              </a:extLst>
            </p:cNvPr>
            <p:cNvSpPr/>
            <p:nvPr/>
          </p:nvSpPr>
          <p:spPr>
            <a:xfrm>
              <a:off x="6640338" y="2707675"/>
              <a:ext cx="392950" cy="366300"/>
            </a:xfrm>
            <a:custGeom>
              <a:avLst/>
              <a:gdLst/>
              <a:ahLst/>
              <a:cxnLst/>
              <a:rect l="l" t="t" r="r" b="b"/>
              <a:pathLst>
                <a:path w="15718" h="14652" extrusionOk="0">
                  <a:moveTo>
                    <a:pt x="7873" y="5707"/>
                  </a:moveTo>
                  <a:cubicBezTo>
                    <a:pt x="8588" y="5707"/>
                    <a:pt x="9304" y="5975"/>
                    <a:pt x="9840" y="6511"/>
                  </a:cubicBezTo>
                  <a:cubicBezTo>
                    <a:pt x="10909" y="7580"/>
                    <a:pt x="10911" y="9375"/>
                    <a:pt x="9840" y="10444"/>
                  </a:cubicBezTo>
                  <a:cubicBezTo>
                    <a:pt x="9304" y="10980"/>
                    <a:pt x="8588" y="11247"/>
                    <a:pt x="7873" y="11247"/>
                  </a:cubicBezTo>
                  <a:cubicBezTo>
                    <a:pt x="7157" y="11247"/>
                    <a:pt x="6441" y="10980"/>
                    <a:pt x="5907" y="10444"/>
                  </a:cubicBezTo>
                  <a:cubicBezTo>
                    <a:pt x="4835" y="9375"/>
                    <a:pt x="4835" y="7580"/>
                    <a:pt x="5907" y="6511"/>
                  </a:cubicBezTo>
                  <a:cubicBezTo>
                    <a:pt x="6441" y="5975"/>
                    <a:pt x="7157" y="5707"/>
                    <a:pt x="7873" y="5707"/>
                  </a:cubicBezTo>
                  <a:close/>
                  <a:moveTo>
                    <a:pt x="10482" y="10650"/>
                  </a:moveTo>
                  <a:lnTo>
                    <a:pt x="11088" y="11256"/>
                  </a:lnTo>
                  <a:lnTo>
                    <a:pt x="10652" y="11692"/>
                  </a:lnTo>
                  <a:lnTo>
                    <a:pt x="10046" y="11086"/>
                  </a:lnTo>
                  <a:cubicBezTo>
                    <a:pt x="10204" y="10954"/>
                    <a:pt x="10350" y="10808"/>
                    <a:pt x="10482" y="10650"/>
                  </a:cubicBezTo>
                  <a:close/>
                  <a:moveTo>
                    <a:pt x="11769" y="11442"/>
                  </a:moveTo>
                  <a:lnTo>
                    <a:pt x="13241" y="12914"/>
                  </a:lnTo>
                  <a:cubicBezTo>
                    <a:pt x="13499" y="13172"/>
                    <a:pt x="13497" y="13590"/>
                    <a:pt x="13241" y="13845"/>
                  </a:cubicBezTo>
                  <a:cubicBezTo>
                    <a:pt x="13114" y="13974"/>
                    <a:pt x="12945" y="14039"/>
                    <a:pt x="12776" y="14039"/>
                  </a:cubicBezTo>
                  <a:cubicBezTo>
                    <a:pt x="12608" y="14039"/>
                    <a:pt x="12439" y="13974"/>
                    <a:pt x="12310" y="13845"/>
                  </a:cubicBezTo>
                  <a:lnTo>
                    <a:pt x="10838" y="12373"/>
                  </a:lnTo>
                  <a:lnTo>
                    <a:pt x="11769" y="11442"/>
                  </a:lnTo>
                  <a:close/>
                  <a:moveTo>
                    <a:pt x="5576" y="0"/>
                  </a:moveTo>
                  <a:cubicBezTo>
                    <a:pt x="5537" y="0"/>
                    <a:pt x="5498" y="1"/>
                    <a:pt x="5459" y="2"/>
                  </a:cubicBezTo>
                  <a:cubicBezTo>
                    <a:pt x="5445" y="2"/>
                    <a:pt x="5430" y="2"/>
                    <a:pt x="5415" y="4"/>
                  </a:cubicBezTo>
                  <a:lnTo>
                    <a:pt x="5406" y="4"/>
                  </a:lnTo>
                  <a:cubicBezTo>
                    <a:pt x="5237" y="11"/>
                    <a:pt x="5106" y="155"/>
                    <a:pt x="5113" y="324"/>
                  </a:cubicBezTo>
                  <a:cubicBezTo>
                    <a:pt x="5120" y="488"/>
                    <a:pt x="5255" y="617"/>
                    <a:pt x="5417" y="617"/>
                  </a:cubicBezTo>
                  <a:cubicBezTo>
                    <a:pt x="5422" y="617"/>
                    <a:pt x="5428" y="617"/>
                    <a:pt x="5434" y="617"/>
                  </a:cubicBezTo>
                  <a:lnTo>
                    <a:pt x="5445" y="617"/>
                  </a:lnTo>
                  <a:cubicBezTo>
                    <a:pt x="5456" y="615"/>
                    <a:pt x="5469" y="615"/>
                    <a:pt x="5480" y="615"/>
                  </a:cubicBezTo>
                  <a:cubicBezTo>
                    <a:pt x="5512" y="614"/>
                    <a:pt x="5543" y="614"/>
                    <a:pt x="5575" y="614"/>
                  </a:cubicBezTo>
                  <a:cubicBezTo>
                    <a:pt x="6810" y="614"/>
                    <a:pt x="7928" y="1374"/>
                    <a:pt x="8380" y="2526"/>
                  </a:cubicBezTo>
                  <a:cubicBezTo>
                    <a:pt x="8429" y="2650"/>
                    <a:pt x="8549" y="2718"/>
                    <a:pt x="8669" y="2718"/>
                  </a:cubicBezTo>
                  <a:cubicBezTo>
                    <a:pt x="8756" y="2718"/>
                    <a:pt x="8844" y="2683"/>
                    <a:pt x="8905" y="2607"/>
                  </a:cubicBezTo>
                  <a:cubicBezTo>
                    <a:pt x="9303" y="2112"/>
                    <a:pt x="9895" y="1826"/>
                    <a:pt x="10528" y="1826"/>
                  </a:cubicBezTo>
                  <a:cubicBezTo>
                    <a:pt x="11677" y="1826"/>
                    <a:pt x="12610" y="2761"/>
                    <a:pt x="12610" y="3908"/>
                  </a:cubicBezTo>
                  <a:cubicBezTo>
                    <a:pt x="12610" y="4068"/>
                    <a:pt x="12592" y="4226"/>
                    <a:pt x="12557" y="4383"/>
                  </a:cubicBezTo>
                  <a:cubicBezTo>
                    <a:pt x="12531" y="4488"/>
                    <a:pt x="12566" y="4602"/>
                    <a:pt x="12645" y="4676"/>
                  </a:cubicBezTo>
                  <a:cubicBezTo>
                    <a:pt x="12724" y="4749"/>
                    <a:pt x="12814" y="4757"/>
                    <a:pt x="12918" y="4757"/>
                  </a:cubicBezTo>
                  <a:cubicBezTo>
                    <a:pt x="14123" y="4757"/>
                    <a:pt x="15102" y="5738"/>
                    <a:pt x="15102" y="6943"/>
                  </a:cubicBezTo>
                  <a:cubicBezTo>
                    <a:pt x="15102" y="8147"/>
                    <a:pt x="14123" y="9128"/>
                    <a:pt x="12918" y="9128"/>
                  </a:cubicBezTo>
                  <a:lnTo>
                    <a:pt x="11206" y="9128"/>
                  </a:lnTo>
                  <a:cubicBezTo>
                    <a:pt x="11423" y="8027"/>
                    <a:pt x="11068" y="6870"/>
                    <a:pt x="10274" y="6076"/>
                  </a:cubicBezTo>
                  <a:cubicBezTo>
                    <a:pt x="9613" y="5415"/>
                    <a:pt x="8743" y="5084"/>
                    <a:pt x="7873" y="5084"/>
                  </a:cubicBezTo>
                  <a:cubicBezTo>
                    <a:pt x="7004" y="5084"/>
                    <a:pt x="6134" y="5415"/>
                    <a:pt x="5472" y="6076"/>
                  </a:cubicBezTo>
                  <a:cubicBezTo>
                    <a:pt x="4679" y="6870"/>
                    <a:pt x="4324" y="8027"/>
                    <a:pt x="4541" y="9128"/>
                  </a:cubicBezTo>
                  <a:lnTo>
                    <a:pt x="2846" y="9128"/>
                  </a:lnTo>
                  <a:cubicBezTo>
                    <a:pt x="2244" y="9128"/>
                    <a:pt x="1679" y="8891"/>
                    <a:pt x="1254" y="8460"/>
                  </a:cubicBezTo>
                  <a:cubicBezTo>
                    <a:pt x="839" y="8040"/>
                    <a:pt x="615" y="7490"/>
                    <a:pt x="624" y="6912"/>
                  </a:cubicBezTo>
                  <a:cubicBezTo>
                    <a:pt x="639" y="5865"/>
                    <a:pt x="1395" y="4974"/>
                    <a:pt x="2426" y="4792"/>
                  </a:cubicBezTo>
                  <a:cubicBezTo>
                    <a:pt x="2601" y="4760"/>
                    <a:pt x="2715" y="4582"/>
                    <a:pt x="2669" y="4409"/>
                  </a:cubicBezTo>
                  <a:cubicBezTo>
                    <a:pt x="2588" y="4109"/>
                    <a:pt x="2553" y="3798"/>
                    <a:pt x="2568" y="3483"/>
                  </a:cubicBezTo>
                  <a:cubicBezTo>
                    <a:pt x="2599" y="2813"/>
                    <a:pt x="2847" y="2187"/>
                    <a:pt x="3287" y="1672"/>
                  </a:cubicBezTo>
                  <a:cubicBezTo>
                    <a:pt x="3398" y="1543"/>
                    <a:pt x="3383" y="1350"/>
                    <a:pt x="3254" y="1239"/>
                  </a:cubicBezTo>
                  <a:cubicBezTo>
                    <a:pt x="3197" y="1190"/>
                    <a:pt x="3126" y="1167"/>
                    <a:pt x="3055" y="1167"/>
                  </a:cubicBezTo>
                  <a:cubicBezTo>
                    <a:pt x="2968" y="1167"/>
                    <a:pt x="2882" y="1203"/>
                    <a:pt x="2822" y="1274"/>
                  </a:cubicBezTo>
                  <a:cubicBezTo>
                    <a:pt x="2292" y="1893"/>
                    <a:pt x="1993" y="2645"/>
                    <a:pt x="1955" y="3453"/>
                  </a:cubicBezTo>
                  <a:cubicBezTo>
                    <a:pt x="1944" y="3726"/>
                    <a:pt x="1960" y="3996"/>
                    <a:pt x="2008" y="4261"/>
                  </a:cubicBezTo>
                  <a:cubicBezTo>
                    <a:pt x="849" y="4606"/>
                    <a:pt x="28" y="5671"/>
                    <a:pt x="9" y="6903"/>
                  </a:cubicBezTo>
                  <a:cubicBezTo>
                    <a:pt x="0" y="7646"/>
                    <a:pt x="287" y="8353"/>
                    <a:pt x="817" y="8891"/>
                  </a:cubicBezTo>
                  <a:cubicBezTo>
                    <a:pt x="1358" y="9439"/>
                    <a:pt x="2078" y="9741"/>
                    <a:pt x="2846" y="9741"/>
                  </a:cubicBezTo>
                  <a:lnTo>
                    <a:pt x="4721" y="9741"/>
                  </a:lnTo>
                  <a:cubicBezTo>
                    <a:pt x="4887" y="10155"/>
                    <a:pt x="5137" y="10543"/>
                    <a:pt x="5472" y="10878"/>
                  </a:cubicBezTo>
                  <a:cubicBezTo>
                    <a:pt x="6120" y="11525"/>
                    <a:pt x="7000" y="11865"/>
                    <a:pt x="7886" y="11865"/>
                  </a:cubicBezTo>
                  <a:cubicBezTo>
                    <a:pt x="8452" y="11865"/>
                    <a:pt x="9021" y="11726"/>
                    <a:pt x="9533" y="11440"/>
                  </a:cubicBezTo>
                  <a:lnTo>
                    <a:pt x="10217" y="12125"/>
                  </a:lnTo>
                  <a:lnTo>
                    <a:pt x="10186" y="12156"/>
                  </a:lnTo>
                  <a:cubicBezTo>
                    <a:pt x="10129" y="12213"/>
                    <a:pt x="10096" y="12292"/>
                    <a:pt x="10096" y="12373"/>
                  </a:cubicBezTo>
                  <a:cubicBezTo>
                    <a:pt x="10096" y="12454"/>
                    <a:pt x="10129" y="12533"/>
                    <a:pt x="10186" y="12590"/>
                  </a:cubicBezTo>
                  <a:lnTo>
                    <a:pt x="11878" y="14280"/>
                  </a:lnTo>
                  <a:cubicBezTo>
                    <a:pt x="12124" y="14528"/>
                    <a:pt x="12450" y="14652"/>
                    <a:pt x="12776" y="14652"/>
                  </a:cubicBezTo>
                  <a:cubicBezTo>
                    <a:pt x="13102" y="14652"/>
                    <a:pt x="13427" y="14528"/>
                    <a:pt x="13676" y="14280"/>
                  </a:cubicBezTo>
                  <a:cubicBezTo>
                    <a:pt x="14171" y="13783"/>
                    <a:pt x="14171" y="12977"/>
                    <a:pt x="13676" y="12482"/>
                  </a:cubicBezTo>
                  <a:lnTo>
                    <a:pt x="11986" y="10790"/>
                  </a:lnTo>
                  <a:cubicBezTo>
                    <a:pt x="11926" y="10730"/>
                    <a:pt x="11848" y="10700"/>
                    <a:pt x="11769" y="10700"/>
                  </a:cubicBezTo>
                  <a:cubicBezTo>
                    <a:pt x="11690" y="10700"/>
                    <a:pt x="11612" y="10730"/>
                    <a:pt x="11552" y="10790"/>
                  </a:cubicBezTo>
                  <a:lnTo>
                    <a:pt x="11520" y="10821"/>
                  </a:lnTo>
                  <a:lnTo>
                    <a:pt x="10836" y="10137"/>
                  </a:lnTo>
                  <a:cubicBezTo>
                    <a:pt x="10908" y="10008"/>
                    <a:pt x="10970" y="9875"/>
                    <a:pt x="11024" y="9741"/>
                  </a:cubicBezTo>
                  <a:lnTo>
                    <a:pt x="12918" y="9741"/>
                  </a:lnTo>
                  <a:cubicBezTo>
                    <a:pt x="14460" y="9741"/>
                    <a:pt x="15717" y="8486"/>
                    <a:pt x="15717" y="6943"/>
                  </a:cubicBezTo>
                  <a:cubicBezTo>
                    <a:pt x="15717" y="5498"/>
                    <a:pt x="14618" y="4307"/>
                    <a:pt x="13212" y="4158"/>
                  </a:cubicBezTo>
                  <a:cubicBezTo>
                    <a:pt x="13219" y="4076"/>
                    <a:pt x="13225" y="3993"/>
                    <a:pt x="13225" y="3908"/>
                  </a:cubicBezTo>
                  <a:cubicBezTo>
                    <a:pt x="13225" y="2423"/>
                    <a:pt x="12016" y="1213"/>
                    <a:pt x="10528" y="1213"/>
                  </a:cubicBezTo>
                  <a:cubicBezTo>
                    <a:pt x="9868" y="1213"/>
                    <a:pt x="9242" y="1453"/>
                    <a:pt x="8754" y="1880"/>
                  </a:cubicBezTo>
                  <a:cubicBezTo>
                    <a:pt x="8123" y="733"/>
                    <a:pt x="6906" y="0"/>
                    <a:pt x="5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76;p35">
              <a:extLst>
                <a:ext uri="{FF2B5EF4-FFF2-40B4-BE49-F238E27FC236}">
                  <a16:creationId xmlns:a16="http://schemas.microsoft.com/office/drawing/2014/main" id="{F658085E-4106-A9DD-018C-3D51624770C9}"/>
                </a:ext>
              </a:extLst>
            </p:cNvPr>
            <p:cNvSpPr/>
            <p:nvPr/>
          </p:nvSpPr>
          <p:spPr>
            <a:xfrm>
              <a:off x="6776613" y="2864475"/>
              <a:ext cx="121050" cy="110050"/>
            </a:xfrm>
            <a:custGeom>
              <a:avLst/>
              <a:gdLst/>
              <a:ahLst/>
              <a:cxnLst/>
              <a:rect l="l" t="t" r="r" b="b"/>
              <a:pathLst>
                <a:path w="4842" h="4402" extrusionOk="0">
                  <a:moveTo>
                    <a:pt x="2421" y="620"/>
                  </a:moveTo>
                  <a:cubicBezTo>
                    <a:pt x="2831" y="620"/>
                    <a:pt x="3241" y="773"/>
                    <a:pt x="3548" y="1080"/>
                  </a:cubicBezTo>
                  <a:cubicBezTo>
                    <a:pt x="4170" y="1700"/>
                    <a:pt x="4170" y="2711"/>
                    <a:pt x="3548" y="3331"/>
                  </a:cubicBezTo>
                  <a:cubicBezTo>
                    <a:pt x="3238" y="3642"/>
                    <a:pt x="2830" y="3797"/>
                    <a:pt x="2422" y="3797"/>
                  </a:cubicBezTo>
                  <a:cubicBezTo>
                    <a:pt x="2014" y="3797"/>
                    <a:pt x="1606" y="3642"/>
                    <a:pt x="1295" y="3331"/>
                  </a:cubicBezTo>
                  <a:cubicBezTo>
                    <a:pt x="675" y="2711"/>
                    <a:pt x="675" y="1700"/>
                    <a:pt x="1295" y="1080"/>
                  </a:cubicBezTo>
                  <a:cubicBezTo>
                    <a:pt x="1601" y="773"/>
                    <a:pt x="2011" y="620"/>
                    <a:pt x="2421" y="620"/>
                  </a:cubicBezTo>
                  <a:close/>
                  <a:moveTo>
                    <a:pt x="2422" y="1"/>
                  </a:moveTo>
                  <a:cubicBezTo>
                    <a:pt x="1857" y="1"/>
                    <a:pt x="1292" y="216"/>
                    <a:pt x="862" y="645"/>
                  </a:cubicBezTo>
                  <a:cubicBezTo>
                    <a:pt x="1" y="1505"/>
                    <a:pt x="1" y="2906"/>
                    <a:pt x="862" y="3765"/>
                  </a:cubicBezTo>
                  <a:cubicBezTo>
                    <a:pt x="1287" y="4190"/>
                    <a:pt x="1854" y="4402"/>
                    <a:pt x="2422" y="4402"/>
                  </a:cubicBezTo>
                  <a:cubicBezTo>
                    <a:pt x="2990" y="4402"/>
                    <a:pt x="3558" y="4190"/>
                    <a:pt x="3982" y="3765"/>
                  </a:cubicBezTo>
                  <a:cubicBezTo>
                    <a:pt x="4842" y="2906"/>
                    <a:pt x="4842" y="1505"/>
                    <a:pt x="3982" y="645"/>
                  </a:cubicBezTo>
                  <a:cubicBezTo>
                    <a:pt x="3552" y="216"/>
                    <a:pt x="2987" y="1"/>
                    <a:pt x="2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7;p35">
              <a:extLst>
                <a:ext uri="{FF2B5EF4-FFF2-40B4-BE49-F238E27FC236}">
                  <a16:creationId xmlns:a16="http://schemas.microsoft.com/office/drawing/2014/main" id="{DEEE9725-ED46-7E07-F3F5-65425B9FA19B}"/>
                </a:ext>
              </a:extLst>
            </p:cNvPr>
            <p:cNvSpPr/>
            <p:nvPr/>
          </p:nvSpPr>
          <p:spPr>
            <a:xfrm>
              <a:off x="6734788" y="2716075"/>
              <a:ext cx="17375" cy="15300"/>
            </a:xfrm>
            <a:custGeom>
              <a:avLst/>
              <a:gdLst/>
              <a:ahLst/>
              <a:cxnLst/>
              <a:rect l="l" t="t" r="r" b="b"/>
              <a:pathLst>
                <a:path w="695" h="612" extrusionOk="0">
                  <a:moveTo>
                    <a:pt x="346" y="0"/>
                  </a:moveTo>
                  <a:cubicBezTo>
                    <a:pt x="308" y="0"/>
                    <a:pt x="269" y="8"/>
                    <a:pt x="231" y="23"/>
                  </a:cubicBezTo>
                  <a:cubicBezTo>
                    <a:pt x="76" y="86"/>
                    <a:pt x="1" y="268"/>
                    <a:pt x="65" y="423"/>
                  </a:cubicBezTo>
                  <a:cubicBezTo>
                    <a:pt x="114" y="540"/>
                    <a:pt x="229" y="611"/>
                    <a:pt x="349" y="611"/>
                  </a:cubicBezTo>
                  <a:cubicBezTo>
                    <a:pt x="388" y="611"/>
                    <a:pt x="427" y="604"/>
                    <a:pt x="465" y="588"/>
                  </a:cubicBezTo>
                  <a:cubicBezTo>
                    <a:pt x="619" y="526"/>
                    <a:pt x="695" y="344"/>
                    <a:pt x="630" y="189"/>
                  </a:cubicBezTo>
                  <a:cubicBezTo>
                    <a:pt x="583" y="72"/>
                    <a:pt x="46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378;p35">
            <a:extLst>
              <a:ext uri="{FF2B5EF4-FFF2-40B4-BE49-F238E27FC236}">
                <a16:creationId xmlns:a16="http://schemas.microsoft.com/office/drawing/2014/main" id="{01256F17-2575-6FBB-D2BC-AA4322D296A4}"/>
              </a:ext>
            </a:extLst>
          </p:cNvPr>
          <p:cNvGrpSpPr/>
          <p:nvPr/>
        </p:nvGrpSpPr>
        <p:grpSpPr>
          <a:xfrm>
            <a:off x="3461863" y="2021125"/>
            <a:ext cx="391500" cy="392675"/>
            <a:chOff x="1465563" y="2015475"/>
            <a:chExt cx="391500" cy="392675"/>
          </a:xfrm>
        </p:grpSpPr>
        <p:sp>
          <p:nvSpPr>
            <p:cNvPr id="24" name="Google Shape;379;p35">
              <a:extLst>
                <a:ext uri="{FF2B5EF4-FFF2-40B4-BE49-F238E27FC236}">
                  <a16:creationId xmlns:a16="http://schemas.microsoft.com/office/drawing/2014/main" id="{1AA5B2E5-6AD7-AD79-BAF2-527C794DD18A}"/>
                </a:ext>
              </a:extLst>
            </p:cNvPr>
            <p:cNvSpPr/>
            <p:nvPr/>
          </p:nvSpPr>
          <p:spPr>
            <a:xfrm>
              <a:off x="1498663" y="2044900"/>
              <a:ext cx="17375" cy="15350"/>
            </a:xfrm>
            <a:custGeom>
              <a:avLst/>
              <a:gdLst/>
              <a:ahLst/>
              <a:cxnLst/>
              <a:rect l="l" t="t" r="r" b="b"/>
              <a:pathLst>
                <a:path w="695" h="614" extrusionOk="0">
                  <a:moveTo>
                    <a:pt x="345" y="0"/>
                  </a:moveTo>
                  <a:cubicBezTo>
                    <a:pt x="307" y="0"/>
                    <a:pt x="268" y="8"/>
                    <a:pt x="230" y="23"/>
                  </a:cubicBezTo>
                  <a:cubicBezTo>
                    <a:pt x="76" y="88"/>
                    <a:pt x="0" y="270"/>
                    <a:pt x="65" y="424"/>
                  </a:cubicBezTo>
                  <a:cubicBezTo>
                    <a:pt x="114" y="541"/>
                    <a:pt x="230" y="613"/>
                    <a:pt x="351" y="613"/>
                  </a:cubicBezTo>
                  <a:cubicBezTo>
                    <a:pt x="389" y="613"/>
                    <a:pt x="428" y="606"/>
                    <a:pt x="466" y="590"/>
                  </a:cubicBezTo>
                  <a:cubicBezTo>
                    <a:pt x="619" y="526"/>
                    <a:pt x="694" y="343"/>
                    <a:pt x="632" y="189"/>
                  </a:cubicBezTo>
                  <a:cubicBezTo>
                    <a:pt x="583" y="73"/>
                    <a:pt x="466" y="0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80;p35">
              <a:extLst>
                <a:ext uri="{FF2B5EF4-FFF2-40B4-BE49-F238E27FC236}">
                  <a16:creationId xmlns:a16="http://schemas.microsoft.com/office/drawing/2014/main" id="{7784DD78-D6D5-762A-5F9B-65F0A1D9FF17}"/>
                </a:ext>
              </a:extLst>
            </p:cNvPr>
            <p:cNvSpPr/>
            <p:nvPr/>
          </p:nvSpPr>
          <p:spPr>
            <a:xfrm>
              <a:off x="1530963" y="2044900"/>
              <a:ext cx="17700" cy="15250"/>
            </a:xfrm>
            <a:custGeom>
              <a:avLst/>
              <a:gdLst/>
              <a:ahLst/>
              <a:cxnLst/>
              <a:rect l="l" t="t" r="r" b="b"/>
              <a:pathLst>
                <a:path w="708" h="610" extrusionOk="0">
                  <a:moveTo>
                    <a:pt x="334" y="1"/>
                  </a:moveTo>
                  <a:cubicBezTo>
                    <a:pt x="284" y="1"/>
                    <a:pt x="232" y="14"/>
                    <a:pt x="183" y="43"/>
                  </a:cubicBezTo>
                  <a:cubicBezTo>
                    <a:pt x="52" y="121"/>
                    <a:pt x="1" y="286"/>
                    <a:pt x="56" y="424"/>
                  </a:cubicBezTo>
                  <a:cubicBezTo>
                    <a:pt x="108" y="547"/>
                    <a:pt x="224" y="609"/>
                    <a:pt x="341" y="609"/>
                  </a:cubicBezTo>
                  <a:cubicBezTo>
                    <a:pt x="459" y="609"/>
                    <a:pt x="577" y="545"/>
                    <a:pt x="626" y="417"/>
                  </a:cubicBezTo>
                  <a:cubicBezTo>
                    <a:pt x="707" y="205"/>
                    <a:pt x="532" y="1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81;p35">
              <a:extLst>
                <a:ext uri="{FF2B5EF4-FFF2-40B4-BE49-F238E27FC236}">
                  <a16:creationId xmlns:a16="http://schemas.microsoft.com/office/drawing/2014/main" id="{624E59AD-ADCE-AD06-DE9F-2B73EDDE2758}"/>
                </a:ext>
              </a:extLst>
            </p:cNvPr>
            <p:cNvSpPr/>
            <p:nvPr/>
          </p:nvSpPr>
          <p:spPr>
            <a:xfrm>
              <a:off x="1562988" y="2044900"/>
              <a:ext cx="17375" cy="15350"/>
            </a:xfrm>
            <a:custGeom>
              <a:avLst/>
              <a:gdLst/>
              <a:ahLst/>
              <a:cxnLst/>
              <a:rect l="l" t="t" r="r" b="b"/>
              <a:pathLst>
                <a:path w="695" h="614" extrusionOk="0">
                  <a:moveTo>
                    <a:pt x="343" y="0"/>
                  </a:moveTo>
                  <a:cubicBezTo>
                    <a:pt x="305" y="0"/>
                    <a:pt x="266" y="8"/>
                    <a:pt x="229" y="23"/>
                  </a:cubicBezTo>
                  <a:cubicBezTo>
                    <a:pt x="74" y="88"/>
                    <a:pt x="1" y="270"/>
                    <a:pt x="63" y="424"/>
                  </a:cubicBezTo>
                  <a:cubicBezTo>
                    <a:pt x="112" y="541"/>
                    <a:pt x="228" y="613"/>
                    <a:pt x="349" y="613"/>
                  </a:cubicBezTo>
                  <a:cubicBezTo>
                    <a:pt x="388" y="613"/>
                    <a:pt x="427" y="606"/>
                    <a:pt x="464" y="590"/>
                  </a:cubicBezTo>
                  <a:cubicBezTo>
                    <a:pt x="619" y="526"/>
                    <a:pt x="694" y="343"/>
                    <a:pt x="630" y="189"/>
                  </a:cubicBezTo>
                  <a:cubicBezTo>
                    <a:pt x="581" y="73"/>
                    <a:pt x="464" y="0"/>
                    <a:pt x="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82;p35">
              <a:extLst>
                <a:ext uri="{FF2B5EF4-FFF2-40B4-BE49-F238E27FC236}">
                  <a16:creationId xmlns:a16="http://schemas.microsoft.com/office/drawing/2014/main" id="{E5A046D2-0DA5-4896-92CE-CFA59C095DB1}"/>
                </a:ext>
              </a:extLst>
            </p:cNvPr>
            <p:cNvSpPr/>
            <p:nvPr/>
          </p:nvSpPr>
          <p:spPr>
            <a:xfrm>
              <a:off x="1465563" y="2015475"/>
              <a:ext cx="391500" cy="392675"/>
            </a:xfrm>
            <a:custGeom>
              <a:avLst/>
              <a:gdLst/>
              <a:ahLst/>
              <a:cxnLst/>
              <a:rect l="l" t="t" r="r" b="b"/>
              <a:pathLst>
                <a:path w="15660" h="15707" extrusionOk="0">
                  <a:moveTo>
                    <a:pt x="12280" y="613"/>
                  </a:moveTo>
                  <a:cubicBezTo>
                    <a:pt x="12705" y="613"/>
                    <a:pt x="13051" y="959"/>
                    <a:pt x="13051" y="1384"/>
                  </a:cubicBezTo>
                  <a:lnTo>
                    <a:pt x="13051" y="2275"/>
                  </a:lnTo>
                  <a:lnTo>
                    <a:pt x="616" y="2275"/>
                  </a:lnTo>
                  <a:lnTo>
                    <a:pt x="616" y="1384"/>
                  </a:lnTo>
                  <a:cubicBezTo>
                    <a:pt x="616" y="959"/>
                    <a:pt x="962" y="613"/>
                    <a:pt x="1385" y="613"/>
                  </a:cubicBezTo>
                  <a:close/>
                  <a:moveTo>
                    <a:pt x="4520" y="6915"/>
                  </a:moveTo>
                  <a:lnTo>
                    <a:pt x="4520" y="7530"/>
                  </a:lnTo>
                  <a:lnTo>
                    <a:pt x="3231" y="7530"/>
                  </a:lnTo>
                  <a:lnTo>
                    <a:pt x="3231" y="6915"/>
                  </a:lnTo>
                  <a:close/>
                  <a:moveTo>
                    <a:pt x="10423" y="6915"/>
                  </a:moveTo>
                  <a:lnTo>
                    <a:pt x="10423" y="7530"/>
                  </a:lnTo>
                  <a:lnTo>
                    <a:pt x="9136" y="7530"/>
                  </a:lnTo>
                  <a:lnTo>
                    <a:pt x="9136" y="6915"/>
                  </a:lnTo>
                  <a:close/>
                  <a:moveTo>
                    <a:pt x="8523" y="4360"/>
                  </a:moveTo>
                  <a:lnTo>
                    <a:pt x="8523" y="8189"/>
                  </a:lnTo>
                  <a:lnTo>
                    <a:pt x="5473" y="8189"/>
                  </a:lnTo>
                  <a:cubicBezTo>
                    <a:pt x="5359" y="8189"/>
                    <a:pt x="5241" y="8205"/>
                    <a:pt x="5133" y="8244"/>
                  </a:cubicBezTo>
                  <a:lnTo>
                    <a:pt x="5133" y="4673"/>
                  </a:lnTo>
                  <a:cubicBezTo>
                    <a:pt x="5133" y="4458"/>
                    <a:pt x="5309" y="4360"/>
                    <a:pt x="5473" y="4360"/>
                  </a:cubicBezTo>
                  <a:close/>
                  <a:moveTo>
                    <a:pt x="8523" y="8802"/>
                  </a:moveTo>
                  <a:lnTo>
                    <a:pt x="8523" y="9428"/>
                  </a:lnTo>
                  <a:lnTo>
                    <a:pt x="8368" y="9428"/>
                  </a:lnTo>
                  <a:cubicBezTo>
                    <a:pt x="8368" y="9428"/>
                    <a:pt x="5422" y="9424"/>
                    <a:pt x="5416" y="9424"/>
                  </a:cubicBezTo>
                  <a:cubicBezTo>
                    <a:pt x="5412" y="9422"/>
                    <a:pt x="5407" y="9422"/>
                    <a:pt x="5403" y="9422"/>
                  </a:cubicBezTo>
                  <a:cubicBezTo>
                    <a:pt x="5247" y="9393"/>
                    <a:pt x="5133" y="9268"/>
                    <a:pt x="5133" y="9115"/>
                  </a:cubicBezTo>
                  <a:cubicBezTo>
                    <a:pt x="5133" y="8899"/>
                    <a:pt x="5309" y="8802"/>
                    <a:pt x="5473" y="8802"/>
                  </a:cubicBezTo>
                  <a:close/>
                  <a:moveTo>
                    <a:pt x="11763" y="5599"/>
                  </a:moveTo>
                  <a:lnTo>
                    <a:pt x="11763" y="9428"/>
                  </a:lnTo>
                  <a:lnTo>
                    <a:pt x="9136" y="9428"/>
                  </a:lnTo>
                  <a:lnTo>
                    <a:pt x="9136" y="8143"/>
                  </a:lnTo>
                  <a:lnTo>
                    <a:pt x="10730" y="8143"/>
                  </a:lnTo>
                  <a:cubicBezTo>
                    <a:pt x="10899" y="8143"/>
                    <a:pt x="11037" y="8005"/>
                    <a:pt x="11037" y="7836"/>
                  </a:cubicBezTo>
                  <a:lnTo>
                    <a:pt x="11037" y="6608"/>
                  </a:lnTo>
                  <a:cubicBezTo>
                    <a:pt x="11037" y="6438"/>
                    <a:pt x="10899" y="6302"/>
                    <a:pt x="10730" y="6302"/>
                  </a:cubicBezTo>
                  <a:lnTo>
                    <a:pt x="9136" y="6302"/>
                  </a:lnTo>
                  <a:lnTo>
                    <a:pt x="9136" y="5599"/>
                  </a:lnTo>
                  <a:close/>
                  <a:moveTo>
                    <a:pt x="4520" y="5599"/>
                  </a:moveTo>
                  <a:lnTo>
                    <a:pt x="4520" y="6302"/>
                  </a:lnTo>
                  <a:lnTo>
                    <a:pt x="2926" y="6302"/>
                  </a:lnTo>
                  <a:cubicBezTo>
                    <a:pt x="2756" y="6302"/>
                    <a:pt x="2618" y="6438"/>
                    <a:pt x="2618" y="6608"/>
                  </a:cubicBezTo>
                  <a:lnTo>
                    <a:pt x="2618" y="7836"/>
                  </a:lnTo>
                  <a:cubicBezTo>
                    <a:pt x="2618" y="8005"/>
                    <a:pt x="2756" y="8143"/>
                    <a:pt x="2926" y="8143"/>
                  </a:cubicBezTo>
                  <a:lnTo>
                    <a:pt x="4520" y="8143"/>
                  </a:lnTo>
                  <a:lnTo>
                    <a:pt x="4520" y="9115"/>
                  </a:lnTo>
                  <a:cubicBezTo>
                    <a:pt x="4520" y="9222"/>
                    <a:pt x="4538" y="9328"/>
                    <a:pt x="4573" y="9428"/>
                  </a:cubicBezTo>
                  <a:lnTo>
                    <a:pt x="2263" y="9428"/>
                  </a:lnTo>
                  <a:cubicBezTo>
                    <a:pt x="2142" y="9428"/>
                    <a:pt x="2028" y="9448"/>
                    <a:pt x="1921" y="9487"/>
                  </a:cubicBezTo>
                  <a:lnTo>
                    <a:pt x="1921" y="5914"/>
                  </a:lnTo>
                  <a:cubicBezTo>
                    <a:pt x="1921" y="5699"/>
                    <a:pt x="2097" y="5599"/>
                    <a:pt x="2263" y="5599"/>
                  </a:cubicBezTo>
                  <a:close/>
                  <a:moveTo>
                    <a:pt x="5617" y="10042"/>
                  </a:moveTo>
                  <a:lnTo>
                    <a:pt x="5617" y="10668"/>
                  </a:lnTo>
                  <a:lnTo>
                    <a:pt x="2263" y="10668"/>
                  </a:lnTo>
                  <a:cubicBezTo>
                    <a:pt x="2072" y="10668"/>
                    <a:pt x="1921" y="10530"/>
                    <a:pt x="1921" y="10357"/>
                  </a:cubicBezTo>
                  <a:cubicBezTo>
                    <a:pt x="1923" y="10173"/>
                    <a:pt x="2085" y="10042"/>
                    <a:pt x="2263" y="10042"/>
                  </a:cubicBezTo>
                  <a:close/>
                  <a:moveTo>
                    <a:pt x="11763" y="10042"/>
                  </a:moveTo>
                  <a:lnTo>
                    <a:pt x="11763" y="10668"/>
                  </a:lnTo>
                  <a:lnTo>
                    <a:pt x="8409" y="10668"/>
                  </a:lnTo>
                  <a:cubicBezTo>
                    <a:pt x="8217" y="10668"/>
                    <a:pt x="8068" y="10530"/>
                    <a:pt x="8068" y="10357"/>
                  </a:cubicBezTo>
                  <a:cubicBezTo>
                    <a:pt x="8070" y="10177"/>
                    <a:pt x="8217" y="10042"/>
                    <a:pt x="8409" y="10042"/>
                  </a:cubicBezTo>
                  <a:close/>
                  <a:moveTo>
                    <a:pt x="11324" y="11412"/>
                  </a:moveTo>
                  <a:lnTo>
                    <a:pt x="14207" y="12181"/>
                  </a:lnTo>
                  <a:lnTo>
                    <a:pt x="13528" y="12393"/>
                  </a:lnTo>
                  <a:cubicBezTo>
                    <a:pt x="13310" y="12459"/>
                    <a:pt x="13241" y="12741"/>
                    <a:pt x="13401" y="12903"/>
                  </a:cubicBezTo>
                  <a:lnTo>
                    <a:pt x="14892" y="14392"/>
                  </a:lnTo>
                  <a:lnTo>
                    <a:pt x="14323" y="14961"/>
                  </a:lnTo>
                  <a:lnTo>
                    <a:pt x="12834" y="13470"/>
                  </a:lnTo>
                  <a:cubicBezTo>
                    <a:pt x="12774" y="13410"/>
                    <a:pt x="12697" y="13382"/>
                    <a:pt x="12621" y="13382"/>
                  </a:cubicBezTo>
                  <a:cubicBezTo>
                    <a:pt x="12493" y="13382"/>
                    <a:pt x="12367" y="13460"/>
                    <a:pt x="12324" y="13595"/>
                  </a:cubicBezTo>
                  <a:lnTo>
                    <a:pt x="12098" y="14305"/>
                  </a:lnTo>
                  <a:lnTo>
                    <a:pt x="11324" y="11412"/>
                  </a:lnTo>
                  <a:close/>
                  <a:moveTo>
                    <a:pt x="1385" y="0"/>
                  </a:moveTo>
                  <a:cubicBezTo>
                    <a:pt x="623" y="0"/>
                    <a:pt x="1" y="620"/>
                    <a:pt x="1" y="1384"/>
                  </a:cubicBezTo>
                  <a:lnTo>
                    <a:pt x="1" y="12253"/>
                  </a:lnTo>
                  <a:cubicBezTo>
                    <a:pt x="1" y="12848"/>
                    <a:pt x="485" y="13330"/>
                    <a:pt x="1080" y="13330"/>
                  </a:cubicBezTo>
                  <a:lnTo>
                    <a:pt x="5504" y="13330"/>
                  </a:lnTo>
                  <a:cubicBezTo>
                    <a:pt x="5674" y="13330"/>
                    <a:pt x="5812" y="13194"/>
                    <a:pt x="5812" y="13024"/>
                  </a:cubicBezTo>
                  <a:cubicBezTo>
                    <a:pt x="5812" y="12855"/>
                    <a:pt x="5674" y="12717"/>
                    <a:pt x="5504" y="12717"/>
                  </a:cubicBezTo>
                  <a:lnTo>
                    <a:pt x="1080" y="12717"/>
                  </a:lnTo>
                  <a:cubicBezTo>
                    <a:pt x="824" y="12717"/>
                    <a:pt x="616" y="12509"/>
                    <a:pt x="616" y="12253"/>
                  </a:cubicBezTo>
                  <a:lnTo>
                    <a:pt x="616" y="2888"/>
                  </a:lnTo>
                  <a:lnTo>
                    <a:pt x="13051" y="2888"/>
                  </a:lnTo>
                  <a:lnTo>
                    <a:pt x="13051" y="11237"/>
                  </a:lnTo>
                  <a:lnTo>
                    <a:pt x="12366" y="11055"/>
                  </a:lnTo>
                  <a:cubicBezTo>
                    <a:pt x="12374" y="11029"/>
                    <a:pt x="12377" y="11003"/>
                    <a:pt x="12377" y="10976"/>
                  </a:cubicBezTo>
                  <a:lnTo>
                    <a:pt x="12377" y="5294"/>
                  </a:lnTo>
                  <a:cubicBezTo>
                    <a:pt x="12377" y="5124"/>
                    <a:pt x="12239" y="4986"/>
                    <a:pt x="12070" y="4986"/>
                  </a:cubicBezTo>
                  <a:lnTo>
                    <a:pt x="9136" y="4986"/>
                  </a:lnTo>
                  <a:lnTo>
                    <a:pt x="9136" y="4053"/>
                  </a:lnTo>
                  <a:cubicBezTo>
                    <a:pt x="9136" y="3884"/>
                    <a:pt x="8998" y="3746"/>
                    <a:pt x="8829" y="3746"/>
                  </a:cubicBezTo>
                  <a:lnTo>
                    <a:pt x="5473" y="3746"/>
                  </a:lnTo>
                  <a:cubicBezTo>
                    <a:pt x="4930" y="3746"/>
                    <a:pt x="4520" y="4145"/>
                    <a:pt x="4520" y="4673"/>
                  </a:cubicBezTo>
                  <a:lnTo>
                    <a:pt x="4520" y="4986"/>
                  </a:lnTo>
                  <a:lnTo>
                    <a:pt x="2263" y="4986"/>
                  </a:lnTo>
                  <a:cubicBezTo>
                    <a:pt x="1718" y="4986"/>
                    <a:pt x="1308" y="5386"/>
                    <a:pt x="1308" y="5914"/>
                  </a:cubicBezTo>
                  <a:lnTo>
                    <a:pt x="1308" y="10355"/>
                  </a:lnTo>
                  <a:cubicBezTo>
                    <a:pt x="1308" y="10874"/>
                    <a:pt x="1727" y="11281"/>
                    <a:pt x="2263" y="11281"/>
                  </a:cubicBezTo>
                  <a:lnTo>
                    <a:pt x="5922" y="11281"/>
                  </a:lnTo>
                  <a:cubicBezTo>
                    <a:pt x="6092" y="11281"/>
                    <a:pt x="6230" y="11145"/>
                    <a:pt x="6230" y="10976"/>
                  </a:cubicBezTo>
                  <a:lnTo>
                    <a:pt x="6230" y="10042"/>
                  </a:lnTo>
                  <a:lnTo>
                    <a:pt x="7511" y="10042"/>
                  </a:lnTo>
                  <a:cubicBezTo>
                    <a:pt x="7476" y="10140"/>
                    <a:pt x="7455" y="10245"/>
                    <a:pt x="7455" y="10355"/>
                  </a:cubicBezTo>
                  <a:cubicBezTo>
                    <a:pt x="7455" y="10874"/>
                    <a:pt x="7873" y="11281"/>
                    <a:pt x="8409" y="11281"/>
                  </a:cubicBezTo>
                  <a:lnTo>
                    <a:pt x="10654" y="11281"/>
                  </a:lnTo>
                  <a:lnTo>
                    <a:pt x="11039" y="12717"/>
                  </a:lnTo>
                  <a:lnTo>
                    <a:pt x="8186" y="12717"/>
                  </a:lnTo>
                  <a:cubicBezTo>
                    <a:pt x="8017" y="12717"/>
                    <a:pt x="7879" y="12855"/>
                    <a:pt x="7879" y="13024"/>
                  </a:cubicBezTo>
                  <a:cubicBezTo>
                    <a:pt x="7879" y="13194"/>
                    <a:pt x="8017" y="13330"/>
                    <a:pt x="8186" y="13330"/>
                  </a:cubicBezTo>
                  <a:lnTo>
                    <a:pt x="11203" y="13330"/>
                  </a:lnTo>
                  <a:lnTo>
                    <a:pt x="11777" y="15480"/>
                  </a:lnTo>
                  <a:cubicBezTo>
                    <a:pt x="11812" y="15608"/>
                    <a:pt x="11932" y="15704"/>
                    <a:pt x="12066" y="15706"/>
                  </a:cubicBezTo>
                  <a:cubicBezTo>
                    <a:pt x="12069" y="15706"/>
                    <a:pt x="12072" y="15706"/>
                    <a:pt x="12074" y="15706"/>
                  </a:cubicBezTo>
                  <a:cubicBezTo>
                    <a:pt x="12206" y="15706"/>
                    <a:pt x="12327" y="15619"/>
                    <a:pt x="12366" y="15492"/>
                  </a:cubicBezTo>
                  <a:lnTo>
                    <a:pt x="12756" y="14261"/>
                  </a:lnTo>
                  <a:lnTo>
                    <a:pt x="14106" y="15610"/>
                  </a:lnTo>
                  <a:cubicBezTo>
                    <a:pt x="14165" y="15669"/>
                    <a:pt x="14245" y="15699"/>
                    <a:pt x="14324" y="15699"/>
                  </a:cubicBezTo>
                  <a:cubicBezTo>
                    <a:pt x="14402" y="15699"/>
                    <a:pt x="14481" y="15669"/>
                    <a:pt x="14540" y="15610"/>
                  </a:cubicBezTo>
                  <a:lnTo>
                    <a:pt x="15541" y="14609"/>
                  </a:lnTo>
                  <a:cubicBezTo>
                    <a:pt x="15659" y="14491"/>
                    <a:pt x="15659" y="14294"/>
                    <a:pt x="15541" y="14175"/>
                  </a:cubicBezTo>
                  <a:lnTo>
                    <a:pt x="14194" y="12827"/>
                  </a:lnTo>
                  <a:lnTo>
                    <a:pt x="15403" y="12454"/>
                  </a:lnTo>
                  <a:cubicBezTo>
                    <a:pt x="15532" y="12413"/>
                    <a:pt x="15622" y="12290"/>
                    <a:pt x="15619" y="12154"/>
                  </a:cubicBezTo>
                  <a:cubicBezTo>
                    <a:pt x="15617" y="12019"/>
                    <a:pt x="15523" y="11900"/>
                    <a:pt x="15392" y="11865"/>
                  </a:cubicBezTo>
                  <a:lnTo>
                    <a:pt x="13664" y="11403"/>
                  </a:lnTo>
                  <a:lnTo>
                    <a:pt x="13664" y="1384"/>
                  </a:lnTo>
                  <a:cubicBezTo>
                    <a:pt x="13664" y="620"/>
                    <a:pt x="13044" y="0"/>
                    <a:pt x="122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83;p35">
              <a:extLst>
                <a:ext uri="{FF2B5EF4-FFF2-40B4-BE49-F238E27FC236}">
                  <a16:creationId xmlns:a16="http://schemas.microsoft.com/office/drawing/2014/main" id="{3F1433BA-4464-953D-AD80-9B42C09402E2}"/>
                </a:ext>
              </a:extLst>
            </p:cNvPr>
            <p:cNvSpPr/>
            <p:nvPr/>
          </p:nvSpPr>
          <p:spPr>
            <a:xfrm>
              <a:off x="1610713" y="2145100"/>
              <a:ext cx="51600" cy="15325"/>
            </a:xfrm>
            <a:custGeom>
              <a:avLst/>
              <a:gdLst/>
              <a:ahLst/>
              <a:cxnLst/>
              <a:rect l="l" t="t" r="r" b="b"/>
              <a:pathLst>
                <a:path w="2064" h="613" extrusionOk="0">
                  <a:moveTo>
                    <a:pt x="308" y="0"/>
                  </a:moveTo>
                  <a:cubicBezTo>
                    <a:pt x="138" y="0"/>
                    <a:pt x="0" y="138"/>
                    <a:pt x="0" y="307"/>
                  </a:cubicBezTo>
                  <a:cubicBezTo>
                    <a:pt x="0" y="477"/>
                    <a:pt x="138" y="613"/>
                    <a:pt x="308" y="613"/>
                  </a:cubicBezTo>
                  <a:lnTo>
                    <a:pt x="1756" y="613"/>
                  </a:lnTo>
                  <a:cubicBezTo>
                    <a:pt x="1927" y="613"/>
                    <a:pt x="2064" y="477"/>
                    <a:pt x="2064" y="307"/>
                  </a:cubicBezTo>
                  <a:cubicBezTo>
                    <a:pt x="2064" y="138"/>
                    <a:pt x="1927" y="0"/>
                    <a:pt x="1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84;p35">
              <a:extLst>
                <a:ext uri="{FF2B5EF4-FFF2-40B4-BE49-F238E27FC236}">
                  <a16:creationId xmlns:a16="http://schemas.microsoft.com/office/drawing/2014/main" id="{CC11AF5B-8629-8536-D193-66FAE63C5FB1}"/>
                </a:ext>
              </a:extLst>
            </p:cNvPr>
            <p:cNvSpPr/>
            <p:nvPr/>
          </p:nvSpPr>
          <p:spPr>
            <a:xfrm>
              <a:off x="1627813" y="2333400"/>
              <a:ext cx="17375" cy="15300"/>
            </a:xfrm>
            <a:custGeom>
              <a:avLst/>
              <a:gdLst/>
              <a:ahLst/>
              <a:cxnLst/>
              <a:rect l="l" t="t" r="r" b="b"/>
              <a:pathLst>
                <a:path w="695" h="612" extrusionOk="0">
                  <a:moveTo>
                    <a:pt x="347" y="1"/>
                  </a:moveTo>
                  <a:cubicBezTo>
                    <a:pt x="308" y="1"/>
                    <a:pt x="269" y="8"/>
                    <a:pt x="231" y="24"/>
                  </a:cubicBezTo>
                  <a:cubicBezTo>
                    <a:pt x="76" y="86"/>
                    <a:pt x="1" y="269"/>
                    <a:pt x="65" y="423"/>
                  </a:cubicBezTo>
                  <a:cubicBezTo>
                    <a:pt x="113" y="540"/>
                    <a:pt x="230" y="612"/>
                    <a:pt x="350" y="612"/>
                  </a:cubicBezTo>
                  <a:cubicBezTo>
                    <a:pt x="389" y="612"/>
                    <a:pt x="428" y="604"/>
                    <a:pt x="465" y="589"/>
                  </a:cubicBezTo>
                  <a:cubicBezTo>
                    <a:pt x="619" y="526"/>
                    <a:pt x="695" y="344"/>
                    <a:pt x="632" y="189"/>
                  </a:cubicBezTo>
                  <a:cubicBezTo>
                    <a:pt x="584" y="72"/>
                    <a:pt x="467" y="1"/>
                    <a:pt x="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85;p35">
            <a:extLst>
              <a:ext uri="{FF2B5EF4-FFF2-40B4-BE49-F238E27FC236}">
                <a16:creationId xmlns:a16="http://schemas.microsoft.com/office/drawing/2014/main" id="{2E2005CF-3A33-33B3-EC91-08983E52546E}"/>
              </a:ext>
            </a:extLst>
          </p:cNvPr>
          <p:cNvGrpSpPr/>
          <p:nvPr/>
        </p:nvGrpSpPr>
        <p:grpSpPr>
          <a:xfrm>
            <a:off x="7118750" y="2021150"/>
            <a:ext cx="392725" cy="392650"/>
            <a:chOff x="3451688" y="2015475"/>
            <a:chExt cx="392725" cy="392650"/>
          </a:xfrm>
        </p:grpSpPr>
        <p:sp>
          <p:nvSpPr>
            <p:cNvPr id="31" name="Google Shape;386;p35">
              <a:extLst>
                <a:ext uri="{FF2B5EF4-FFF2-40B4-BE49-F238E27FC236}">
                  <a16:creationId xmlns:a16="http://schemas.microsoft.com/office/drawing/2014/main" id="{A64689A3-9146-4CAC-970B-6DCA8803E11E}"/>
                </a:ext>
              </a:extLst>
            </p:cNvPr>
            <p:cNvSpPr/>
            <p:nvPr/>
          </p:nvSpPr>
          <p:spPr>
            <a:xfrm>
              <a:off x="3634838" y="2118750"/>
              <a:ext cx="28225" cy="37125"/>
            </a:xfrm>
            <a:custGeom>
              <a:avLst/>
              <a:gdLst/>
              <a:ahLst/>
              <a:cxnLst/>
              <a:rect l="l" t="t" r="r" b="b"/>
              <a:pathLst>
                <a:path w="1129" h="1485" extrusionOk="0">
                  <a:moveTo>
                    <a:pt x="639" y="1"/>
                  </a:moveTo>
                  <a:cubicBezTo>
                    <a:pt x="514" y="1"/>
                    <a:pt x="396" y="78"/>
                    <a:pt x="352" y="202"/>
                  </a:cubicBezTo>
                  <a:lnTo>
                    <a:pt x="33" y="1074"/>
                  </a:lnTo>
                  <a:cubicBezTo>
                    <a:pt x="0" y="1168"/>
                    <a:pt x="13" y="1273"/>
                    <a:pt x="70" y="1354"/>
                  </a:cubicBezTo>
                  <a:cubicBezTo>
                    <a:pt x="129" y="1437"/>
                    <a:pt x="223" y="1485"/>
                    <a:pt x="322" y="1485"/>
                  </a:cubicBezTo>
                  <a:lnTo>
                    <a:pt x="821" y="1485"/>
                  </a:lnTo>
                  <a:cubicBezTo>
                    <a:pt x="991" y="1485"/>
                    <a:pt x="1129" y="1349"/>
                    <a:pt x="1129" y="1179"/>
                  </a:cubicBezTo>
                  <a:cubicBezTo>
                    <a:pt x="1129" y="1010"/>
                    <a:pt x="991" y="872"/>
                    <a:pt x="821" y="872"/>
                  </a:cubicBezTo>
                  <a:lnTo>
                    <a:pt x="760" y="872"/>
                  </a:lnTo>
                  <a:lnTo>
                    <a:pt x="928" y="412"/>
                  </a:lnTo>
                  <a:cubicBezTo>
                    <a:pt x="985" y="253"/>
                    <a:pt x="904" y="77"/>
                    <a:pt x="744" y="20"/>
                  </a:cubicBezTo>
                  <a:cubicBezTo>
                    <a:pt x="709" y="7"/>
                    <a:pt x="674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87;p35">
              <a:extLst>
                <a:ext uri="{FF2B5EF4-FFF2-40B4-BE49-F238E27FC236}">
                  <a16:creationId xmlns:a16="http://schemas.microsoft.com/office/drawing/2014/main" id="{E389B8B2-4E24-FF62-3717-047C7541BDBE}"/>
                </a:ext>
              </a:extLst>
            </p:cNvPr>
            <p:cNvSpPr/>
            <p:nvPr/>
          </p:nvSpPr>
          <p:spPr>
            <a:xfrm>
              <a:off x="3619363" y="2229850"/>
              <a:ext cx="61975" cy="56150"/>
            </a:xfrm>
            <a:custGeom>
              <a:avLst/>
              <a:gdLst/>
              <a:ahLst/>
              <a:cxnLst/>
              <a:rect l="l" t="t" r="r" b="b"/>
              <a:pathLst>
                <a:path w="2479" h="2246" extrusionOk="0">
                  <a:moveTo>
                    <a:pt x="1240" y="613"/>
                  </a:moveTo>
                  <a:cubicBezTo>
                    <a:pt x="1584" y="613"/>
                    <a:pt x="1864" y="842"/>
                    <a:pt x="1864" y="1123"/>
                  </a:cubicBezTo>
                  <a:cubicBezTo>
                    <a:pt x="1864" y="1403"/>
                    <a:pt x="1584" y="1631"/>
                    <a:pt x="1240" y="1631"/>
                  </a:cubicBezTo>
                  <a:cubicBezTo>
                    <a:pt x="895" y="1631"/>
                    <a:pt x="616" y="1403"/>
                    <a:pt x="616" y="1123"/>
                  </a:cubicBezTo>
                  <a:cubicBezTo>
                    <a:pt x="616" y="842"/>
                    <a:pt x="895" y="613"/>
                    <a:pt x="1240" y="613"/>
                  </a:cubicBezTo>
                  <a:close/>
                  <a:moveTo>
                    <a:pt x="1240" y="0"/>
                  </a:moveTo>
                  <a:cubicBezTo>
                    <a:pt x="557" y="0"/>
                    <a:pt x="1" y="505"/>
                    <a:pt x="1" y="1123"/>
                  </a:cubicBezTo>
                  <a:cubicBezTo>
                    <a:pt x="1" y="1742"/>
                    <a:pt x="557" y="2246"/>
                    <a:pt x="1240" y="2246"/>
                  </a:cubicBezTo>
                  <a:cubicBezTo>
                    <a:pt x="1922" y="2246"/>
                    <a:pt x="2478" y="1742"/>
                    <a:pt x="2478" y="1123"/>
                  </a:cubicBezTo>
                  <a:cubicBezTo>
                    <a:pt x="2478" y="505"/>
                    <a:pt x="1922" y="0"/>
                    <a:pt x="12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88;p35">
              <a:extLst>
                <a:ext uri="{FF2B5EF4-FFF2-40B4-BE49-F238E27FC236}">
                  <a16:creationId xmlns:a16="http://schemas.microsoft.com/office/drawing/2014/main" id="{19217F14-C835-DBE2-DD3F-DD240523E96C}"/>
                </a:ext>
              </a:extLst>
            </p:cNvPr>
            <p:cNvSpPr/>
            <p:nvPr/>
          </p:nvSpPr>
          <p:spPr>
            <a:xfrm>
              <a:off x="3451688" y="2015475"/>
              <a:ext cx="392725" cy="392650"/>
            </a:xfrm>
            <a:custGeom>
              <a:avLst/>
              <a:gdLst/>
              <a:ahLst/>
              <a:cxnLst/>
              <a:rect l="l" t="t" r="r" b="b"/>
              <a:pathLst>
                <a:path w="15709" h="15706" extrusionOk="0">
                  <a:moveTo>
                    <a:pt x="7959" y="613"/>
                  </a:moveTo>
                  <a:cubicBezTo>
                    <a:pt x="8696" y="613"/>
                    <a:pt x="9334" y="872"/>
                    <a:pt x="9859" y="1384"/>
                  </a:cubicBezTo>
                  <a:cubicBezTo>
                    <a:pt x="10332" y="1846"/>
                    <a:pt x="10625" y="2428"/>
                    <a:pt x="10787" y="2836"/>
                  </a:cubicBezTo>
                  <a:cubicBezTo>
                    <a:pt x="10820" y="2919"/>
                    <a:pt x="10801" y="3013"/>
                    <a:pt x="10744" y="3079"/>
                  </a:cubicBezTo>
                  <a:cubicBezTo>
                    <a:pt x="10687" y="3142"/>
                    <a:pt x="10615" y="3159"/>
                    <a:pt x="10534" y="3159"/>
                  </a:cubicBezTo>
                  <a:lnTo>
                    <a:pt x="9677" y="3159"/>
                  </a:lnTo>
                  <a:cubicBezTo>
                    <a:pt x="9323" y="3159"/>
                    <a:pt x="9172" y="2720"/>
                    <a:pt x="9115" y="2457"/>
                  </a:cubicBezTo>
                  <a:cubicBezTo>
                    <a:pt x="9077" y="2292"/>
                    <a:pt x="8931" y="2170"/>
                    <a:pt x="8762" y="2165"/>
                  </a:cubicBezTo>
                  <a:cubicBezTo>
                    <a:pt x="8757" y="2164"/>
                    <a:pt x="8753" y="2164"/>
                    <a:pt x="8749" y="2164"/>
                  </a:cubicBezTo>
                  <a:cubicBezTo>
                    <a:pt x="8593" y="2164"/>
                    <a:pt x="8473" y="2259"/>
                    <a:pt x="8401" y="2391"/>
                  </a:cubicBezTo>
                  <a:cubicBezTo>
                    <a:pt x="8182" y="2801"/>
                    <a:pt x="7737" y="3052"/>
                    <a:pt x="7275" y="3052"/>
                  </a:cubicBezTo>
                  <a:lnTo>
                    <a:pt x="5318" y="3052"/>
                  </a:lnTo>
                  <a:cubicBezTo>
                    <a:pt x="5162" y="3052"/>
                    <a:pt x="5042" y="2892"/>
                    <a:pt x="5094" y="2741"/>
                  </a:cubicBezTo>
                  <a:cubicBezTo>
                    <a:pt x="5318" y="2074"/>
                    <a:pt x="5661" y="1554"/>
                    <a:pt x="6111" y="1196"/>
                  </a:cubicBezTo>
                  <a:cubicBezTo>
                    <a:pt x="6601" y="810"/>
                    <a:pt x="7223" y="613"/>
                    <a:pt x="7959" y="613"/>
                  </a:cubicBezTo>
                  <a:close/>
                  <a:moveTo>
                    <a:pt x="8672" y="3061"/>
                  </a:moveTo>
                  <a:cubicBezTo>
                    <a:pt x="8887" y="3519"/>
                    <a:pt x="9239" y="3773"/>
                    <a:pt x="9677" y="3773"/>
                  </a:cubicBezTo>
                  <a:lnTo>
                    <a:pt x="10238" y="3773"/>
                  </a:lnTo>
                  <a:lnTo>
                    <a:pt x="10238" y="4594"/>
                  </a:lnTo>
                  <a:cubicBezTo>
                    <a:pt x="10238" y="5198"/>
                    <a:pt x="10008" y="5785"/>
                    <a:pt x="9599" y="6227"/>
                  </a:cubicBezTo>
                  <a:lnTo>
                    <a:pt x="6189" y="6227"/>
                  </a:lnTo>
                  <a:cubicBezTo>
                    <a:pt x="5788" y="5794"/>
                    <a:pt x="5567" y="5235"/>
                    <a:pt x="5567" y="4638"/>
                  </a:cubicBezTo>
                  <a:lnTo>
                    <a:pt x="5567" y="3716"/>
                  </a:lnTo>
                  <a:cubicBezTo>
                    <a:pt x="5567" y="3700"/>
                    <a:pt x="5567" y="3683"/>
                    <a:pt x="5567" y="3665"/>
                  </a:cubicBezTo>
                  <a:lnTo>
                    <a:pt x="7275" y="3665"/>
                  </a:lnTo>
                  <a:cubicBezTo>
                    <a:pt x="7573" y="3665"/>
                    <a:pt x="7858" y="3598"/>
                    <a:pt x="8114" y="3473"/>
                  </a:cubicBezTo>
                  <a:cubicBezTo>
                    <a:pt x="8324" y="3372"/>
                    <a:pt x="8513" y="3232"/>
                    <a:pt x="8672" y="3061"/>
                  </a:cubicBezTo>
                  <a:close/>
                  <a:moveTo>
                    <a:pt x="12666" y="6840"/>
                  </a:moveTo>
                  <a:cubicBezTo>
                    <a:pt x="12706" y="6840"/>
                    <a:pt x="12741" y="6871"/>
                    <a:pt x="12745" y="6912"/>
                  </a:cubicBezTo>
                  <a:lnTo>
                    <a:pt x="12366" y="11949"/>
                  </a:lnTo>
                  <a:cubicBezTo>
                    <a:pt x="12362" y="12001"/>
                    <a:pt x="12344" y="12052"/>
                    <a:pt x="12281" y="12052"/>
                  </a:cubicBezTo>
                  <a:lnTo>
                    <a:pt x="3426" y="12052"/>
                  </a:lnTo>
                  <a:cubicBezTo>
                    <a:pt x="3384" y="12052"/>
                    <a:pt x="3349" y="12016"/>
                    <a:pt x="3349" y="11973"/>
                  </a:cubicBezTo>
                  <a:cubicBezTo>
                    <a:pt x="3349" y="11966"/>
                    <a:pt x="3349" y="11958"/>
                    <a:pt x="3347" y="11949"/>
                  </a:cubicBezTo>
                  <a:lnTo>
                    <a:pt x="2968" y="6912"/>
                  </a:lnTo>
                  <a:cubicBezTo>
                    <a:pt x="2971" y="6871"/>
                    <a:pt x="3006" y="6840"/>
                    <a:pt x="3047" y="6840"/>
                  </a:cubicBezTo>
                  <a:close/>
                  <a:moveTo>
                    <a:pt x="2570" y="9790"/>
                  </a:moveTo>
                  <a:lnTo>
                    <a:pt x="2734" y="11986"/>
                  </a:lnTo>
                  <a:cubicBezTo>
                    <a:pt x="2736" y="12062"/>
                    <a:pt x="2751" y="12135"/>
                    <a:pt x="2774" y="12207"/>
                  </a:cubicBezTo>
                  <a:cubicBezTo>
                    <a:pt x="2749" y="12251"/>
                    <a:pt x="2734" y="12303"/>
                    <a:pt x="2734" y="12358"/>
                  </a:cubicBezTo>
                  <a:lnTo>
                    <a:pt x="2734" y="13050"/>
                  </a:lnTo>
                  <a:cubicBezTo>
                    <a:pt x="2734" y="13201"/>
                    <a:pt x="2767" y="13346"/>
                    <a:pt x="2826" y="13477"/>
                  </a:cubicBezTo>
                  <a:lnTo>
                    <a:pt x="2751" y="13477"/>
                  </a:lnTo>
                  <a:cubicBezTo>
                    <a:pt x="2145" y="13477"/>
                    <a:pt x="1653" y="12986"/>
                    <a:pt x="1653" y="12382"/>
                  </a:cubicBezTo>
                  <a:lnTo>
                    <a:pt x="1653" y="11798"/>
                  </a:lnTo>
                  <a:cubicBezTo>
                    <a:pt x="1653" y="11487"/>
                    <a:pt x="1733" y="11001"/>
                    <a:pt x="2104" y="10462"/>
                  </a:cubicBezTo>
                  <a:lnTo>
                    <a:pt x="2570" y="9790"/>
                  </a:lnTo>
                  <a:close/>
                  <a:moveTo>
                    <a:pt x="12360" y="12665"/>
                  </a:moveTo>
                  <a:lnTo>
                    <a:pt x="12360" y="13050"/>
                  </a:lnTo>
                  <a:cubicBezTo>
                    <a:pt x="12360" y="13286"/>
                    <a:pt x="12169" y="13477"/>
                    <a:pt x="11933" y="13477"/>
                  </a:cubicBezTo>
                  <a:lnTo>
                    <a:pt x="3776" y="13477"/>
                  </a:lnTo>
                  <a:cubicBezTo>
                    <a:pt x="3540" y="13477"/>
                    <a:pt x="3349" y="13286"/>
                    <a:pt x="3349" y="13050"/>
                  </a:cubicBezTo>
                  <a:lnTo>
                    <a:pt x="3349" y="12665"/>
                  </a:lnTo>
                  <a:close/>
                  <a:moveTo>
                    <a:pt x="13143" y="9792"/>
                  </a:moveTo>
                  <a:lnTo>
                    <a:pt x="13603" y="10460"/>
                  </a:lnTo>
                  <a:cubicBezTo>
                    <a:pt x="13976" y="11001"/>
                    <a:pt x="14056" y="11487"/>
                    <a:pt x="14056" y="11798"/>
                  </a:cubicBezTo>
                  <a:lnTo>
                    <a:pt x="14056" y="12382"/>
                  </a:lnTo>
                  <a:cubicBezTo>
                    <a:pt x="14056" y="12986"/>
                    <a:pt x="13564" y="13477"/>
                    <a:pt x="12959" y="13477"/>
                  </a:cubicBezTo>
                  <a:lnTo>
                    <a:pt x="12883" y="13477"/>
                  </a:lnTo>
                  <a:cubicBezTo>
                    <a:pt x="12942" y="13346"/>
                    <a:pt x="12975" y="13201"/>
                    <a:pt x="12975" y="13050"/>
                  </a:cubicBezTo>
                  <a:lnTo>
                    <a:pt x="12975" y="12358"/>
                  </a:lnTo>
                  <a:cubicBezTo>
                    <a:pt x="12975" y="12305"/>
                    <a:pt x="12960" y="12255"/>
                    <a:pt x="12936" y="12211"/>
                  </a:cubicBezTo>
                  <a:cubicBezTo>
                    <a:pt x="12962" y="12139"/>
                    <a:pt x="12977" y="12062"/>
                    <a:pt x="12979" y="11986"/>
                  </a:cubicBezTo>
                  <a:lnTo>
                    <a:pt x="13143" y="9792"/>
                  </a:lnTo>
                  <a:close/>
                  <a:moveTo>
                    <a:pt x="7959" y="0"/>
                  </a:moveTo>
                  <a:cubicBezTo>
                    <a:pt x="7081" y="0"/>
                    <a:pt x="6332" y="241"/>
                    <a:pt x="5730" y="716"/>
                  </a:cubicBezTo>
                  <a:cubicBezTo>
                    <a:pt x="5186" y="1149"/>
                    <a:pt x="4775" y="1763"/>
                    <a:pt x="4512" y="2546"/>
                  </a:cubicBezTo>
                  <a:cubicBezTo>
                    <a:pt x="4376" y="2951"/>
                    <a:pt x="4571" y="3401"/>
                    <a:pt x="4956" y="3584"/>
                  </a:cubicBezTo>
                  <a:cubicBezTo>
                    <a:pt x="4954" y="3628"/>
                    <a:pt x="4952" y="3672"/>
                    <a:pt x="4952" y="3716"/>
                  </a:cubicBezTo>
                  <a:lnTo>
                    <a:pt x="4952" y="4638"/>
                  </a:lnTo>
                  <a:cubicBezTo>
                    <a:pt x="4952" y="5211"/>
                    <a:pt x="5114" y="5757"/>
                    <a:pt x="5416" y="6227"/>
                  </a:cubicBezTo>
                  <a:lnTo>
                    <a:pt x="3047" y="6227"/>
                  </a:lnTo>
                  <a:cubicBezTo>
                    <a:pt x="2666" y="6227"/>
                    <a:pt x="2355" y="6538"/>
                    <a:pt x="2355" y="6919"/>
                  </a:cubicBezTo>
                  <a:cubicBezTo>
                    <a:pt x="2355" y="6926"/>
                    <a:pt x="2355" y="6934"/>
                    <a:pt x="2355" y="6941"/>
                  </a:cubicBezTo>
                  <a:lnTo>
                    <a:pt x="2496" y="8817"/>
                  </a:lnTo>
                  <a:lnTo>
                    <a:pt x="1600" y="10112"/>
                  </a:lnTo>
                  <a:cubicBezTo>
                    <a:pt x="1234" y="10644"/>
                    <a:pt x="1041" y="11226"/>
                    <a:pt x="1041" y="11798"/>
                  </a:cubicBezTo>
                  <a:lnTo>
                    <a:pt x="1041" y="12382"/>
                  </a:lnTo>
                  <a:cubicBezTo>
                    <a:pt x="1041" y="12798"/>
                    <a:pt x="1192" y="13181"/>
                    <a:pt x="1440" y="13477"/>
                  </a:cubicBezTo>
                  <a:lnTo>
                    <a:pt x="1116" y="13477"/>
                  </a:lnTo>
                  <a:cubicBezTo>
                    <a:pt x="501" y="13477"/>
                    <a:pt x="1" y="13978"/>
                    <a:pt x="1" y="14592"/>
                  </a:cubicBezTo>
                  <a:cubicBezTo>
                    <a:pt x="1" y="15207"/>
                    <a:pt x="501" y="15706"/>
                    <a:pt x="1116" y="15706"/>
                  </a:cubicBezTo>
                  <a:lnTo>
                    <a:pt x="6489" y="15706"/>
                  </a:lnTo>
                  <a:cubicBezTo>
                    <a:pt x="6658" y="15706"/>
                    <a:pt x="6796" y="15570"/>
                    <a:pt x="6796" y="15400"/>
                  </a:cubicBezTo>
                  <a:cubicBezTo>
                    <a:pt x="6796" y="15231"/>
                    <a:pt x="6658" y="15093"/>
                    <a:pt x="6489" y="15093"/>
                  </a:cubicBezTo>
                  <a:lnTo>
                    <a:pt x="1116" y="15093"/>
                  </a:lnTo>
                  <a:cubicBezTo>
                    <a:pt x="840" y="15093"/>
                    <a:pt x="615" y="14869"/>
                    <a:pt x="615" y="14592"/>
                  </a:cubicBezTo>
                  <a:cubicBezTo>
                    <a:pt x="615" y="14314"/>
                    <a:pt x="840" y="14090"/>
                    <a:pt x="1116" y="14090"/>
                  </a:cubicBezTo>
                  <a:lnTo>
                    <a:pt x="14593" y="14090"/>
                  </a:lnTo>
                  <a:cubicBezTo>
                    <a:pt x="14869" y="14090"/>
                    <a:pt x="15094" y="14314"/>
                    <a:pt x="15094" y="14592"/>
                  </a:cubicBezTo>
                  <a:cubicBezTo>
                    <a:pt x="15094" y="14869"/>
                    <a:pt x="14869" y="15093"/>
                    <a:pt x="14593" y="15093"/>
                  </a:cubicBezTo>
                  <a:lnTo>
                    <a:pt x="9189" y="15093"/>
                  </a:lnTo>
                  <a:cubicBezTo>
                    <a:pt x="9020" y="15093"/>
                    <a:pt x="8882" y="15231"/>
                    <a:pt x="8882" y="15400"/>
                  </a:cubicBezTo>
                  <a:cubicBezTo>
                    <a:pt x="8882" y="15570"/>
                    <a:pt x="9020" y="15706"/>
                    <a:pt x="9189" y="15706"/>
                  </a:cubicBezTo>
                  <a:lnTo>
                    <a:pt x="14593" y="15706"/>
                  </a:lnTo>
                  <a:cubicBezTo>
                    <a:pt x="15208" y="15706"/>
                    <a:pt x="15708" y="15207"/>
                    <a:pt x="15708" y="14592"/>
                  </a:cubicBezTo>
                  <a:cubicBezTo>
                    <a:pt x="15708" y="13978"/>
                    <a:pt x="15208" y="13477"/>
                    <a:pt x="14593" y="13477"/>
                  </a:cubicBezTo>
                  <a:lnTo>
                    <a:pt x="14269" y="13477"/>
                  </a:lnTo>
                  <a:cubicBezTo>
                    <a:pt x="14518" y="13179"/>
                    <a:pt x="14668" y="12798"/>
                    <a:pt x="14668" y="12382"/>
                  </a:cubicBezTo>
                  <a:lnTo>
                    <a:pt x="14668" y="11798"/>
                  </a:lnTo>
                  <a:cubicBezTo>
                    <a:pt x="14668" y="11226"/>
                    <a:pt x="14475" y="10644"/>
                    <a:pt x="14109" y="10112"/>
                  </a:cubicBezTo>
                  <a:lnTo>
                    <a:pt x="13216" y="8818"/>
                  </a:lnTo>
                  <a:lnTo>
                    <a:pt x="13358" y="6941"/>
                  </a:lnTo>
                  <a:cubicBezTo>
                    <a:pt x="13358" y="6934"/>
                    <a:pt x="13358" y="6926"/>
                    <a:pt x="13358" y="6919"/>
                  </a:cubicBezTo>
                  <a:cubicBezTo>
                    <a:pt x="13358" y="6538"/>
                    <a:pt x="13049" y="6227"/>
                    <a:pt x="12666" y="6227"/>
                  </a:cubicBezTo>
                  <a:lnTo>
                    <a:pt x="10372" y="6227"/>
                  </a:lnTo>
                  <a:cubicBezTo>
                    <a:pt x="10682" y="5743"/>
                    <a:pt x="10853" y="5174"/>
                    <a:pt x="10853" y="4594"/>
                  </a:cubicBezTo>
                  <a:lnTo>
                    <a:pt x="10853" y="3724"/>
                  </a:lnTo>
                  <a:cubicBezTo>
                    <a:pt x="11020" y="3663"/>
                    <a:pt x="11168" y="3551"/>
                    <a:pt x="11271" y="3400"/>
                  </a:cubicBezTo>
                  <a:cubicBezTo>
                    <a:pt x="11429" y="3166"/>
                    <a:pt x="11460" y="2871"/>
                    <a:pt x="11357" y="2610"/>
                  </a:cubicBezTo>
                  <a:cubicBezTo>
                    <a:pt x="11171" y="2146"/>
                    <a:pt x="10836" y="1482"/>
                    <a:pt x="10288" y="944"/>
                  </a:cubicBezTo>
                  <a:cubicBezTo>
                    <a:pt x="9645" y="318"/>
                    <a:pt x="8861" y="0"/>
                    <a:pt x="7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89;p35">
              <a:extLst>
                <a:ext uri="{FF2B5EF4-FFF2-40B4-BE49-F238E27FC236}">
                  <a16:creationId xmlns:a16="http://schemas.microsoft.com/office/drawing/2014/main" id="{00F095A6-A3F0-DA87-E0BF-88850E2E756A}"/>
                </a:ext>
              </a:extLst>
            </p:cNvPr>
            <p:cNvSpPr/>
            <p:nvPr/>
          </p:nvSpPr>
          <p:spPr>
            <a:xfrm>
              <a:off x="3639338" y="2392800"/>
              <a:ext cx="17425" cy="15325"/>
            </a:xfrm>
            <a:custGeom>
              <a:avLst/>
              <a:gdLst/>
              <a:ahLst/>
              <a:cxnLst/>
              <a:rect l="l" t="t" r="r" b="b"/>
              <a:pathLst>
                <a:path w="697" h="613" extrusionOk="0">
                  <a:moveTo>
                    <a:pt x="346" y="1"/>
                  </a:moveTo>
                  <a:cubicBezTo>
                    <a:pt x="308" y="1"/>
                    <a:pt x="268" y="8"/>
                    <a:pt x="231" y="24"/>
                  </a:cubicBezTo>
                  <a:cubicBezTo>
                    <a:pt x="76" y="88"/>
                    <a:pt x="1" y="269"/>
                    <a:pt x="65" y="423"/>
                  </a:cubicBezTo>
                  <a:cubicBezTo>
                    <a:pt x="114" y="540"/>
                    <a:pt x="230" y="612"/>
                    <a:pt x="351" y="612"/>
                  </a:cubicBezTo>
                  <a:cubicBezTo>
                    <a:pt x="390" y="612"/>
                    <a:pt x="429" y="605"/>
                    <a:pt x="466" y="589"/>
                  </a:cubicBezTo>
                  <a:cubicBezTo>
                    <a:pt x="619" y="526"/>
                    <a:pt x="696" y="344"/>
                    <a:pt x="632" y="190"/>
                  </a:cubicBezTo>
                  <a:cubicBezTo>
                    <a:pt x="583" y="73"/>
                    <a:pt x="467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90;p35">
            <a:extLst>
              <a:ext uri="{FF2B5EF4-FFF2-40B4-BE49-F238E27FC236}">
                <a16:creationId xmlns:a16="http://schemas.microsoft.com/office/drawing/2014/main" id="{05BBC8B1-48CD-1E81-39E4-8C1892CB10F3}"/>
              </a:ext>
            </a:extLst>
          </p:cNvPr>
          <p:cNvGrpSpPr/>
          <p:nvPr/>
        </p:nvGrpSpPr>
        <p:grpSpPr>
          <a:xfrm>
            <a:off x="5393300" y="3578950"/>
            <a:ext cx="342525" cy="392675"/>
            <a:chOff x="4759538" y="3923675"/>
            <a:chExt cx="342525" cy="392675"/>
          </a:xfrm>
        </p:grpSpPr>
        <p:sp>
          <p:nvSpPr>
            <p:cNvPr id="36" name="Google Shape;391;p35">
              <a:extLst>
                <a:ext uri="{FF2B5EF4-FFF2-40B4-BE49-F238E27FC236}">
                  <a16:creationId xmlns:a16="http://schemas.microsoft.com/office/drawing/2014/main" id="{D6AAE50B-12AF-ABB6-55E0-827011B901B6}"/>
                </a:ext>
              </a:extLst>
            </p:cNvPr>
            <p:cNvSpPr/>
            <p:nvPr/>
          </p:nvSpPr>
          <p:spPr>
            <a:xfrm>
              <a:off x="4883288" y="4016125"/>
              <a:ext cx="67525" cy="15350"/>
            </a:xfrm>
            <a:custGeom>
              <a:avLst/>
              <a:gdLst/>
              <a:ahLst/>
              <a:cxnLst/>
              <a:rect l="l" t="t" r="r" b="b"/>
              <a:pathLst>
                <a:path w="2701" h="614" extrusionOk="0">
                  <a:moveTo>
                    <a:pt x="307" y="0"/>
                  </a:moveTo>
                  <a:cubicBezTo>
                    <a:pt x="138" y="0"/>
                    <a:pt x="0" y="136"/>
                    <a:pt x="0" y="306"/>
                  </a:cubicBezTo>
                  <a:cubicBezTo>
                    <a:pt x="0" y="475"/>
                    <a:pt x="138" y="613"/>
                    <a:pt x="307" y="613"/>
                  </a:cubicBezTo>
                  <a:lnTo>
                    <a:pt x="2393" y="613"/>
                  </a:lnTo>
                  <a:cubicBezTo>
                    <a:pt x="2562" y="613"/>
                    <a:pt x="2700" y="475"/>
                    <a:pt x="2700" y="306"/>
                  </a:cubicBezTo>
                  <a:cubicBezTo>
                    <a:pt x="2700" y="136"/>
                    <a:pt x="2562" y="0"/>
                    <a:pt x="23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92;p35">
              <a:extLst>
                <a:ext uri="{FF2B5EF4-FFF2-40B4-BE49-F238E27FC236}">
                  <a16:creationId xmlns:a16="http://schemas.microsoft.com/office/drawing/2014/main" id="{72FD55EC-69CE-6809-713C-770969E29A4D}"/>
                </a:ext>
              </a:extLst>
            </p:cNvPr>
            <p:cNvSpPr/>
            <p:nvPr/>
          </p:nvSpPr>
          <p:spPr>
            <a:xfrm>
              <a:off x="4883288" y="4048550"/>
              <a:ext cx="39125" cy="15400"/>
            </a:xfrm>
            <a:custGeom>
              <a:avLst/>
              <a:gdLst/>
              <a:ahLst/>
              <a:cxnLst/>
              <a:rect l="l" t="t" r="r" b="b"/>
              <a:pathLst>
                <a:path w="1565" h="616" extrusionOk="0">
                  <a:moveTo>
                    <a:pt x="307" y="1"/>
                  </a:moveTo>
                  <a:cubicBezTo>
                    <a:pt x="138" y="1"/>
                    <a:pt x="0" y="139"/>
                    <a:pt x="0" y="308"/>
                  </a:cubicBezTo>
                  <a:cubicBezTo>
                    <a:pt x="0" y="478"/>
                    <a:pt x="138" y="616"/>
                    <a:pt x="307" y="616"/>
                  </a:cubicBezTo>
                  <a:lnTo>
                    <a:pt x="1259" y="616"/>
                  </a:lnTo>
                  <a:cubicBezTo>
                    <a:pt x="1428" y="616"/>
                    <a:pt x="1565" y="478"/>
                    <a:pt x="1565" y="308"/>
                  </a:cubicBezTo>
                  <a:cubicBezTo>
                    <a:pt x="1565" y="139"/>
                    <a:pt x="1428" y="1"/>
                    <a:pt x="1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93;p35">
              <a:extLst>
                <a:ext uri="{FF2B5EF4-FFF2-40B4-BE49-F238E27FC236}">
                  <a16:creationId xmlns:a16="http://schemas.microsoft.com/office/drawing/2014/main" id="{DEB01C00-79F4-9419-08E2-EE397583EE26}"/>
                </a:ext>
              </a:extLst>
            </p:cNvPr>
            <p:cNvSpPr/>
            <p:nvPr/>
          </p:nvSpPr>
          <p:spPr>
            <a:xfrm>
              <a:off x="4883288" y="4111750"/>
              <a:ext cx="55225" cy="15325"/>
            </a:xfrm>
            <a:custGeom>
              <a:avLst/>
              <a:gdLst/>
              <a:ahLst/>
              <a:cxnLst/>
              <a:rect l="l" t="t" r="r" b="b"/>
              <a:pathLst>
                <a:path w="2209" h="613" extrusionOk="0">
                  <a:moveTo>
                    <a:pt x="307" y="0"/>
                  </a:moveTo>
                  <a:cubicBezTo>
                    <a:pt x="138" y="0"/>
                    <a:pt x="0" y="136"/>
                    <a:pt x="0" y="307"/>
                  </a:cubicBezTo>
                  <a:cubicBezTo>
                    <a:pt x="0" y="477"/>
                    <a:pt x="138" y="613"/>
                    <a:pt x="307" y="613"/>
                  </a:cubicBezTo>
                  <a:lnTo>
                    <a:pt x="1903" y="613"/>
                  </a:lnTo>
                  <a:cubicBezTo>
                    <a:pt x="2073" y="613"/>
                    <a:pt x="2209" y="477"/>
                    <a:pt x="2209" y="307"/>
                  </a:cubicBezTo>
                  <a:cubicBezTo>
                    <a:pt x="2209" y="136"/>
                    <a:pt x="2073" y="0"/>
                    <a:pt x="19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4;p35">
              <a:extLst>
                <a:ext uri="{FF2B5EF4-FFF2-40B4-BE49-F238E27FC236}">
                  <a16:creationId xmlns:a16="http://schemas.microsoft.com/office/drawing/2014/main" id="{FD071BB1-1ED8-1D02-40D9-9553D4A12DA0}"/>
                </a:ext>
              </a:extLst>
            </p:cNvPr>
            <p:cNvSpPr/>
            <p:nvPr/>
          </p:nvSpPr>
          <p:spPr>
            <a:xfrm>
              <a:off x="4883288" y="4144175"/>
              <a:ext cx="39125" cy="15400"/>
            </a:xfrm>
            <a:custGeom>
              <a:avLst/>
              <a:gdLst/>
              <a:ahLst/>
              <a:cxnLst/>
              <a:rect l="l" t="t" r="r" b="b"/>
              <a:pathLst>
                <a:path w="1565" h="616" extrusionOk="0">
                  <a:moveTo>
                    <a:pt x="307" y="1"/>
                  </a:moveTo>
                  <a:cubicBezTo>
                    <a:pt x="138" y="1"/>
                    <a:pt x="0" y="139"/>
                    <a:pt x="0" y="308"/>
                  </a:cubicBezTo>
                  <a:cubicBezTo>
                    <a:pt x="0" y="477"/>
                    <a:pt x="138" y="615"/>
                    <a:pt x="307" y="615"/>
                  </a:cubicBezTo>
                  <a:lnTo>
                    <a:pt x="1259" y="615"/>
                  </a:lnTo>
                  <a:cubicBezTo>
                    <a:pt x="1428" y="615"/>
                    <a:pt x="1565" y="477"/>
                    <a:pt x="1565" y="308"/>
                  </a:cubicBezTo>
                  <a:cubicBezTo>
                    <a:pt x="1565" y="139"/>
                    <a:pt x="1428" y="1"/>
                    <a:pt x="1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95;p35">
              <a:extLst>
                <a:ext uri="{FF2B5EF4-FFF2-40B4-BE49-F238E27FC236}">
                  <a16:creationId xmlns:a16="http://schemas.microsoft.com/office/drawing/2014/main" id="{973992F9-61EB-EB14-AFBA-2B4E35F9C70D}"/>
                </a:ext>
              </a:extLst>
            </p:cNvPr>
            <p:cNvSpPr/>
            <p:nvPr/>
          </p:nvSpPr>
          <p:spPr>
            <a:xfrm>
              <a:off x="4883288" y="4206800"/>
              <a:ext cx="67525" cy="15400"/>
            </a:xfrm>
            <a:custGeom>
              <a:avLst/>
              <a:gdLst/>
              <a:ahLst/>
              <a:cxnLst/>
              <a:rect l="l" t="t" r="r" b="b"/>
              <a:pathLst>
                <a:path w="2701" h="616" extrusionOk="0">
                  <a:moveTo>
                    <a:pt x="307" y="1"/>
                  </a:moveTo>
                  <a:cubicBezTo>
                    <a:pt x="138" y="1"/>
                    <a:pt x="0" y="139"/>
                    <a:pt x="0" y="308"/>
                  </a:cubicBezTo>
                  <a:cubicBezTo>
                    <a:pt x="0" y="477"/>
                    <a:pt x="138" y="616"/>
                    <a:pt x="307" y="616"/>
                  </a:cubicBezTo>
                  <a:lnTo>
                    <a:pt x="2393" y="616"/>
                  </a:lnTo>
                  <a:cubicBezTo>
                    <a:pt x="2562" y="616"/>
                    <a:pt x="2700" y="477"/>
                    <a:pt x="2700" y="308"/>
                  </a:cubicBezTo>
                  <a:cubicBezTo>
                    <a:pt x="2700" y="139"/>
                    <a:pt x="2562" y="1"/>
                    <a:pt x="23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96;p35">
              <a:extLst>
                <a:ext uri="{FF2B5EF4-FFF2-40B4-BE49-F238E27FC236}">
                  <a16:creationId xmlns:a16="http://schemas.microsoft.com/office/drawing/2014/main" id="{FF933999-6DD4-1489-7B56-BFCF0F2C3B12}"/>
                </a:ext>
              </a:extLst>
            </p:cNvPr>
            <p:cNvSpPr/>
            <p:nvPr/>
          </p:nvSpPr>
          <p:spPr>
            <a:xfrm>
              <a:off x="4883288" y="4239300"/>
              <a:ext cx="39125" cy="15350"/>
            </a:xfrm>
            <a:custGeom>
              <a:avLst/>
              <a:gdLst/>
              <a:ahLst/>
              <a:cxnLst/>
              <a:rect l="l" t="t" r="r" b="b"/>
              <a:pathLst>
                <a:path w="1565" h="614" extrusionOk="0">
                  <a:moveTo>
                    <a:pt x="307" y="0"/>
                  </a:moveTo>
                  <a:cubicBezTo>
                    <a:pt x="138" y="0"/>
                    <a:pt x="0" y="138"/>
                    <a:pt x="0" y="308"/>
                  </a:cubicBezTo>
                  <a:cubicBezTo>
                    <a:pt x="0" y="477"/>
                    <a:pt x="138" y="613"/>
                    <a:pt x="307" y="613"/>
                  </a:cubicBezTo>
                  <a:lnTo>
                    <a:pt x="1259" y="613"/>
                  </a:lnTo>
                  <a:cubicBezTo>
                    <a:pt x="1428" y="613"/>
                    <a:pt x="1565" y="477"/>
                    <a:pt x="1565" y="308"/>
                  </a:cubicBezTo>
                  <a:cubicBezTo>
                    <a:pt x="1565" y="138"/>
                    <a:pt x="1428" y="0"/>
                    <a:pt x="12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97;p35">
              <a:extLst>
                <a:ext uri="{FF2B5EF4-FFF2-40B4-BE49-F238E27FC236}">
                  <a16:creationId xmlns:a16="http://schemas.microsoft.com/office/drawing/2014/main" id="{759423EB-77D7-EE85-25F9-F6F2DEB9ECEB}"/>
                </a:ext>
              </a:extLst>
            </p:cNvPr>
            <p:cNvSpPr/>
            <p:nvPr/>
          </p:nvSpPr>
          <p:spPr>
            <a:xfrm>
              <a:off x="4801138" y="4010000"/>
              <a:ext cx="59300" cy="59300"/>
            </a:xfrm>
            <a:custGeom>
              <a:avLst/>
              <a:gdLst/>
              <a:ahLst/>
              <a:cxnLst/>
              <a:rect l="l" t="t" r="r" b="b"/>
              <a:pathLst>
                <a:path w="2372" h="2372" extrusionOk="0">
                  <a:moveTo>
                    <a:pt x="1186" y="613"/>
                  </a:moveTo>
                  <a:cubicBezTo>
                    <a:pt x="1501" y="613"/>
                    <a:pt x="1756" y="871"/>
                    <a:pt x="1756" y="1186"/>
                  </a:cubicBezTo>
                  <a:cubicBezTo>
                    <a:pt x="1756" y="1502"/>
                    <a:pt x="1501" y="1758"/>
                    <a:pt x="1186" y="1758"/>
                  </a:cubicBezTo>
                  <a:cubicBezTo>
                    <a:pt x="869" y="1758"/>
                    <a:pt x="613" y="1502"/>
                    <a:pt x="613" y="1186"/>
                  </a:cubicBezTo>
                  <a:cubicBezTo>
                    <a:pt x="613" y="871"/>
                    <a:pt x="869" y="613"/>
                    <a:pt x="1186" y="613"/>
                  </a:cubicBezTo>
                  <a:close/>
                  <a:moveTo>
                    <a:pt x="1186" y="0"/>
                  </a:moveTo>
                  <a:cubicBezTo>
                    <a:pt x="531" y="0"/>
                    <a:pt x="1" y="532"/>
                    <a:pt x="1" y="1186"/>
                  </a:cubicBezTo>
                  <a:cubicBezTo>
                    <a:pt x="1" y="1839"/>
                    <a:pt x="532" y="2371"/>
                    <a:pt x="1186" y="2371"/>
                  </a:cubicBezTo>
                  <a:cubicBezTo>
                    <a:pt x="1839" y="2371"/>
                    <a:pt x="2371" y="1839"/>
                    <a:pt x="2371" y="1186"/>
                  </a:cubicBezTo>
                  <a:cubicBezTo>
                    <a:pt x="2371" y="532"/>
                    <a:pt x="1839" y="0"/>
                    <a:pt x="1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98;p35">
              <a:extLst>
                <a:ext uri="{FF2B5EF4-FFF2-40B4-BE49-F238E27FC236}">
                  <a16:creationId xmlns:a16="http://schemas.microsoft.com/office/drawing/2014/main" id="{8C1A90A8-2075-5160-A3EC-D3BA05471521}"/>
                </a:ext>
              </a:extLst>
            </p:cNvPr>
            <p:cNvSpPr/>
            <p:nvPr/>
          </p:nvSpPr>
          <p:spPr>
            <a:xfrm>
              <a:off x="4801138" y="4105525"/>
              <a:ext cx="59300" cy="59350"/>
            </a:xfrm>
            <a:custGeom>
              <a:avLst/>
              <a:gdLst/>
              <a:ahLst/>
              <a:cxnLst/>
              <a:rect l="l" t="t" r="r" b="b"/>
              <a:pathLst>
                <a:path w="2372" h="2374" extrusionOk="0">
                  <a:moveTo>
                    <a:pt x="1186" y="615"/>
                  </a:moveTo>
                  <a:cubicBezTo>
                    <a:pt x="1501" y="615"/>
                    <a:pt x="1756" y="871"/>
                    <a:pt x="1756" y="1188"/>
                  </a:cubicBezTo>
                  <a:cubicBezTo>
                    <a:pt x="1756" y="1503"/>
                    <a:pt x="1501" y="1758"/>
                    <a:pt x="1186" y="1758"/>
                  </a:cubicBezTo>
                  <a:cubicBezTo>
                    <a:pt x="869" y="1758"/>
                    <a:pt x="613" y="1503"/>
                    <a:pt x="613" y="1188"/>
                  </a:cubicBezTo>
                  <a:cubicBezTo>
                    <a:pt x="613" y="871"/>
                    <a:pt x="869" y="615"/>
                    <a:pt x="1186" y="615"/>
                  </a:cubicBezTo>
                  <a:close/>
                  <a:moveTo>
                    <a:pt x="1186" y="1"/>
                  </a:moveTo>
                  <a:cubicBezTo>
                    <a:pt x="531" y="1"/>
                    <a:pt x="1" y="533"/>
                    <a:pt x="1" y="1188"/>
                  </a:cubicBezTo>
                  <a:cubicBezTo>
                    <a:pt x="1" y="1841"/>
                    <a:pt x="532" y="2373"/>
                    <a:pt x="1186" y="2373"/>
                  </a:cubicBezTo>
                  <a:cubicBezTo>
                    <a:pt x="1839" y="2373"/>
                    <a:pt x="2371" y="1841"/>
                    <a:pt x="2371" y="1188"/>
                  </a:cubicBezTo>
                  <a:cubicBezTo>
                    <a:pt x="2371" y="533"/>
                    <a:pt x="1839" y="1"/>
                    <a:pt x="1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99;p35">
              <a:extLst>
                <a:ext uri="{FF2B5EF4-FFF2-40B4-BE49-F238E27FC236}">
                  <a16:creationId xmlns:a16="http://schemas.microsoft.com/office/drawing/2014/main" id="{129065E0-F4E1-15AA-283D-F5B2999D2A67}"/>
                </a:ext>
              </a:extLst>
            </p:cNvPr>
            <p:cNvSpPr/>
            <p:nvPr/>
          </p:nvSpPr>
          <p:spPr>
            <a:xfrm>
              <a:off x="4801138" y="4201100"/>
              <a:ext cx="59300" cy="59300"/>
            </a:xfrm>
            <a:custGeom>
              <a:avLst/>
              <a:gdLst/>
              <a:ahLst/>
              <a:cxnLst/>
              <a:rect l="l" t="t" r="r" b="b"/>
              <a:pathLst>
                <a:path w="2372" h="2372" extrusionOk="0">
                  <a:moveTo>
                    <a:pt x="1186" y="613"/>
                  </a:moveTo>
                  <a:cubicBezTo>
                    <a:pt x="1501" y="613"/>
                    <a:pt x="1756" y="871"/>
                    <a:pt x="1756" y="1186"/>
                  </a:cubicBezTo>
                  <a:cubicBezTo>
                    <a:pt x="1756" y="1501"/>
                    <a:pt x="1501" y="1758"/>
                    <a:pt x="1186" y="1758"/>
                  </a:cubicBezTo>
                  <a:cubicBezTo>
                    <a:pt x="869" y="1758"/>
                    <a:pt x="613" y="1501"/>
                    <a:pt x="613" y="1186"/>
                  </a:cubicBezTo>
                  <a:cubicBezTo>
                    <a:pt x="613" y="871"/>
                    <a:pt x="869" y="613"/>
                    <a:pt x="1186" y="613"/>
                  </a:cubicBezTo>
                  <a:close/>
                  <a:moveTo>
                    <a:pt x="1186" y="1"/>
                  </a:moveTo>
                  <a:cubicBezTo>
                    <a:pt x="531" y="1"/>
                    <a:pt x="1" y="532"/>
                    <a:pt x="1" y="1186"/>
                  </a:cubicBezTo>
                  <a:cubicBezTo>
                    <a:pt x="1" y="1839"/>
                    <a:pt x="532" y="2371"/>
                    <a:pt x="1186" y="2371"/>
                  </a:cubicBezTo>
                  <a:cubicBezTo>
                    <a:pt x="1839" y="2371"/>
                    <a:pt x="2371" y="1839"/>
                    <a:pt x="2371" y="1186"/>
                  </a:cubicBezTo>
                  <a:cubicBezTo>
                    <a:pt x="2371" y="532"/>
                    <a:pt x="1839" y="1"/>
                    <a:pt x="1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0;p35">
              <a:extLst>
                <a:ext uri="{FF2B5EF4-FFF2-40B4-BE49-F238E27FC236}">
                  <a16:creationId xmlns:a16="http://schemas.microsoft.com/office/drawing/2014/main" id="{60F7706E-DD56-7A87-DEA6-258C0AC8DDB3}"/>
                </a:ext>
              </a:extLst>
            </p:cNvPr>
            <p:cNvSpPr/>
            <p:nvPr/>
          </p:nvSpPr>
          <p:spPr>
            <a:xfrm>
              <a:off x="4759538" y="4127550"/>
              <a:ext cx="17425" cy="15300"/>
            </a:xfrm>
            <a:custGeom>
              <a:avLst/>
              <a:gdLst/>
              <a:ahLst/>
              <a:cxnLst/>
              <a:rect l="l" t="t" r="r" b="b"/>
              <a:pathLst>
                <a:path w="697" h="612" extrusionOk="0">
                  <a:moveTo>
                    <a:pt x="348" y="0"/>
                  </a:moveTo>
                  <a:cubicBezTo>
                    <a:pt x="289" y="0"/>
                    <a:pt x="230" y="17"/>
                    <a:pt x="179" y="51"/>
                  </a:cubicBezTo>
                  <a:cubicBezTo>
                    <a:pt x="39" y="143"/>
                    <a:pt x="1" y="338"/>
                    <a:pt x="94" y="476"/>
                  </a:cubicBezTo>
                  <a:cubicBezTo>
                    <a:pt x="153" y="563"/>
                    <a:pt x="251" y="612"/>
                    <a:pt x="351" y="612"/>
                  </a:cubicBezTo>
                  <a:cubicBezTo>
                    <a:pt x="410" y="612"/>
                    <a:pt x="468" y="595"/>
                    <a:pt x="520" y="561"/>
                  </a:cubicBezTo>
                  <a:cubicBezTo>
                    <a:pt x="658" y="469"/>
                    <a:pt x="696" y="275"/>
                    <a:pt x="604" y="136"/>
                  </a:cubicBezTo>
                  <a:cubicBezTo>
                    <a:pt x="546" y="48"/>
                    <a:pt x="448" y="0"/>
                    <a:pt x="3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1;p35">
              <a:extLst>
                <a:ext uri="{FF2B5EF4-FFF2-40B4-BE49-F238E27FC236}">
                  <a16:creationId xmlns:a16="http://schemas.microsoft.com/office/drawing/2014/main" id="{4985FCFD-9D6F-973A-F70A-55A2A38D99D9}"/>
                </a:ext>
              </a:extLst>
            </p:cNvPr>
            <p:cNvSpPr/>
            <p:nvPr/>
          </p:nvSpPr>
          <p:spPr>
            <a:xfrm>
              <a:off x="4760588" y="3923675"/>
              <a:ext cx="341475" cy="392675"/>
            </a:xfrm>
            <a:custGeom>
              <a:avLst/>
              <a:gdLst/>
              <a:ahLst/>
              <a:cxnLst/>
              <a:rect l="l" t="t" r="r" b="b"/>
              <a:pathLst>
                <a:path w="13659" h="15707" extrusionOk="0">
                  <a:moveTo>
                    <a:pt x="5337" y="613"/>
                  </a:moveTo>
                  <a:lnTo>
                    <a:pt x="5337" y="733"/>
                  </a:lnTo>
                  <a:cubicBezTo>
                    <a:pt x="5337" y="1118"/>
                    <a:pt x="5024" y="1431"/>
                    <a:pt x="4639" y="1431"/>
                  </a:cubicBezTo>
                  <a:cubicBezTo>
                    <a:pt x="4255" y="1431"/>
                    <a:pt x="3942" y="1118"/>
                    <a:pt x="3942" y="733"/>
                  </a:cubicBezTo>
                  <a:lnTo>
                    <a:pt x="3942" y="613"/>
                  </a:lnTo>
                  <a:close/>
                  <a:moveTo>
                    <a:pt x="10964" y="4197"/>
                  </a:moveTo>
                  <a:cubicBezTo>
                    <a:pt x="12035" y="4335"/>
                    <a:pt x="12885" y="5185"/>
                    <a:pt x="13023" y="6257"/>
                  </a:cubicBezTo>
                  <a:lnTo>
                    <a:pt x="12780" y="6257"/>
                  </a:lnTo>
                  <a:cubicBezTo>
                    <a:pt x="12611" y="6257"/>
                    <a:pt x="12473" y="6395"/>
                    <a:pt x="12473" y="6564"/>
                  </a:cubicBezTo>
                  <a:cubicBezTo>
                    <a:pt x="12473" y="6733"/>
                    <a:pt x="12611" y="6871"/>
                    <a:pt x="12780" y="6871"/>
                  </a:cubicBezTo>
                  <a:lnTo>
                    <a:pt x="13023" y="6871"/>
                  </a:lnTo>
                  <a:cubicBezTo>
                    <a:pt x="12885" y="7943"/>
                    <a:pt x="12035" y="8793"/>
                    <a:pt x="10964" y="8931"/>
                  </a:cubicBezTo>
                  <a:lnTo>
                    <a:pt x="10964" y="8688"/>
                  </a:lnTo>
                  <a:cubicBezTo>
                    <a:pt x="10964" y="8517"/>
                    <a:pt x="10826" y="8381"/>
                    <a:pt x="10656" y="8381"/>
                  </a:cubicBezTo>
                  <a:cubicBezTo>
                    <a:pt x="10487" y="8381"/>
                    <a:pt x="10351" y="8517"/>
                    <a:pt x="10351" y="8688"/>
                  </a:cubicBezTo>
                  <a:lnTo>
                    <a:pt x="10351" y="8931"/>
                  </a:lnTo>
                  <a:cubicBezTo>
                    <a:pt x="9419" y="8811"/>
                    <a:pt x="8656" y="8154"/>
                    <a:pt x="8379" y="7282"/>
                  </a:cubicBezTo>
                  <a:cubicBezTo>
                    <a:pt x="8337" y="7149"/>
                    <a:pt x="8306" y="7011"/>
                    <a:pt x="8289" y="6871"/>
                  </a:cubicBezTo>
                  <a:lnTo>
                    <a:pt x="8534" y="6871"/>
                  </a:lnTo>
                  <a:cubicBezTo>
                    <a:pt x="8703" y="6871"/>
                    <a:pt x="8841" y="6733"/>
                    <a:pt x="8841" y="6564"/>
                  </a:cubicBezTo>
                  <a:cubicBezTo>
                    <a:pt x="8841" y="6395"/>
                    <a:pt x="8703" y="6257"/>
                    <a:pt x="8534" y="6257"/>
                  </a:cubicBezTo>
                  <a:lnTo>
                    <a:pt x="8289" y="6257"/>
                  </a:lnTo>
                  <a:cubicBezTo>
                    <a:pt x="8311" y="6082"/>
                    <a:pt x="8354" y="5909"/>
                    <a:pt x="8414" y="5743"/>
                  </a:cubicBezTo>
                  <a:cubicBezTo>
                    <a:pt x="8716" y="4922"/>
                    <a:pt x="9456" y="4313"/>
                    <a:pt x="10351" y="4197"/>
                  </a:cubicBezTo>
                  <a:lnTo>
                    <a:pt x="10351" y="4442"/>
                  </a:lnTo>
                  <a:cubicBezTo>
                    <a:pt x="10351" y="4611"/>
                    <a:pt x="10487" y="4747"/>
                    <a:pt x="10656" y="4747"/>
                  </a:cubicBezTo>
                  <a:cubicBezTo>
                    <a:pt x="10826" y="4747"/>
                    <a:pt x="10964" y="4611"/>
                    <a:pt x="10964" y="4442"/>
                  </a:cubicBezTo>
                  <a:lnTo>
                    <a:pt x="10964" y="4197"/>
                  </a:lnTo>
                  <a:close/>
                  <a:moveTo>
                    <a:pt x="1343" y="0"/>
                  </a:moveTo>
                  <a:cubicBezTo>
                    <a:pt x="603" y="0"/>
                    <a:pt x="1" y="602"/>
                    <a:pt x="1" y="1342"/>
                  </a:cubicBezTo>
                  <a:lnTo>
                    <a:pt x="1" y="7067"/>
                  </a:lnTo>
                  <a:cubicBezTo>
                    <a:pt x="1" y="7236"/>
                    <a:pt x="137" y="7374"/>
                    <a:pt x="306" y="7374"/>
                  </a:cubicBezTo>
                  <a:cubicBezTo>
                    <a:pt x="476" y="7374"/>
                    <a:pt x="614" y="7236"/>
                    <a:pt x="614" y="7067"/>
                  </a:cubicBezTo>
                  <a:lnTo>
                    <a:pt x="614" y="1342"/>
                  </a:lnTo>
                  <a:cubicBezTo>
                    <a:pt x="614" y="941"/>
                    <a:pt x="941" y="613"/>
                    <a:pt x="1343" y="613"/>
                  </a:cubicBezTo>
                  <a:lnTo>
                    <a:pt x="3329" y="613"/>
                  </a:lnTo>
                  <a:lnTo>
                    <a:pt x="3329" y="733"/>
                  </a:lnTo>
                  <a:cubicBezTo>
                    <a:pt x="3329" y="1456"/>
                    <a:pt x="3918" y="2044"/>
                    <a:pt x="4639" y="2044"/>
                  </a:cubicBezTo>
                  <a:cubicBezTo>
                    <a:pt x="5363" y="2044"/>
                    <a:pt x="5950" y="1456"/>
                    <a:pt x="5950" y="733"/>
                  </a:cubicBezTo>
                  <a:lnTo>
                    <a:pt x="5950" y="613"/>
                  </a:lnTo>
                  <a:lnTo>
                    <a:pt x="7875" y="613"/>
                  </a:lnTo>
                  <a:cubicBezTo>
                    <a:pt x="8276" y="613"/>
                    <a:pt x="8604" y="941"/>
                    <a:pt x="8604" y="1342"/>
                  </a:cubicBezTo>
                  <a:lnTo>
                    <a:pt x="8604" y="4376"/>
                  </a:lnTo>
                  <a:cubicBezTo>
                    <a:pt x="8024" y="4919"/>
                    <a:pt x="7678" y="5688"/>
                    <a:pt x="7658" y="6481"/>
                  </a:cubicBezTo>
                  <a:cubicBezTo>
                    <a:pt x="7636" y="7333"/>
                    <a:pt x="7982" y="8171"/>
                    <a:pt x="8604" y="8753"/>
                  </a:cubicBezTo>
                  <a:lnTo>
                    <a:pt x="8604" y="14365"/>
                  </a:lnTo>
                  <a:cubicBezTo>
                    <a:pt x="8604" y="14766"/>
                    <a:pt x="8276" y="15093"/>
                    <a:pt x="7875" y="15093"/>
                  </a:cubicBezTo>
                  <a:lnTo>
                    <a:pt x="1343" y="15093"/>
                  </a:lnTo>
                  <a:cubicBezTo>
                    <a:pt x="941" y="15093"/>
                    <a:pt x="614" y="14766"/>
                    <a:pt x="614" y="14365"/>
                  </a:cubicBezTo>
                  <a:lnTo>
                    <a:pt x="614" y="9767"/>
                  </a:lnTo>
                  <a:cubicBezTo>
                    <a:pt x="614" y="9597"/>
                    <a:pt x="476" y="9459"/>
                    <a:pt x="306" y="9459"/>
                  </a:cubicBezTo>
                  <a:cubicBezTo>
                    <a:pt x="137" y="9459"/>
                    <a:pt x="1" y="9597"/>
                    <a:pt x="1" y="9767"/>
                  </a:cubicBezTo>
                  <a:lnTo>
                    <a:pt x="1" y="14365"/>
                  </a:lnTo>
                  <a:cubicBezTo>
                    <a:pt x="1" y="15105"/>
                    <a:pt x="603" y="15706"/>
                    <a:pt x="1343" y="15706"/>
                  </a:cubicBezTo>
                  <a:lnTo>
                    <a:pt x="7875" y="15706"/>
                  </a:lnTo>
                  <a:cubicBezTo>
                    <a:pt x="8615" y="15706"/>
                    <a:pt x="9217" y="15105"/>
                    <a:pt x="9217" y="14365"/>
                  </a:cubicBezTo>
                  <a:lnTo>
                    <a:pt x="9217" y="9196"/>
                  </a:lnTo>
                  <a:cubicBezTo>
                    <a:pt x="9646" y="9432"/>
                    <a:pt x="10135" y="9566"/>
                    <a:pt x="10656" y="9566"/>
                  </a:cubicBezTo>
                  <a:cubicBezTo>
                    <a:pt x="12311" y="9566"/>
                    <a:pt x="13658" y="8219"/>
                    <a:pt x="13658" y="6564"/>
                  </a:cubicBezTo>
                  <a:cubicBezTo>
                    <a:pt x="13658" y="5848"/>
                    <a:pt x="13404" y="5187"/>
                    <a:pt x="12983" y="4672"/>
                  </a:cubicBezTo>
                  <a:lnTo>
                    <a:pt x="13215" y="4440"/>
                  </a:lnTo>
                  <a:cubicBezTo>
                    <a:pt x="13334" y="4320"/>
                    <a:pt x="13334" y="4127"/>
                    <a:pt x="13215" y="4006"/>
                  </a:cubicBezTo>
                  <a:cubicBezTo>
                    <a:pt x="13155" y="3946"/>
                    <a:pt x="13076" y="3916"/>
                    <a:pt x="12998" y="3916"/>
                  </a:cubicBezTo>
                  <a:cubicBezTo>
                    <a:pt x="12919" y="3916"/>
                    <a:pt x="12840" y="3946"/>
                    <a:pt x="12780" y="4006"/>
                  </a:cubicBezTo>
                  <a:lnTo>
                    <a:pt x="12550" y="4238"/>
                  </a:lnTo>
                  <a:cubicBezTo>
                    <a:pt x="12107" y="3877"/>
                    <a:pt x="11562" y="3639"/>
                    <a:pt x="10964" y="3579"/>
                  </a:cubicBezTo>
                  <a:lnTo>
                    <a:pt x="10964" y="3172"/>
                  </a:lnTo>
                  <a:lnTo>
                    <a:pt x="11080" y="3172"/>
                  </a:lnTo>
                  <a:cubicBezTo>
                    <a:pt x="11251" y="3172"/>
                    <a:pt x="11387" y="3034"/>
                    <a:pt x="11387" y="2864"/>
                  </a:cubicBezTo>
                  <a:cubicBezTo>
                    <a:pt x="11387" y="2695"/>
                    <a:pt x="11251" y="2557"/>
                    <a:pt x="11080" y="2557"/>
                  </a:cubicBezTo>
                  <a:lnTo>
                    <a:pt x="10233" y="2557"/>
                  </a:lnTo>
                  <a:cubicBezTo>
                    <a:pt x="10064" y="2557"/>
                    <a:pt x="9926" y="2695"/>
                    <a:pt x="9926" y="2864"/>
                  </a:cubicBezTo>
                  <a:cubicBezTo>
                    <a:pt x="9926" y="3034"/>
                    <a:pt x="10064" y="3172"/>
                    <a:pt x="10233" y="3172"/>
                  </a:cubicBezTo>
                  <a:lnTo>
                    <a:pt x="10351" y="3172"/>
                  </a:lnTo>
                  <a:lnTo>
                    <a:pt x="10351" y="3579"/>
                  </a:lnTo>
                  <a:cubicBezTo>
                    <a:pt x="9944" y="3621"/>
                    <a:pt x="9559" y="3744"/>
                    <a:pt x="9217" y="3932"/>
                  </a:cubicBezTo>
                  <a:lnTo>
                    <a:pt x="9217" y="1342"/>
                  </a:lnTo>
                  <a:cubicBezTo>
                    <a:pt x="9217" y="602"/>
                    <a:pt x="8615" y="0"/>
                    <a:pt x="78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02;p35">
              <a:extLst>
                <a:ext uri="{FF2B5EF4-FFF2-40B4-BE49-F238E27FC236}">
                  <a16:creationId xmlns:a16="http://schemas.microsoft.com/office/drawing/2014/main" id="{6DB5F765-308E-8E0D-D5A0-B39516139686}"/>
                </a:ext>
              </a:extLst>
            </p:cNvPr>
            <p:cNvSpPr/>
            <p:nvPr/>
          </p:nvSpPr>
          <p:spPr>
            <a:xfrm>
              <a:off x="5018563" y="4052325"/>
              <a:ext cx="43925" cy="43150"/>
            </a:xfrm>
            <a:custGeom>
              <a:avLst/>
              <a:gdLst/>
              <a:ahLst/>
              <a:cxnLst/>
              <a:rect l="l" t="t" r="r" b="b"/>
              <a:pathLst>
                <a:path w="1757" h="1726" extrusionOk="0">
                  <a:moveTo>
                    <a:pt x="1417" y="0"/>
                  </a:moveTo>
                  <a:cubicBezTo>
                    <a:pt x="1338" y="0"/>
                    <a:pt x="1258" y="31"/>
                    <a:pt x="1199" y="93"/>
                  </a:cubicBezTo>
                  <a:lnTo>
                    <a:pt x="118" y="1205"/>
                  </a:lnTo>
                  <a:cubicBezTo>
                    <a:pt x="0" y="1326"/>
                    <a:pt x="2" y="1519"/>
                    <a:pt x="124" y="1639"/>
                  </a:cubicBezTo>
                  <a:cubicBezTo>
                    <a:pt x="183" y="1696"/>
                    <a:pt x="260" y="1725"/>
                    <a:pt x="337" y="1725"/>
                  </a:cubicBezTo>
                  <a:cubicBezTo>
                    <a:pt x="418" y="1725"/>
                    <a:pt x="497" y="1694"/>
                    <a:pt x="558" y="1632"/>
                  </a:cubicBezTo>
                  <a:lnTo>
                    <a:pt x="1639" y="522"/>
                  </a:lnTo>
                  <a:cubicBezTo>
                    <a:pt x="1756" y="400"/>
                    <a:pt x="1753" y="205"/>
                    <a:pt x="1631" y="87"/>
                  </a:cubicBezTo>
                  <a:cubicBezTo>
                    <a:pt x="1571" y="29"/>
                    <a:pt x="1494" y="0"/>
                    <a:pt x="14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2821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62F1402F-8AC9-C8BF-3733-29C59FD8E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E84FC49D-F563-5702-820D-7745DD4CCC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FA948F07-41BC-0B43-8958-D52DF3DE4B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08;p36">
            <a:extLst>
              <a:ext uri="{FF2B5EF4-FFF2-40B4-BE49-F238E27FC236}">
                <a16:creationId xmlns:a16="http://schemas.microsoft.com/office/drawing/2014/main" id="{F54E7A5F-2017-A33F-B477-A1DC4C7E3DB2}"/>
              </a:ext>
            </a:extLst>
          </p:cNvPr>
          <p:cNvSpPr/>
          <p:nvPr/>
        </p:nvSpPr>
        <p:spPr>
          <a:xfrm>
            <a:off x="1496475" y="2647950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5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0" name="Google Shape;409;p36">
            <a:extLst>
              <a:ext uri="{FF2B5EF4-FFF2-40B4-BE49-F238E27FC236}">
                <a16:creationId xmlns:a16="http://schemas.microsoft.com/office/drawing/2014/main" id="{D2FF8342-C0D5-A894-593A-4EBD201DD4EE}"/>
              </a:ext>
            </a:extLst>
          </p:cNvPr>
          <p:cNvSpPr txBox="1"/>
          <p:nvPr/>
        </p:nvSpPr>
        <p:spPr>
          <a:xfrm>
            <a:off x="275725" y="1503875"/>
            <a:ext cx="282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Write Practice Tests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51" name="Google Shape;410;p36">
            <a:extLst>
              <a:ext uri="{FF2B5EF4-FFF2-40B4-BE49-F238E27FC236}">
                <a16:creationId xmlns:a16="http://schemas.microsoft.com/office/drawing/2014/main" id="{4BD1DCEE-9E01-5AC1-306D-39962EC8D5EA}"/>
              </a:ext>
            </a:extLst>
          </p:cNvPr>
          <p:cNvSpPr txBox="1"/>
          <p:nvPr/>
        </p:nvSpPr>
        <p:spPr>
          <a:xfrm>
            <a:off x="551450" y="1819700"/>
            <a:ext cx="22401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Take practice tests under exam conditions.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52" name="Google Shape;411;p36">
            <a:extLst>
              <a:ext uri="{FF2B5EF4-FFF2-40B4-BE49-F238E27FC236}">
                <a16:creationId xmlns:a16="http://schemas.microsoft.com/office/drawing/2014/main" id="{7BC5EF1D-5807-EBA4-53D0-9C40C5A86D90}"/>
              </a:ext>
            </a:extLst>
          </p:cNvPr>
          <p:cNvSpPr/>
          <p:nvPr/>
        </p:nvSpPr>
        <p:spPr>
          <a:xfrm>
            <a:off x="3325229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6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3" name="Google Shape;412;p36">
            <a:extLst>
              <a:ext uri="{FF2B5EF4-FFF2-40B4-BE49-F238E27FC236}">
                <a16:creationId xmlns:a16="http://schemas.microsoft.com/office/drawing/2014/main" id="{15E05A10-D167-DFBC-3DDD-A0B5242CE43C}"/>
              </a:ext>
            </a:extLst>
          </p:cNvPr>
          <p:cNvSpPr txBox="1"/>
          <p:nvPr/>
        </p:nvSpPr>
        <p:spPr>
          <a:xfrm>
            <a:off x="2412538" y="3538350"/>
            <a:ext cx="250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Make Modifications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54" name="Google Shape;413;p36">
            <a:extLst>
              <a:ext uri="{FF2B5EF4-FFF2-40B4-BE49-F238E27FC236}">
                <a16:creationId xmlns:a16="http://schemas.microsoft.com/office/drawing/2014/main" id="{5FA340E4-9D6F-D610-642C-C130F4264382}"/>
              </a:ext>
            </a:extLst>
          </p:cNvPr>
          <p:cNvSpPr txBox="1"/>
          <p:nvPr/>
        </p:nvSpPr>
        <p:spPr>
          <a:xfrm>
            <a:off x="2694929" y="3854184"/>
            <a:ext cx="19254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Make changes to your plan as necessary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55" name="Google Shape;414;p36">
            <a:extLst>
              <a:ext uri="{FF2B5EF4-FFF2-40B4-BE49-F238E27FC236}">
                <a16:creationId xmlns:a16="http://schemas.microsoft.com/office/drawing/2014/main" id="{534CF3CB-052D-077D-61CE-AFE4E91A1D61}"/>
              </a:ext>
            </a:extLst>
          </p:cNvPr>
          <p:cNvSpPr/>
          <p:nvPr/>
        </p:nvSpPr>
        <p:spPr>
          <a:xfrm>
            <a:off x="5153982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7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6" name="Google Shape;415;p36">
            <a:extLst>
              <a:ext uri="{FF2B5EF4-FFF2-40B4-BE49-F238E27FC236}">
                <a16:creationId xmlns:a16="http://schemas.microsoft.com/office/drawing/2014/main" id="{6EBE0FA3-4A5E-50F6-21B6-82C347350B5E}"/>
              </a:ext>
            </a:extLst>
          </p:cNvPr>
          <p:cNvSpPr txBox="1"/>
          <p:nvPr/>
        </p:nvSpPr>
        <p:spPr>
          <a:xfrm>
            <a:off x="4312124" y="1427675"/>
            <a:ext cx="2240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Visit Test Centre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57" name="Google Shape;416;p36">
            <a:extLst>
              <a:ext uri="{FF2B5EF4-FFF2-40B4-BE49-F238E27FC236}">
                <a16:creationId xmlns:a16="http://schemas.microsoft.com/office/drawing/2014/main" id="{473A37AD-FD5E-6A6B-6CF1-C063AFFDEA0B}"/>
              </a:ext>
            </a:extLst>
          </p:cNvPr>
          <p:cNvSpPr txBox="1"/>
          <p:nvPr/>
        </p:nvSpPr>
        <p:spPr>
          <a:xfrm>
            <a:off x="4523682" y="1743500"/>
            <a:ext cx="19254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Check out the test center within a week of your exam date.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sp>
        <p:nvSpPr>
          <p:cNvPr id="58" name="Google Shape;417;p36">
            <a:extLst>
              <a:ext uri="{FF2B5EF4-FFF2-40B4-BE49-F238E27FC236}">
                <a16:creationId xmlns:a16="http://schemas.microsoft.com/office/drawing/2014/main" id="{849F4862-7F79-A175-A921-E2D408F6C917}"/>
              </a:ext>
            </a:extLst>
          </p:cNvPr>
          <p:cNvSpPr/>
          <p:nvPr/>
        </p:nvSpPr>
        <p:spPr>
          <a:xfrm>
            <a:off x="6982736" y="2643524"/>
            <a:ext cx="664800" cy="665100"/>
          </a:xfrm>
          <a:prstGeom prst="rect">
            <a:avLst/>
          </a:prstGeom>
          <a:solidFill>
            <a:srgbClr val="B2DBD9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38100" dir="240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8</a:t>
            </a:r>
            <a:endParaRPr sz="2000">
              <a:solidFill>
                <a:schemeClr val="dk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9" name="Google Shape;418;p36">
            <a:extLst>
              <a:ext uri="{FF2B5EF4-FFF2-40B4-BE49-F238E27FC236}">
                <a16:creationId xmlns:a16="http://schemas.microsoft.com/office/drawing/2014/main" id="{320BBE76-DC9C-38BD-3888-E763D34F8A73}"/>
              </a:ext>
            </a:extLst>
          </p:cNvPr>
          <p:cNvSpPr txBox="1"/>
          <p:nvPr/>
        </p:nvSpPr>
        <p:spPr>
          <a:xfrm>
            <a:off x="6291525" y="3538350"/>
            <a:ext cx="2080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IBM Plex Sans" panose="020B0503050203000203" pitchFamily="34" charset="0"/>
                <a:ea typeface="Fredoka"/>
                <a:cs typeface="Fredoka"/>
                <a:sym typeface="Fredoka"/>
              </a:rPr>
              <a:t>Write the MCAT</a:t>
            </a:r>
            <a:endParaRPr sz="2000" b="1" dirty="0">
              <a:solidFill>
                <a:schemeClr val="dk1"/>
              </a:solidFill>
              <a:latin typeface="IBM Plex Sans" panose="020B050305020300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60" name="Google Shape;419;p36">
            <a:extLst>
              <a:ext uri="{FF2B5EF4-FFF2-40B4-BE49-F238E27FC236}">
                <a16:creationId xmlns:a16="http://schemas.microsoft.com/office/drawing/2014/main" id="{734FF057-E31E-5E28-9D98-150876A91A9A}"/>
              </a:ext>
            </a:extLst>
          </p:cNvPr>
          <p:cNvSpPr txBox="1"/>
          <p:nvPr/>
        </p:nvSpPr>
        <p:spPr>
          <a:xfrm>
            <a:off x="6352436" y="3854184"/>
            <a:ext cx="19254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Good luck!</a:t>
            </a:r>
            <a:endParaRPr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</p:txBody>
      </p:sp>
      <p:cxnSp>
        <p:nvCxnSpPr>
          <p:cNvPr id="61" name="Google Shape;420;p36">
            <a:extLst>
              <a:ext uri="{FF2B5EF4-FFF2-40B4-BE49-F238E27FC236}">
                <a16:creationId xmlns:a16="http://schemas.microsoft.com/office/drawing/2014/main" id="{B0A064A2-EE54-F741-41A7-8099F3B53905}"/>
              </a:ext>
            </a:extLst>
          </p:cNvPr>
          <p:cNvCxnSpPr>
            <a:endCxn id="49" idx="1"/>
          </p:cNvCxnSpPr>
          <p:nvPr/>
        </p:nvCxnSpPr>
        <p:spPr>
          <a:xfrm rot="10800000" flipH="1">
            <a:off x="-206025" y="2980500"/>
            <a:ext cx="1702500" cy="4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421;p36">
            <a:extLst>
              <a:ext uri="{FF2B5EF4-FFF2-40B4-BE49-F238E27FC236}">
                <a16:creationId xmlns:a16="http://schemas.microsoft.com/office/drawing/2014/main" id="{F1DBFD3C-EC1C-DD26-DF59-27F3D8F5DEEF}"/>
              </a:ext>
            </a:extLst>
          </p:cNvPr>
          <p:cNvCxnSpPr>
            <a:stCxn id="49" idx="3"/>
            <a:endCxn id="52" idx="1"/>
          </p:cNvCxnSpPr>
          <p:nvPr/>
        </p:nvCxnSpPr>
        <p:spPr>
          <a:xfrm rot="10800000" flipH="1">
            <a:off x="2161275" y="2976000"/>
            <a:ext cx="1164000" cy="4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422;p36">
            <a:extLst>
              <a:ext uri="{FF2B5EF4-FFF2-40B4-BE49-F238E27FC236}">
                <a16:creationId xmlns:a16="http://schemas.microsoft.com/office/drawing/2014/main" id="{CDF51D83-53AF-7C66-E6FC-2D6A70858CB4}"/>
              </a:ext>
            </a:extLst>
          </p:cNvPr>
          <p:cNvCxnSpPr>
            <a:stCxn id="52" idx="3"/>
            <a:endCxn id="55" idx="1"/>
          </p:cNvCxnSpPr>
          <p:nvPr/>
        </p:nvCxnSpPr>
        <p:spPr>
          <a:xfrm>
            <a:off x="3990029" y="2976074"/>
            <a:ext cx="1164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423;p36">
            <a:extLst>
              <a:ext uri="{FF2B5EF4-FFF2-40B4-BE49-F238E27FC236}">
                <a16:creationId xmlns:a16="http://schemas.microsoft.com/office/drawing/2014/main" id="{1BE1FBE1-04E2-3A99-A034-E4235BFE5B6D}"/>
              </a:ext>
            </a:extLst>
          </p:cNvPr>
          <p:cNvCxnSpPr>
            <a:stCxn id="55" idx="3"/>
            <a:endCxn id="58" idx="1"/>
          </p:cNvCxnSpPr>
          <p:nvPr/>
        </p:nvCxnSpPr>
        <p:spPr>
          <a:xfrm>
            <a:off x="5818782" y="2976074"/>
            <a:ext cx="1164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424;p36">
            <a:extLst>
              <a:ext uri="{FF2B5EF4-FFF2-40B4-BE49-F238E27FC236}">
                <a16:creationId xmlns:a16="http://schemas.microsoft.com/office/drawing/2014/main" id="{65389BEC-8F20-8176-0639-9BC51B81D8DC}"/>
              </a:ext>
            </a:extLst>
          </p:cNvPr>
          <p:cNvCxnSpPr>
            <a:stCxn id="58" idx="3"/>
          </p:cNvCxnSpPr>
          <p:nvPr/>
        </p:nvCxnSpPr>
        <p:spPr>
          <a:xfrm rot="10800000" flipH="1">
            <a:off x="7647536" y="2969474"/>
            <a:ext cx="910500" cy="6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0" name="Google Shape;428;p36">
            <a:extLst>
              <a:ext uri="{FF2B5EF4-FFF2-40B4-BE49-F238E27FC236}">
                <a16:creationId xmlns:a16="http://schemas.microsoft.com/office/drawing/2014/main" id="{F9BE7D0F-EEFF-6802-88AF-5E8A3BD32890}"/>
              </a:ext>
            </a:extLst>
          </p:cNvPr>
          <p:cNvGrpSpPr/>
          <p:nvPr/>
        </p:nvGrpSpPr>
        <p:grpSpPr>
          <a:xfrm>
            <a:off x="1632525" y="3538350"/>
            <a:ext cx="392675" cy="388125"/>
            <a:chOff x="4770488" y="2017750"/>
            <a:chExt cx="392675" cy="388125"/>
          </a:xfrm>
        </p:grpSpPr>
        <p:sp>
          <p:nvSpPr>
            <p:cNvPr id="131" name="Google Shape;429;p36">
              <a:extLst>
                <a:ext uri="{FF2B5EF4-FFF2-40B4-BE49-F238E27FC236}">
                  <a16:creationId xmlns:a16="http://schemas.microsoft.com/office/drawing/2014/main" id="{750262B5-FF3F-682E-BC8C-6FD61B168C17}"/>
                </a:ext>
              </a:extLst>
            </p:cNvPr>
            <p:cNvSpPr/>
            <p:nvPr/>
          </p:nvSpPr>
          <p:spPr>
            <a:xfrm>
              <a:off x="4770488" y="2017750"/>
              <a:ext cx="392675" cy="388125"/>
            </a:xfrm>
            <a:custGeom>
              <a:avLst/>
              <a:gdLst/>
              <a:ahLst/>
              <a:cxnLst/>
              <a:rect l="l" t="t" r="r" b="b"/>
              <a:pathLst>
                <a:path w="15707" h="15525" extrusionOk="0">
                  <a:moveTo>
                    <a:pt x="14090" y="614"/>
                  </a:moveTo>
                  <a:cubicBezTo>
                    <a:pt x="14211" y="614"/>
                    <a:pt x="14333" y="660"/>
                    <a:pt x="14426" y="752"/>
                  </a:cubicBezTo>
                  <a:cubicBezTo>
                    <a:pt x="14610" y="938"/>
                    <a:pt x="14610" y="1238"/>
                    <a:pt x="14426" y="1422"/>
                  </a:cubicBezTo>
                  <a:lnTo>
                    <a:pt x="14254" y="1593"/>
                  </a:lnTo>
                  <a:lnTo>
                    <a:pt x="13584" y="923"/>
                  </a:lnTo>
                  <a:lnTo>
                    <a:pt x="13756" y="752"/>
                  </a:lnTo>
                  <a:cubicBezTo>
                    <a:pt x="13848" y="660"/>
                    <a:pt x="13969" y="614"/>
                    <a:pt x="14090" y="614"/>
                  </a:cubicBezTo>
                  <a:close/>
                  <a:moveTo>
                    <a:pt x="13150" y="1358"/>
                  </a:moveTo>
                  <a:lnTo>
                    <a:pt x="13820" y="2028"/>
                  </a:lnTo>
                  <a:lnTo>
                    <a:pt x="9912" y="5935"/>
                  </a:lnTo>
                  <a:cubicBezTo>
                    <a:pt x="9855" y="5992"/>
                    <a:pt x="9784" y="6038"/>
                    <a:pt x="9706" y="6068"/>
                  </a:cubicBezTo>
                  <a:lnTo>
                    <a:pt x="8756" y="6421"/>
                  </a:lnTo>
                  <a:lnTo>
                    <a:pt x="8756" y="6421"/>
                  </a:lnTo>
                  <a:lnTo>
                    <a:pt x="9110" y="5470"/>
                  </a:lnTo>
                  <a:cubicBezTo>
                    <a:pt x="9141" y="5401"/>
                    <a:pt x="9183" y="5311"/>
                    <a:pt x="9242" y="5265"/>
                  </a:cubicBezTo>
                  <a:lnTo>
                    <a:pt x="13150" y="1358"/>
                  </a:lnTo>
                  <a:close/>
                  <a:moveTo>
                    <a:pt x="1711" y="4124"/>
                  </a:moveTo>
                  <a:cubicBezTo>
                    <a:pt x="1477" y="4411"/>
                    <a:pt x="1335" y="4777"/>
                    <a:pt x="1335" y="5177"/>
                  </a:cubicBezTo>
                  <a:lnTo>
                    <a:pt x="1335" y="13857"/>
                  </a:lnTo>
                  <a:cubicBezTo>
                    <a:pt x="1335" y="14257"/>
                    <a:pt x="1477" y="14623"/>
                    <a:pt x="1711" y="14910"/>
                  </a:cubicBezTo>
                  <a:lnTo>
                    <a:pt x="1668" y="14910"/>
                  </a:lnTo>
                  <a:cubicBezTo>
                    <a:pt x="1087" y="14910"/>
                    <a:pt x="614" y="14437"/>
                    <a:pt x="614" y="13855"/>
                  </a:cubicBezTo>
                  <a:lnTo>
                    <a:pt x="614" y="5179"/>
                  </a:lnTo>
                  <a:cubicBezTo>
                    <a:pt x="614" y="4597"/>
                    <a:pt x="1087" y="4124"/>
                    <a:pt x="1668" y="4124"/>
                  </a:cubicBezTo>
                  <a:close/>
                  <a:moveTo>
                    <a:pt x="14039" y="4124"/>
                  </a:moveTo>
                  <a:cubicBezTo>
                    <a:pt x="14621" y="4124"/>
                    <a:pt x="15094" y="4597"/>
                    <a:pt x="15094" y="5179"/>
                  </a:cubicBezTo>
                  <a:lnTo>
                    <a:pt x="15094" y="13855"/>
                  </a:lnTo>
                  <a:cubicBezTo>
                    <a:pt x="15094" y="14437"/>
                    <a:pt x="14621" y="14910"/>
                    <a:pt x="14039" y="14910"/>
                  </a:cubicBezTo>
                  <a:lnTo>
                    <a:pt x="12859" y="14910"/>
                  </a:lnTo>
                  <a:cubicBezTo>
                    <a:pt x="13095" y="14623"/>
                    <a:pt x="13235" y="14257"/>
                    <a:pt x="13235" y="13857"/>
                  </a:cubicBezTo>
                  <a:lnTo>
                    <a:pt x="13235" y="5177"/>
                  </a:lnTo>
                  <a:cubicBezTo>
                    <a:pt x="13235" y="5006"/>
                    <a:pt x="13202" y="4527"/>
                    <a:pt x="12872" y="4124"/>
                  </a:cubicBezTo>
                  <a:close/>
                  <a:moveTo>
                    <a:pt x="14090" y="0"/>
                  </a:moveTo>
                  <a:cubicBezTo>
                    <a:pt x="13811" y="0"/>
                    <a:pt x="13533" y="106"/>
                    <a:pt x="13321" y="318"/>
                  </a:cubicBezTo>
                  <a:lnTo>
                    <a:pt x="10130" y="3509"/>
                  </a:lnTo>
                  <a:lnTo>
                    <a:pt x="1668" y="3509"/>
                  </a:lnTo>
                  <a:cubicBezTo>
                    <a:pt x="748" y="3509"/>
                    <a:pt x="1" y="4258"/>
                    <a:pt x="1" y="5179"/>
                  </a:cubicBezTo>
                  <a:lnTo>
                    <a:pt x="1" y="13855"/>
                  </a:lnTo>
                  <a:cubicBezTo>
                    <a:pt x="1" y="14776"/>
                    <a:pt x="748" y="15525"/>
                    <a:pt x="1668" y="15525"/>
                  </a:cubicBezTo>
                  <a:lnTo>
                    <a:pt x="5937" y="15525"/>
                  </a:lnTo>
                  <a:cubicBezTo>
                    <a:pt x="6106" y="15525"/>
                    <a:pt x="6244" y="15387"/>
                    <a:pt x="6244" y="15217"/>
                  </a:cubicBezTo>
                  <a:cubicBezTo>
                    <a:pt x="6244" y="15048"/>
                    <a:pt x="6106" y="14910"/>
                    <a:pt x="5937" y="14910"/>
                  </a:cubicBezTo>
                  <a:lnTo>
                    <a:pt x="3003" y="14910"/>
                  </a:lnTo>
                  <a:cubicBezTo>
                    <a:pt x="2421" y="14910"/>
                    <a:pt x="1948" y="14439"/>
                    <a:pt x="1948" y="13857"/>
                  </a:cubicBezTo>
                  <a:lnTo>
                    <a:pt x="1948" y="5177"/>
                  </a:lnTo>
                  <a:cubicBezTo>
                    <a:pt x="1948" y="4595"/>
                    <a:pt x="2421" y="4124"/>
                    <a:pt x="3003" y="4124"/>
                  </a:cubicBezTo>
                  <a:lnTo>
                    <a:pt x="9517" y="4124"/>
                  </a:lnTo>
                  <a:lnTo>
                    <a:pt x="8808" y="4831"/>
                  </a:lnTo>
                  <a:cubicBezTo>
                    <a:pt x="8688" y="4950"/>
                    <a:pt x="8594" y="5098"/>
                    <a:pt x="8536" y="5256"/>
                  </a:cubicBezTo>
                  <a:lnTo>
                    <a:pt x="8020" y="6636"/>
                  </a:lnTo>
                  <a:lnTo>
                    <a:pt x="5362" y="6636"/>
                  </a:lnTo>
                  <a:cubicBezTo>
                    <a:pt x="5232" y="6636"/>
                    <a:pt x="5116" y="6719"/>
                    <a:pt x="5072" y="6844"/>
                  </a:cubicBezTo>
                  <a:lnTo>
                    <a:pt x="4074" y="9762"/>
                  </a:lnTo>
                  <a:lnTo>
                    <a:pt x="3689" y="8727"/>
                  </a:lnTo>
                  <a:cubicBezTo>
                    <a:pt x="3645" y="8608"/>
                    <a:pt x="3531" y="8529"/>
                    <a:pt x="3402" y="8529"/>
                  </a:cubicBezTo>
                  <a:lnTo>
                    <a:pt x="2894" y="8529"/>
                  </a:lnTo>
                  <a:cubicBezTo>
                    <a:pt x="2725" y="8529"/>
                    <a:pt x="2587" y="8665"/>
                    <a:pt x="2587" y="8834"/>
                  </a:cubicBezTo>
                  <a:cubicBezTo>
                    <a:pt x="2587" y="9003"/>
                    <a:pt x="2725" y="9142"/>
                    <a:pt x="2894" y="9142"/>
                  </a:cubicBezTo>
                  <a:lnTo>
                    <a:pt x="3189" y="9142"/>
                  </a:lnTo>
                  <a:lnTo>
                    <a:pt x="3800" y="10782"/>
                  </a:lnTo>
                  <a:cubicBezTo>
                    <a:pt x="3844" y="10901"/>
                    <a:pt x="3960" y="10980"/>
                    <a:pt x="4087" y="10980"/>
                  </a:cubicBezTo>
                  <a:lnTo>
                    <a:pt x="4091" y="10980"/>
                  </a:lnTo>
                  <a:cubicBezTo>
                    <a:pt x="4221" y="10978"/>
                    <a:pt x="4335" y="10896"/>
                    <a:pt x="4378" y="10774"/>
                  </a:cubicBezTo>
                  <a:lnTo>
                    <a:pt x="5581" y="7249"/>
                  </a:lnTo>
                  <a:lnTo>
                    <a:pt x="8234" y="7249"/>
                  </a:lnTo>
                  <a:cubicBezTo>
                    <a:pt x="8271" y="7249"/>
                    <a:pt x="8307" y="7244"/>
                    <a:pt x="8340" y="7231"/>
                  </a:cubicBezTo>
                  <a:lnTo>
                    <a:pt x="9922" y="6642"/>
                  </a:lnTo>
                  <a:cubicBezTo>
                    <a:pt x="10080" y="6583"/>
                    <a:pt x="10227" y="6489"/>
                    <a:pt x="10347" y="6368"/>
                  </a:cubicBezTo>
                  <a:lnTo>
                    <a:pt x="12301" y="4413"/>
                  </a:lnTo>
                  <a:cubicBezTo>
                    <a:pt x="12596" y="4680"/>
                    <a:pt x="12622" y="5054"/>
                    <a:pt x="12622" y="5177"/>
                  </a:cubicBezTo>
                  <a:lnTo>
                    <a:pt x="12622" y="13857"/>
                  </a:lnTo>
                  <a:cubicBezTo>
                    <a:pt x="12622" y="14439"/>
                    <a:pt x="12149" y="14910"/>
                    <a:pt x="11569" y="14910"/>
                  </a:cubicBezTo>
                  <a:lnTo>
                    <a:pt x="8633" y="14910"/>
                  </a:lnTo>
                  <a:cubicBezTo>
                    <a:pt x="8464" y="14910"/>
                    <a:pt x="8328" y="15048"/>
                    <a:pt x="8328" y="15217"/>
                  </a:cubicBezTo>
                  <a:cubicBezTo>
                    <a:pt x="8328" y="15387"/>
                    <a:pt x="8464" y="15525"/>
                    <a:pt x="8633" y="15525"/>
                  </a:cubicBezTo>
                  <a:lnTo>
                    <a:pt x="14039" y="15525"/>
                  </a:lnTo>
                  <a:cubicBezTo>
                    <a:pt x="14958" y="15525"/>
                    <a:pt x="15707" y="14776"/>
                    <a:pt x="15707" y="13855"/>
                  </a:cubicBezTo>
                  <a:lnTo>
                    <a:pt x="15707" y="5179"/>
                  </a:lnTo>
                  <a:cubicBezTo>
                    <a:pt x="15707" y="4258"/>
                    <a:pt x="14958" y="3509"/>
                    <a:pt x="14039" y="3509"/>
                  </a:cubicBezTo>
                  <a:lnTo>
                    <a:pt x="13205" y="3509"/>
                  </a:lnTo>
                  <a:lnTo>
                    <a:pt x="14858" y="1856"/>
                  </a:lnTo>
                  <a:cubicBezTo>
                    <a:pt x="15278" y="1437"/>
                    <a:pt x="15278" y="737"/>
                    <a:pt x="14858" y="318"/>
                  </a:cubicBezTo>
                  <a:cubicBezTo>
                    <a:pt x="14646" y="106"/>
                    <a:pt x="14368" y="0"/>
                    <a:pt x="140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30;p36">
              <a:extLst>
                <a:ext uri="{FF2B5EF4-FFF2-40B4-BE49-F238E27FC236}">
                  <a16:creationId xmlns:a16="http://schemas.microsoft.com/office/drawing/2014/main" id="{A7034BCD-24A4-D46E-9EB2-B6645156D54E}"/>
                </a:ext>
              </a:extLst>
            </p:cNvPr>
            <p:cNvSpPr/>
            <p:nvPr/>
          </p:nvSpPr>
          <p:spPr>
            <a:xfrm>
              <a:off x="5117163" y="2232200"/>
              <a:ext cx="15400" cy="33200"/>
            </a:xfrm>
            <a:custGeom>
              <a:avLst/>
              <a:gdLst/>
              <a:ahLst/>
              <a:cxnLst/>
              <a:rect l="l" t="t" r="r" b="b"/>
              <a:pathLst>
                <a:path w="616" h="1328" extrusionOk="0">
                  <a:moveTo>
                    <a:pt x="308" y="0"/>
                  </a:moveTo>
                  <a:cubicBezTo>
                    <a:pt x="139" y="0"/>
                    <a:pt x="1" y="137"/>
                    <a:pt x="1" y="306"/>
                  </a:cubicBezTo>
                  <a:lnTo>
                    <a:pt x="1" y="1020"/>
                  </a:lnTo>
                  <a:cubicBezTo>
                    <a:pt x="1" y="1189"/>
                    <a:pt x="139" y="1327"/>
                    <a:pt x="308" y="1327"/>
                  </a:cubicBezTo>
                  <a:cubicBezTo>
                    <a:pt x="478" y="1327"/>
                    <a:pt x="616" y="1189"/>
                    <a:pt x="616" y="1020"/>
                  </a:cubicBezTo>
                  <a:lnTo>
                    <a:pt x="616" y="306"/>
                  </a:lnTo>
                  <a:cubicBezTo>
                    <a:pt x="616" y="137"/>
                    <a:pt x="478" y="0"/>
                    <a:pt x="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31;p36">
              <a:extLst>
                <a:ext uri="{FF2B5EF4-FFF2-40B4-BE49-F238E27FC236}">
                  <a16:creationId xmlns:a16="http://schemas.microsoft.com/office/drawing/2014/main" id="{286CE188-6438-D687-E079-DD789385509B}"/>
                </a:ext>
              </a:extLst>
            </p:cNvPr>
            <p:cNvSpPr/>
            <p:nvPr/>
          </p:nvSpPr>
          <p:spPr>
            <a:xfrm>
              <a:off x="4914713" y="2224200"/>
              <a:ext cx="45950" cy="44475"/>
            </a:xfrm>
            <a:custGeom>
              <a:avLst/>
              <a:gdLst/>
              <a:ahLst/>
              <a:cxnLst/>
              <a:rect l="l" t="t" r="r" b="b"/>
              <a:pathLst>
                <a:path w="1838" h="1779" extrusionOk="0">
                  <a:moveTo>
                    <a:pt x="337" y="1"/>
                  </a:moveTo>
                  <a:cubicBezTo>
                    <a:pt x="258" y="1"/>
                    <a:pt x="180" y="30"/>
                    <a:pt x="120" y="90"/>
                  </a:cubicBezTo>
                  <a:cubicBezTo>
                    <a:pt x="0" y="212"/>
                    <a:pt x="0" y="405"/>
                    <a:pt x="120" y="525"/>
                  </a:cubicBezTo>
                  <a:lnTo>
                    <a:pt x="486" y="889"/>
                  </a:lnTo>
                  <a:lnTo>
                    <a:pt x="120" y="1255"/>
                  </a:lnTo>
                  <a:cubicBezTo>
                    <a:pt x="0" y="1375"/>
                    <a:pt x="0" y="1568"/>
                    <a:pt x="120" y="1688"/>
                  </a:cubicBezTo>
                  <a:cubicBezTo>
                    <a:pt x="181" y="1749"/>
                    <a:pt x="258" y="1778"/>
                    <a:pt x="337" y="1778"/>
                  </a:cubicBezTo>
                  <a:cubicBezTo>
                    <a:pt x="416" y="1778"/>
                    <a:pt x="493" y="1749"/>
                    <a:pt x="554" y="1688"/>
                  </a:cubicBezTo>
                  <a:lnTo>
                    <a:pt x="919" y="1323"/>
                  </a:lnTo>
                  <a:lnTo>
                    <a:pt x="1283" y="1688"/>
                  </a:lnTo>
                  <a:cubicBezTo>
                    <a:pt x="1344" y="1749"/>
                    <a:pt x="1423" y="1778"/>
                    <a:pt x="1500" y="1778"/>
                  </a:cubicBezTo>
                  <a:cubicBezTo>
                    <a:pt x="1579" y="1778"/>
                    <a:pt x="1659" y="1749"/>
                    <a:pt x="1717" y="1688"/>
                  </a:cubicBezTo>
                  <a:cubicBezTo>
                    <a:pt x="1837" y="1568"/>
                    <a:pt x="1837" y="1375"/>
                    <a:pt x="1717" y="1255"/>
                  </a:cubicBezTo>
                  <a:lnTo>
                    <a:pt x="1353" y="889"/>
                  </a:lnTo>
                  <a:lnTo>
                    <a:pt x="1717" y="525"/>
                  </a:lnTo>
                  <a:cubicBezTo>
                    <a:pt x="1837" y="405"/>
                    <a:pt x="1837" y="212"/>
                    <a:pt x="1717" y="90"/>
                  </a:cubicBezTo>
                  <a:cubicBezTo>
                    <a:pt x="1658" y="30"/>
                    <a:pt x="1579" y="1"/>
                    <a:pt x="1501" y="1"/>
                  </a:cubicBezTo>
                  <a:cubicBezTo>
                    <a:pt x="1422" y="1"/>
                    <a:pt x="1344" y="30"/>
                    <a:pt x="1283" y="90"/>
                  </a:cubicBezTo>
                  <a:lnTo>
                    <a:pt x="919" y="457"/>
                  </a:lnTo>
                  <a:lnTo>
                    <a:pt x="554" y="90"/>
                  </a:lnTo>
                  <a:cubicBezTo>
                    <a:pt x="494" y="30"/>
                    <a:pt x="416" y="1"/>
                    <a:pt x="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32;p36">
              <a:extLst>
                <a:ext uri="{FF2B5EF4-FFF2-40B4-BE49-F238E27FC236}">
                  <a16:creationId xmlns:a16="http://schemas.microsoft.com/office/drawing/2014/main" id="{0C175A08-041D-DB10-3579-F0171FAA42F9}"/>
                </a:ext>
              </a:extLst>
            </p:cNvPr>
            <p:cNvSpPr/>
            <p:nvPr/>
          </p:nvSpPr>
          <p:spPr>
            <a:xfrm>
              <a:off x="5023588" y="2223525"/>
              <a:ext cx="47050" cy="56825"/>
            </a:xfrm>
            <a:custGeom>
              <a:avLst/>
              <a:gdLst/>
              <a:ahLst/>
              <a:cxnLst/>
              <a:rect l="l" t="t" r="r" b="b"/>
              <a:pathLst>
                <a:path w="1882" h="2273" extrusionOk="0">
                  <a:moveTo>
                    <a:pt x="1531" y="0"/>
                  </a:moveTo>
                  <a:cubicBezTo>
                    <a:pt x="1419" y="0"/>
                    <a:pt x="1311" y="62"/>
                    <a:pt x="1257" y="169"/>
                  </a:cubicBezTo>
                  <a:lnTo>
                    <a:pt x="933" y="807"/>
                  </a:lnTo>
                  <a:lnTo>
                    <a:pt x="624" y="182"/>
                  </a:lnTo>
                  <a:cubicBezTo>
                    <a:pt x="570" y="74"/>
                    <a:pt x="462" y="12"/>
                    <a:pt x="349" y="12"/>
                  </a:cubicBezTo>
                  <a:cubicBezTo>
                    <a:pt x="303" y="12"/>
                    <a:pt x="257" y="22"/>
                    <a:pt x="214" y="44"/>
                  </a:cubicBezTo>
                  <a:cubicBezTo>
                    <a:pt x="61" y="119"/>
                    <a:pt x="0" y="303"/>
                    <a:pt x="76" y="454"/>
                  </a:cubicBezTo>
                  <a:lnTo>
                    <a:pt x="589" y="1492"/>
                  </a:lnTo>
                  <a:lnTo>
                    <a:pt x="418" y="1827"/>
                  </a:lnTo>
                  <a:cubicBezTo>
                    <a:pt x="342" y="1980"/>
                    <a:pt x="403" y="2164"/>
                    <a:pt x="554" y="2239"/>
                  </a:cubicBezTo>
                  <a:cubicBezTo>
                    <a:pt x="598" y="2262"/>
                    <a:pt x="646" y="2273"/>
                    <a:pt x="692" y="2273"/>
                  </a:cubicBezTo>
                  <a:cubicBezTo>
                    <a:pt x="804" y="2273"/>
                    <a:pt x="911" y="2212"/>
                    <a:pt x="966" y="2105"/>
                  </a:cubicBezTo>
                  <a:lnTo>
                    <a:pt x="1804" y="445"/>
                  </a:lnTo>
                  <a:cubicBezTo>
                    <a:pt x="1881" y="294"/>
                    <a:pt x="1820" y="110"/>
                    <a:pt x="1669" y="33"/>
                  </a:cubicBezTo>
                  <a:cubicBezTo>
                    <a:pt x="1625" y="11"/>
                    <a:pt x="1578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33;p36">
              <a:extLst>
                <a:ext uri="{FF2B5EF4-FFF2-40B4-BE49-F238E27FC236}">
                  <a16:creationId xmlns:a16="http://schemas.microsoft.com/office/drawing/2014/main" id="{0775679E-8F0D-BBCD-9476-810CD3FA45DD}"/>
                </a:ext>
              </a:extLst>
            </p:cNvPr>
            <p:cNvSpPr/>
            <p:nvPr/>
          </p:nvSpPr>
          <p:spPr>
            <a:xfrm>
              <a:off x="4971113" y="2223725"/>
              <a:ext cx="44425" cy="44475"/>
            </a:xfrm>
            <a:custGeom>
              <a:avLst/>
              <a:gdLst/>
              <a:ahLst/>
              <a:cxnLst/>
              <a:rect l="l" t="t" r="r" b="b"/>
              <a:pathLst>
                <a:path w="1777" h="1779" extrusionOk="0">
                  <a:moveTo>
                    <a:pt x="888" y="1"/>
                  </a:moveTo>
                  <a:cubicBezTo>
                    <a:pt x="719" y="1"/>
                    <a:pt x="582" y="139"/>
                    <a:pt x="582" y="308"/>
                  </a:cubicBezTo>
                  <a:lnTo>
                    <a:pt x="582" y="584"/>
                  </a:lnTo>
                  <a:lnTo>
                    <a:pt x="306" y="584"/>
                  </a:lnTo>
                  <a:cubicBezTo>
                    <a:pt x="137" y="584"/>
                    <a:pt x="1" y="720"/>
                    <a:pt x="1" y="890"/>
                  </a:cubicBezTo>
                  <a:cubicBezTo>
                    <a:pt x="1" y="1059"/>
                    <a:pt x="137" y="1197"/>
                    <a:pt x="306" y="1197"/>
                  </a:cubicBezTo>
                  <a:lnTo>
                    <a:pt x="582" y="1197"/>
                  </a:lnTo>
                  <a:lnTo>
                    <a:pt x="582" y="1473"/>
                  </a:lnTo>
                  <a:cubicBezTo>
                    <a:pt x="582" y="1642"/>
                    <a:pt x="719" y="1779"/>
                    <a:pt x="888" y="1779"/>
                  </a:cubicBezTo>
                  <a:cubicBezTo>
                    <a:pt x="1057" y="1779"/>
                    <a:pt x="1195" y="1642"/>
                    <a:pt x="1195" y="1473"/>
                  </a:cubicBezTo>
                  <a:lnTo>
                    <a:pt x="1195" y="1197"/>
                  </a:lnTo>
                  <a:lnTo>
                    <a:pt x="1471" y="1197"/>
                  </a:lnTo>
                  <a:cubicBezTo>
                    <a:pt x="1641" y="1197"/>
                    <a:pt x="1777" y="1059"/>
                    <a:pt x="1777" y="890"/>
                  </a:cubicBezTo>
                  <a:cubicBezTo>
                    <a:pt x="1777" y="720"/>
                    <a:pt x="1641" y="584"/>
                    <a:pt x="1471" y="584"/>
                  </a:cubicBezTo>
                  <a:lnTo>
                    <a:pt x="1195" y="584"/>
                  </a:lnTo>
                  <a:lnTo>
                    <a:pt x="1195" y="308"/>
                  </a:lnTo>
                  <a:cubicBezTo>
                    <a:pt x="1195" y="139"/>
                    <a:pt x="1057" y="1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34;p36">
              <a:extLst>
                <a:ext uri="{FF2B5EF4-FFF2-40B4-BE49-F238E27FC236}">
                  <a16:creationId xmlns:a16="http://schemas.microsoft.com/office/drawing/2014/main" id="{F7523385-F6D4-5AB0-864C-F27EDFD251E8}"/>
                </a:ext>
              </a:extLst>
            </p:cNvPr>
            <p:cNvSpPr/>
            <p:nvPr/>
          </p:nvSpPr>
          <p:spPr>
            <a:xfrm>
              <a:off x="4847163" y="2313450"/>
              <a:ext cx="212475" cy="15350"/>
            </a:xfrm>
            <a:custGeom>
              <a:avLst/>
              <a:gdLst/>
              <a:ahLst/>
              <a:cxnLst/>
              <a:rect l="l" t="t" r="r" b="b"/>
              <a:pathLst>
                <a:path w="8499" h="614" extrusionOk="0">
                  <a:moveTo>
                    <a:pt x="308" y="1"/>
                  </a:moveTo>
                  <a:cubicBezTo>
                    <a:pt x="138" y="1"/>
                    <a:pt x="0" y="139"/>
                    <a:pt x="0" y="308"/>
                  </a:cubicBezTo>
                  <a:cubicBezTo>
                    <a:pt x="0" y="478"/>
                    <a:pt x="138" y="614"/>
                    <a:pt x="308" y="614"/>
                  </a:cubicBezTo>
                  <a:lnTo>
                    <a:pt x="8191" y="614"/>
                  </a:lnTo>
                  <a:cubicBezTo>
                    <a:pt x="8360" y="614"/>
                    <a:pt x="8498" y="478"/>
                    <a:pt x="8498" y="308"/>
                  </a:cubicBezTo>
                  <a:cubicBezTo>
                    <a:pt x="8498" y="139"/>
                    <a:pt x="8360" y="1"/>
                    <a:pt x="8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35;p36">
              <a:extLst>
                <a:ext uri="{FF2B5EF4-FFF2-40B4-BE49-F238E27FC236}">
                  <a16:creationId xmlns:a16="http://schemas.microsoft.com/office/drawing/2014/main" id="{2B10D07E-F46B-8B17-17BE-406D6C5C9D9A}"/>
                </a:ext>
              </a:extLst>
            </p:cNvPr>
            <p:cNvSpPr/>
            <p:nvPr/>
          </p:nvSpPr>
          <p:spPr>
            <a:xfrm>
              <a:off x="4944163" y="2390500"/>
              <a:ext cx="17375" cy="15325"/>
            </a:xfrm>
            <a:custGeom>
              <a:avLst/>
              <a:gdLst/>
              <a:ahLst/>
              <a:cxnLst/>
              <a:rect l="l" t="t" r="r" b="b"/>
              <a:pathLst>
                <a:path w="695" h="613" extrusionOk="0">
                  <a:moveTo>
                    <a:pt x="356" y="1"/>
                  </a:moveTo>
                  <a:cubicBezTo>
                    <a:pt x="348" y="1"/>
                    <a:pt x="340" y="1"/>
                    <a:pt x="331" y="2"/>
                  </a:cubicBezTo>
                  <a:cubicBezTo>
                    <a:pt x="203" y="11"/>
                    <a:pt x="92" y="101"/>
                    <a:pt x="57" y="225"/>
                  </a:cubicBezTo>
                  <a:cubicBezTo>
                    <a:pt x="1" y="431"/>
                    <a:pt x="171" y="613"/>
                    <a:pt x="360" y="613"/>
                  </a:cubicBezTo>
                  <a:cubicBezTo>
                    <a:pt x="410" y="613"/>
                    <a:pt x="462" y="600"/>
                    <a:pt x="512" y="571"/>
                  </a:cubicBezTo>
                  <a:cubicBezTo>
                    <a:pt x="641" y="493"/>
                    <a:pt x="694" y="328"/>
                    <a:pt x="637" y="190"/>
                  </a:cubicBezTo>
                  <a:cubicBezTo>
                    <a:pt x="590" y="77"/>
                    <a:pt x="477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" name="Google Shape;436;p36">
            <a:extLst>
              <a:ext uri="{FF2B5EF4-FFF2-40B4-BE49-F238E27FC236}">
                <a16:creationId xmlns:a16="http://schemas.microsoft.com/office/drawing/2014/main" id="{E00798D5-82A4-3FDA-350C-52956AC4900D}"/>
              </a:ext>
            </a:extLst>
          </p:cNvPr>
          <p:cNvGrpSpPr/>
          <p:nvPr/>
        </p:nvGrpSpPr>
        <p:grpSpPr>
          <a:xfrm>
            <a:off x="3470656" y="2135438"/>
            <a:ext cx="392675" cy="285175"/>
            <a:chOff x="2085488" y="3977425"/>
            <a:chExt cx="392675" cy="285175"/>
          </a:xfrm>
        </p:grpSpPr>
        <p:sp>
          <p:nvSpPr>
            <p:cNvPr id="139" name="Google Shape;437;p36">
              <a:extLst>
                <a:ext uri="{FF2B5EF4-FFF2-40B4-BE49-F238E27FC236}">
                  <a16:creationId xmlns:a16="http://schemas.microsoft.com/office/drawing/2014/main" id="{ECC481D6-A825-1E72-97ED-BD1769EB9225}"/>
                </a:ext>
              </a:extLst>
            </p:cNvPr>
            <p:cNvSpPr/>
            <p:nvPr/>
          </p:nvSpPr>
          <p:spPr>
            <a:xfrm>
              <a:off x="2085488" y="3977425"/>
              <a:ext cx="392675" cy="285175"/>
            </a:xfrm>
            <a:custGeom>
              <a:avLst/>
              <a:gdLst/>
              <a:ahLst/>
              <a:cxnLst/>
              <a:rect l="l" t="t" r="r" b="b"/>
              <a:pathLst>
                <a:path w="15707" h="11407" extrusionOk="0">
                  <a:moveTo>
                    <a:pt x="5740" y="9969"/>
                  </a:moveTo>
                  <a:lnTo>
                    <a:pt x="5740" y="10365"/>
                  </a:lnTo>
                  <a:cubicBezTo>
                    <a:pt x="5740" y="10518"/>
                    <a:pt x="5773" y="10661"/>
                    <a:pt x="5832" y="10792"/>
                  </a:cubicBezTo>
                  <a:lnTo>
                    <a:pt x="947" y="10792"/>
                  </a:lnTo>
                  <a:cubicBezTo>
                    <a:pt x="763" y="10792"/>
                    <a:pt x="614" y="10643"/>
                    <a:pt x="614" y="10459"/>
                  </a:cubicBezTo>
                  <a:lnTo>
                    <a:pt x="614" y="9969"/>
                  </a:lnTo>
                  <a:close/>
                  <a:moveTo>
                    <a:pt x="9355" y="9969"/>
                  </a:moveTo>
                  <a:lnTo>
                    <a:pt x="9355" y="10365"/>
                  </a:lnTo>
                  <a:cubicBezTo>
                    <a:pt x="9355" y="10600"/>
                    <a:pt x="9163" y="10792"/>
                    <a:pt x="8928" y="10792"/>
                  </a:cubicBezTo>
                  <a:lnTo>
                    <a:pt x="6780" y="10792"/>
                  </a:lnTo>
                  <a:cubicBezTo>
                    <a:pt x="6544" y="10792"/>
                    <a:pt x="6353" y="10600"/>
                    <a:pt x="6353" y="10365"/>
                  </a:cubicBezTo>
                  <a:lnTo>
                    <a:pt x="6353" y="9969"/>
                  </a:lnTo>
                  <a:close/>
                  <a:moveTo>
                    <a:pt x="15094" y="9969"/>
                  </a:moveTo>
                  <a:lnTo>
                    <a:pt x="15094" y="10459"/>
                  </a:lnTo>
                  <a:cubicBezTo>
                    <a:pt x="15094" y="10643"/>
                    <a:pt x="14943" y="10792"/>
                    <a:pt x="14759" y="10792"/>
                  </a:cubicBezTo>
                  <a:lnTo>
                    <a:pt x="9876" y="10792"/>
                  </a:lnTo>
                  <a:cubicBezTo>
                    <a:pt x="9935" y="10661"/>
                    <a:pt x="9968" y="10518"/>
                    <a:pt x="9968" y="10365"/>
                  </a:cubicBezTo>
                  <a:lnTo>
                    <a:pt x="9968" y="9969"/>
                  </a:lnTo>
                  <a:close/>
                  <a:moveTo>
                    <a:pt x="1790" y="0"/>
                  </a:moveTo>
                  <a:cubicBezTo>
                    <a:pt x="1214" y="0"/>
                    <a:pt x="744" y="470"/>
                    <a:pt x="744" y="1048"/>
                  </a:cubicBezTo>
                  <a:lnTo>
                    <a:pt x="744" y="8924"/>
                  </a:lnTo>
                  <a:cubicBezTo>
                    <a:pt x="744" y="9078"/>
                    <a:pt x="777" y="9224"/>
                    <a:pt x="838" y="9356"/>
                  </a:cubicBezTo>
                  <a:lnTo>
                    <a:pt x="306" y="9356"/>
                  </a:lnTo>
                  <a:cubicBezTo>
                    <a:pt x="137" y="9356"/>
                    <a:pt x="1" y="9494"/>
                    <a:pt x="1" y="9664"/>
                  </a:cubicBezTo>
                  <a:lnTo>
                    <a:pt x="1" y="10459"/>
                  </a:lnTo>
                  <a:cubicBezTo>
                    <a:pt x="1" y="10981"/>
                    <a:pt x="426" y="11407"/>
                    <a:pt x="947" y="11407"/>
                  </a:cubicBezTo>
                  <a:lnTo>
                    <a:pt x="14759" y="11407"/>
                  </a:lnTo>
                  <a:cubicBezTo>
                    <a:pt x="15282" y="11407"/>
                    <a:pt x="15707" y="10981"/>
                    <a:pt x="15707" y="10459"/>
                  </a:cubicBezTo>
                  <a:lnTo>
                    <a:pt x="15707" y="9664"/>
                  </a:lnTo>
                  <a:cubicBezTo>
                    <a:pt x="15707" y="9494"/>
                    <a:pt x="15569" y="9356"/>
                    <a:pt x="15399" y="9356"/>
                  </a:cubicBezTo>
                  <a:lnTo>
                    <a:pt x="14869" y="9356"/>
                  </a:lnTo>
                  <a:cubicBezTo>
                    <a:pt x="14928" y="9224"/>
                    <a:pt x="14963" y="9078"/>
                    <a:pt x="14963" y="8924"/>
                  </a:cubicBezTo>
                  <a:lnTo>
                    <a:pt x="14963" y="1048"/>
                  </a:lnTo>
                  <a:cubicBezTo>
                    <a:pt x="14963" y="470"/>
                    <a:pt x="14494" y="0"/>
                    <a:pt x="13916" y="0"/>
                  </a:cubicBezTo>
                  <a:lnTo>
                    <a:pt x="9211" y="0"/>
                  </a:lnTo>
                  <a:cubicBezTo>
                    <a:pt x="9042" y="0"/>
                    <a:pt x="8904" y="138"/>
                    <a:pt x="8904" y="308"/>
                  </a:cubicBezTo>
                  <a:cubicBezTo>
                    <a:pt x="8904" y="477"/>
                    <a:pt x="9042" y="613"/>
                    <a:pt x="9211" y="613"/>
                  </a:cubicBezTo>
                  <a:lnTo>
                    <a:pt x="13916" y="613"/>
                  </a:lnTo>
                  <a:cubicBezTo>
                    <a:pt x="14155" y="613"/>
                    <a:pt x="14348" y="808"/>
                    <a:pt x="14348" y="1048"/>
                  </a:cubicBezTo>
                  <a:lnTo>
                    <a:pt x="14348" y="8924"/>
                  </a:lnTo>
                  <a:cubicBezTo>
                    <a:pt x="14348" y="9161"/>
                    <a:pt x="14155" y="9356"/>
                    <a:pt x="13918" y="9356"/>
                  </a:cubicBezTo>
                  <a:lnTo>
                    <a:pt x="1790" y="9356"/>
                  </a:lnTo>
                  <a:cubicBezTo>
                    <a:pt x="1551" y="9356"/>
                    <a:pt x="1357" y="9161"/>
                    <a:pt x="1357" y="8924"/>
                  </a:cubicBezTo>
                  <a:lnTo>
                    <a:pt x="1357" y="1048"/>
                  </a:lnTo>
                  <a:cubicBezTo>
                    <a:pt x="1357" y="808"/>
                    <a:pt x="1552" y="613"/>
                    <a:pt x="1790" y="613"/>
                  </a:cubicBezTo>
                  <a:lnTo>
                    <a:pt x="6513" y="613"/>
                  </a:lnTo>
                  <a:cubicBezTo>
                    <a:pt x="6682" y="613"/>
                    <a:pt x="6818" y="477"/>
                    <a:pt x="6818" y="308"/>
                  </a:cubicBezTo>
                  <a:cubicBezTo>
                    <a:pt x="6818" y="138"/>
                    <a:pt x="6682" y="0"/>
                    <a:pt x="6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38;p36">
              <a:extLst>
                <a:ext uri="{FF2B5EF4-FFF2-40B4-BE49-F238E27FC236}">
                  <a16:creationId xmlns:a16="http://schemas.microsoft.com/office/drawing/2014/main" id="{A6F84030-B830-065D-6BB9-EE9827D945F6}"/>
                </a:ext>
              </a:extLst>
            </p:cNvPr>
            <p:cNvSpPr/>
            <p:nvPr/>
          </p:nvSpPr>
          <p:spPr>
            <a:xfrm>
              <a:off x="2138313" y="4009850"/>
              <a:ext cx="287025" cy="184375"/>
            </a:xfrm>
            <a:custGeom>
              <a:avLst/>
              <a:gdLst/>
              <a:ahLst/>
              <a:cxnLst/>
              <a:rect l="l" t="t" r="r" b="b"/>
              <a:pathLst>
                <a:path w="11481" h="7375" extrusionOk="0">
                  <a:moveTo>
                    <a:pt x="10868" y="616"/>
                  </a:moveTo>
                  <a:lnTo>
                    <a:pt x="10868" y="6762"/>
                  </a:lnTo>
                  <a:lnTo>
                    <a:pt x="614" y="6762"/>
                  </a:lnTo>
                  <a:lnTo>
                    <a:pt x="614" y="616"/>
                  </a:lnTo>
                  <a:close/>
                  <a:moveTo>
                    <a:pt x="308" y="1"/>
                  </a:moveTo>
                  <a:cubicBezTo>
                    <a:pt x="137" y="1"/>
                    <a:pt x="1" y="139"/>
                    <a:pt x="1" y="308"/>
                  </a:cubicBezTo>
                  <a:lnTo>
                    <a:pt x="1" y="7069"/>
                  </a:lnTo>
                  <a:cubicBezTo>
                    <a:pt x="1" y="7238"/>
                    <a:pt x="137" y="7374"/>
                    <a:pt x="308" y="7374"/>
                  </a:cubicBezTo>
                  <a:lnTo>
                    <a:pt x="11173" y="7374"/>
                  </a:lnTo>
                  <a:cubicBezTo>
                    <a:pt x="11343" y="7374"/>
                    <a:pt x="11481" y="7238"/>
                    <a:pt x="11481" y="7069"/>
                  </a:cubicBezTo>
                  <a:lnTo>
                    <a:pt x="11481" y="308"/>
                  </a:lnTo>
                  <a:cubicBezTo>
                    <a:pt x="11481" y="139"/>
                    <a:pt x="11343" y="1"/>
                    <a:pt x="11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439;p36">
              <a:extLst>
                <a:ext uri="{FF2B5EF4-FFF2-40B4-BE49-F238E27FC236}">
                  <a16:creationId xmlns:a16="http://schemas.microsoft.com/office/drawing/2014/main" id="{9DA06359-2902-68D6-5DAD-E7AF3C4244DA}"/>
                </a:ext>
              </a:extLst>
            </p:cNvPr>
            <p:cNvSpPr/>
            <p:nvPr/>
          </p:nvSpPr>
          <p:spPr>
            <a:xfrm>
              <a:off x="2176363" y="4056425"/>
              <a:ext cx="94225" cy="94225"/>
            </a:xfrm>
            <a:custGeom>
              <a:avLst/>
              <a:gdLst/>
              <a:ahLst/>
              <a:cxnLst/>
              <a:rect l="l" t="t" r="r" b="b"/>
              <a:pathLst>
                <a:path w="3769" h="3769" extrusionOk="0">
                  <a:moveTo>
                    <a:pt x="3156" y="612"/>
                  </a:moveTo>
                  <a:lnTo>
                    <a:pt x="3156" y="3155"/>
                  </a:lnTo>
                  <a:lnTo>
                    <a:pt x="614" y="3155"/>
                  </a:lnTo>
                  <a:lnTo>
                    <a:pt x="612" y="614"/>
                  </a:lnTo>
                  <a:lnTo>
                    <a:pt x="3156" y="612"/>
                  </a:lnTo>
                  <a:close/>
                  <a:moveTo>
                    <a:pt x="612" y="1"/>
                  </a:moveTo>
                  <a:cubicBezTo>
                    <a:pt x="275" y="1"/>
                    <a:pt x="1" y="275"/>
                    <a:pt x="1" y="612"/>
                  </a:cubicBezTo>
                  <a:lnTo>
                    <a:pt x="1" y="3155"/>
                  </a:lnTo>
                  <a:cubicBezTo>
                    <a:pt x="1" y="3494"/>
                    <a:pt x="275" y="3768"/>
                    <a:pt x="612" y="3768"/>
                  </a:cubicBezTo>
                  <a:lnTo>
                    <a:pt x="3156" y="3768"/>
                  </a:lnTo>
                  <a:cubicBezTo>
                    <a:pt x="3494" y="3768"/>
                    <a:pt x="3769" y="3494"/>
                    <a:pt x="3769" y="3155"/>
                  </a:cubicBezTo>
                  <a:lnTo>
                    <a:pt x="3769" y="612"/>
                  </a:lnTo>
                  <a:cubicBezTo>
                    <a:pt x="3769" y="275"/>
                    <a:pt x="3494" y="1"/>
                    <a:pt x="3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40;p36">
              <a:extLst>
                <a:ext uri="{FF2B5EF4-FFF2-40B4-BE49-F238E27FC236}">
                  <a16:creationId xmlns:a16="http://schemas.microsoft.com/office/drawing/2014/main" id="{12EF6B3A-F293-4A30-8949-7BEDDF1C1A6C}"/>
                </a:ext>
              </a:extLst>
            </p:cNvPr>
            <p:cNvSpPr/>
            <p:nvPr/>
          </p:nvSpPr>
          <p:spPr>
            <a:xfrm>
              <a:off x="2292838" y="4056425"/>
              <a:ext cx="94275" cy="94225"/>
            </a:xfrm>
            <a:custGeom>
              <a:avLst/>
              <a:gdLst/>
              <a:ahLst/>
              <a:cxnLst/>
              <a:rect l="l" t="t" r="r" b="b"/>
              <a:pathLst>
                <a:path w="3771" h="3769" extrusionOk="0">
                  <a:moveTo>
                    <a:pt x="3157" y="612"/>
                  </a:moveTo>
                  <a:lnTo>
                    <a:pt x="3157" y="3155"/>
                  </a:lnTo>
                  <a:lnTo>
                    <a:pt x="615" y="3155"/>
                  </a:lnTo>
                  <a:lnTo>
                    <a:pt x="613" y="614"/>
                  </a:lnTo>
                  <a:lnTo>
                    <a:pt x="3157" y="612"/>
                  </a:lnTo>
                  <a:close/>
                  <a:moveTo>
                    <a:pt x="613" y="1"/>
                  </a:moveTo>
                  <a:cubicBezTo>
                    <a:pt x="277" y="1"/>
                    <a:pt x="1" y="275"/>
                    <a:pt x="1" y="612"/>
                  </a:cubicBezTo>
                  <a:lnTo>
                    <a:pt x="1" y="3155"/>
                  </a:lnTo>
                  <a:cubicBezTo>
                    <a:pt x="1" y="3494"/>
                    <a:pt x="277" y="3768"/>
                    <a:pt x="613" y="3768"/>
                  </a:cubicBezTo>
                  <a:lnTo>
                    <a:pt x="3157" y="3768"/>
                  </a:lnTo>
                  <a:cubicBezTo>
                    <a:pt x="3496" y="3768"/>
                    <a:pt x="3770" y="3494"/>
                    <a:pt x="3770" y="3155"/>
                  </a:cubicBezTo>
                  <a:lnTo>
                    <a:pt x="3770" y="612"/>
                  </a:lnTo>
                  <a:cubicBezTo>
                    <a:pt x="3770" y="275"/>
                    <a:pt x="3496" y="1"/>
                    <a:pt x="3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441;p36">
              <a:extLst>
                <a:ext uri="{FF2B5EF4-FFF2-40B4-BE49-F238E27FC236}">
                  <a16:creationId xmlns:a16="http://schemas.microsoft.com/office/drawing/2014/main" id="{0354B81D-EA0A-93EA-2465-C7329E472C74}"/>
                </a:ext>
              </a:extLst>
            </p:cNvPr>
            <p:cNvSpPr/>
            <p:nvPr/>
          </p:nvSpPr>
          <p:spPr>
            <a:xfrm>
              <a:off x="2200938" y="4086025"/>
              <a:ext cx="44950" cy="33750"/>
            </a:xfrm>
            <a:custGeom>
              <a:avLst/>
              <a:gdLst/>
              <a:ahLst/>
              <a:cxnLst/>
              <a:rect l="l" t="t" r="r" b="b"/>
              <a:pathLst>
                <a:path w="1798" h="1350" extrusionOk="0">
                  <a:moveTo>
                    <a:pt x="1461" y="1"/>
                  </a:moveTo>
                  <a:cubicBezTo>
                    <a:pt x="1383" y="1"/>
                    <a:pt x="1305" y="31"/>
                    <a:pt x="1245" y="90"/>
                  </a:cubicBezTo>
                  <a:lnTo>
                    <a:pt x="724" y="609"/>
                  </a:lnTo>
                  <a:lnTo>
                    <a:pt x="555" y="438"/>
                  </a:lnTo>
                  <a:cubicBezTo>
                    <a:pt x="494" y="378"/>
                    <a:pt x="415" y="348"/>
                    <a:pt x="337" y="348"/>
                  </a:cubicBezTo>
                  <a:cubicBezTo>
                    <a:pt x="259" y="348"/>
                    <a:pt x="180" y="378"/>
                    <a:pt x="120" y="438"/>
                  </a:cubicBezTo>
                  <a:cubicBezTo>
                    <a:pt x="1" y="558"/>
                    <a:pt x="1" y="753"/>
                    <a:pt x="120" y="873"/>
                  </a:cubicBezTo>
                  <a:lnTo>
                    <a:pt x="509" y="1261"/>
                  </a:lnTo>
                  <a:cubicBezTo>
                    <a:pt x="568" y="1320"/>
                    <a:pt x="646" y="1349"/>
                    <a:pt x="725" y="1349"/>
                  </a:cubicBezTo>
                  <a:cubicBezTo>
                    <a:pt x="804" y="1349"/>
                    <a:pt x="883" y="1320"/>
                    <a:pt x="941" y="1261"/>
                  </a:cubicBezTo>
                  <a:lnTo>
                    <a:pt x="1678" y="525"/>
                  </a:lnTo>
                  <a:cubicBezTo>
                    <a:pt x="1797" y="403"/>
                    <a:pt x="1797" y="210"/>
                    <a:pt x="1678" y="90"/>
                  </a:cubicBezTo>
                  <a:cubicBezTo>
                    <a:pt x="1618" y="31"/>
                    <a:pt x="1540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442;p36">
              <a:extLst>
                <a:ext uri="{FF2B5EF4-FFF2-40B4-BE49-F238E27FC236}">
                  <a16:creationId xmlns:a16="http://schemas.microsoft.com/office/drawing/2014/main" id="{94FC4615-6595-0CCB-66B1-1BE0A4056295}"/>
                </a:ext>
              </a:extLst>
            </p:cNvPr>
            <p:cNvSpPr/>
            <p:nvPr/>
          </p:nvSpPr>
          <p:spPr>
            <a:xfrm>
              <a:off x="2319488" y="4083350"/>
              <a:ext cx="40975" cy="39450"/>
            </a:xfrm>
            <a:custGeom>
              <a:avLst/>
              <a:gdLst/>
              <a:ahLst/>
              <a:cxnLst/>
              <a:rect l="l" t="t" r="r" b="b"/>
              <a:pathLst>
                <a:path w="1639" h="1578" extrusionOk="0">
                  <a:moveTo>
                    <a:pt x="337" y="1"/>
                  </a:moveTo>
                  <a:cubicBezTo>
                    <a:pt x="258" y="1"/>
                    <a:pt x="180" y="31"/>
                    <a:pt x="120" y="91"/>
                  </a:cubicBezTo>
                  <a:cubicBezTo>
                    <a:pt x="0" y="210"/>
                    <a:pt x="0" y="405"/>
                    <a:pt x="120" y="525"/>
                  </a:cubicBezTo>
                  <a:lnTo>
                    <a:pt x="385" y="790"/>
                  </a:lnTo>
                  <a:lnTo>
                    <a:pt x="120" y="1057"/>
                  </a:lnTo>
                  <a:cubicBezTo>
                    <a:pt x="0" y="1177"/>
                    <a:pt x="0" y="1370"/>
                    <a:pt x="120" y="1489"/>
                  </a:cubicBezTo>
                  <a:cubicBezTo>
                    <a:pt x="179" y="1548"/>
                    <a:pt x="258" y="1578"/>
                    <a:pt x="337" y="1578"/>
                  </a:cubicBezTo>
                  <a:cubicBezTo>
                    <a:pt x="416" y="1578"/>
                    <a:pt x="495" y="1548"/>
                    <a:pt x="554" y="1489"/>
                  </a:cubicBezTo>
                  <a:lnTo>
                    <a:pt x="819" y="1224"/>
                  </a:lnTo>
                  <a:lnTo>
                    <a:pt x="1084" y="1489"/>
                  </a:lnTo>
                  <a:cubicBezTo>
                    <a:pt x="1144" y="1548"/>
                    <a:pt x="1223" y="1578"/>
                    <a:pt x="1302" y="1578"/>
                  </a:cubicBezTo>
                  <a:cubicBezTo>
                    <a:pt x="1381" y="1578"/>
                    <a:pt x="1460" y="1548"/>
                    <a:pt x="1519" y="1489"/>
                  </a:cubicBezTo>
                  <a:cubicBezTo>
                    <a:pt x="1638" y="1370"/>
                    <a:pt x="1638" y="1177"/>
                    <a:pt x="1519" y="1057"/>
                  </a:cubicBezTo>
                  <a:lnTo>
                    <a:pt x="1254" y="790"/>
                  </a:lnTo>
                  <a:lnTo>
                    <a:pt x="1519" y="525"/>
                  </a:lnTo>
                  <a:cubicBezTo>
                    <a:pt x="1638" y="405"/>
                    <a:pt x="1638" y="210"/>
                    <a:pt x="1519" y="91"/>
                  </a:cubicBezTo>
                  <a:cubicBezTo>
                    <a:pt x="1459" y="31"/>
                    <a:pt x="1381" y="1"/>
                    <a:pt x="1302" y="1"/>
                  </a:cubicBezTo>
                  <a:cubicBezTo>
                    <a:pt x="1224" y="1"/>
                    <a:pt x="1145" y="31"/>
                    <a:pt x="1084" y="91"/>
                  </a:cubicBezTo>
                  <a:lnTo>
                    <a:pt x="819" y="357"/>
                  </a:lnTo>
                  <a:lnTo>
                    <a:pt x="554" y="91"/>
                  </a:lnTo>
                  <a:cubicBezTo>
                    <a:pt x="494" y="31"/>
                    <a:pt x="416" y="1"/>
                    <a:pt x="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443;p36">
              <a:extLst>
                <a:ext uri="{FF2B5EF4-FFF2-40B4-BE49-F238E27FC236}">
                  <a16:creationId xmlns:a16="http://schemas.microsoft.com/office/drawing/2014/main" id="{220D02E2-06A4-BEEB-FE6D-88EF68E7C8E5}"/>
                </a:ext>
              </a:extLst>
            </p:cNvPr>
            <p:cNvSpPr/>
            <p:nvPr/>
          </p:nvSpPr>
          <p:spPr>
            <a:xfrm>
              <a:off x="2274063" y="3977450"/>
              <a:ext cx="17375" cy="15325"/>
            </a:xfrm>
            <a:custGeom>
              <a:avLst/>
              <a:gdLst/>
              <a:ahLst/>
              <a:cxnLst/>
              <a:rect l="l" t="t" r="r" b="b"/>
              <a:pathLst>
                <a:path w="695" h="613" extrusionOk="0">
                  <a:moveTo>
                    <a:pt x="346" y="0"/>
                  </a:moveTo>
                  <a:cubicBezTo>
                    <a:pt x="307" y="0"/>
                    <a:pt x="268" y="8"/>
                    <a:pt x="231" y="23"/>
                  </a:cubicBezTo>
                  <a:cubicBezTo>
                    <a:pt x="76" y="88"/>
                    <a:pt x="1" y="270"/>
                    <a:pt x="65" y="424"/>
                  </a:cubicBezTo>
                  <a:cubicBezTo>
                    <a:pt x="114" y="541"/>
                    <a:pt x="230" y="612"/>
                    <a:pt x="351" y="612"/>
                  </a:cubicBezTo>
                  <a:cubicBezTo>
                    <a:pt x="389" y="612"/>
                    <a:pt x="427" y="605"/>
                    <a:pt x="464" y="590"/>
                  </a:cubicBezTo>
                  <a:cubicBezTo>
                    <a:pt x="619" y="526"/>
                    <a:pt x="695" y="343"/>
                    <a:pt x="632" y="189"/>
                  </a:cubicBezTo>
                  <a:cubicBezTo>
                    <a:pt x="583" y="72"/>
                    <a:pt x="46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444;p36">
            <a:extLst>
              <a:ext uri="{FF2B5EF4-FFF2-40B4-BE49-F238E27FC236}">
                <a16:creationId xmlns:a16="http://schemas.microsoft.com/office/drawing/2014/main" id="{9621F717-AADA-01E7-4835-5D58C4199E60}"/>
              </a:ext>
            </a:extLst>
          </p:cNvPr>
          <p:cNvSpPr/>
          <p:nvPr/>
        </p:nvSpPr>
        <p:spPr>
          <a:xfrm flipH="1">
            <a:off x="5397078" y="3601011"/>
            <a:ext cx="178589" cy="26280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445;p36">
            <a:extLst>
              <a:ext uri="{FF2B5EF4-FFF2-40B4-BE49-F238E27FC236}">
                <a16:creationId xmlns:a16="http://schemas.microsoft.com/office/drawing/2014/main" id="{F5BE38C4-BF01-D1F4-E8E5-54BE019FF777}"/>
              </a:ext>
            </a:extLst>
          </p:cNvPr>
          <p:cNvGrpSpPr/>
          <p:nvPr/>
        </p:nvGrpSpPr>
        <p:grpSpPr>
          <a:xfrm>
            <a:off x="7134825" y="2096225"/>
            <a:ext cx="393875" cy="363625"/>
            <a:chOff x="6662738" y="3329625"/>
            <a:chExt cx="393875" cy="363625"/>
          </a:xfrm>
        </p:grpSpPr>
        <p:sp>
          <p:nvSpPr>
            <p:cNvPr id="148" name="Google Shape;446;p36">
              <a:extLst>
                <a:ext uri="{FF2B5EF4-FFF2-40B4-BE49-F238E27FC236}">
                  <a16:creationId xmlns:a16="http://schemas.microsoft.com/office/drawing/2014/main" id="{698D6196-D0F9-AEEE-1285-EAD11ABDF703}"/>
                </a:ext>
              </a:extLst>
            </p:cNvPr>
            <p:cNvSpPr/>
            <p:nvPr/>
          </p:nvSpPr>
          <p:spPr>
            <a:xfrm>
              <a:off x="6662738" y="3329625"/>
              <a:ext cx="393875" cy="363625"/>
            </a:xfrm>
            <a:custGeom>
              <a:avLst/>
              <a:gdLst/>
              <a:ahLst/>
              <a:cxnLst/>
              <a:rect l="l" t="t" r="r" b="b"/>
              <a:pathLst>
                <a:path w="15755" h="14545" extrusionOk="0">
                  <a:moveTo>
                    <a:pt x="12356" y="613"/>
                  </a:moveTo>
                  <a:lnTo>
                    <a:pt x="9067" y="3934"/>
                  </a:lnTo>
                  <a:lnTo>
                    <a:pt x="8305" y="3172"/>
                  </a:lnTo>
                  <a:lnTo>
                    <a:pt x="10864" y="613"/>
                  </a:lnTo>
                  <a:close/>
                  <a:moveTo>
                    <a:pt x="2596" y="613"/>
                  </a:moveTo>
                  <a:lnTo>
                    <a:pt x="7219" y="5281"/>
                  </a:lnTo>
                  <a:lnTo>
                    <a:pt x="5739" y="5281"/>
                  </a:lnTo>
                  <a:lnTo>
                    <a:pt x="1072" y="613"/>
                  </a:lnTo>
                  <a:close/>
                  <a:moveTo>
                    <a:pt x="4880" y="613"/>
                  </a:moveTo>
                  <a:lnTo>
                    <a:pt x="9548" y="5283"/>
                  </a:lnTo>
                  <a:lnTo>
                    <a:pt x="8083" y="5283"/>
                  </a:lnTo>
                  <a:lnTo>
                    <a:pt x="3459" y="613"/>
                  </a:lnTo>
                  <a:close/>
                  <a:moveTo>
                    <a:pt x="9988" y="5896"/>
                  </a:moveTo>
                  <a:lnTo>
                    <a:pt x="9988" y="6735"/>
                  </a:lnTo>
                  <a:cubicBezTo>
                    <a:pt x="9988" y="6976"/>
                    <a:pt x="9791" y="7171"/>
                    <a:pt x="9551" y="7171"/>
                  </a:cubicBezTo>
                  <a:lnTo>
                    <a:pt x="9461" y="7171"/>
                  </a:lnTo>
                  <a:cubicBezTo>
                    <a:pt x="9047" y="6994"/>
                    <a:pt x="8602" y="6893"/>
                    <a:pt x="8151" y="6869"/>
                  </a:cubicBezTo>
                  <a:cubicBezTo>
                    <a:pt x="8086" y="6867"/>
                    <a:pt x="8020" y="6866"/>
                    <a:pt x="7956" y="6866"/>
                  </a:cubicBezTo>
                  <a:cubicBezTo>
                    <a:pt x="7438" y="6866"/>
                    <a:pt x="6923" y="6969"/>
                    <a:pt x="6448" y="7171"/>
                  </a:cubicBezTo>
                  <a:lnTo>
                    <a:pt x="6360" y="7171"/>
                  </a:lnTo>
                  <a:cubicBezTo>
                    <a:pt x="6119" y="7171"/>
                    <a:pt x="5924" y="6976"/>
                    <a:pt x="5924" y="6735"/>
                  </a:cubicBezTo>
                  <a:lnTo>
                    <a:pt x="5924" y="5896"/>
                  </a:lnTo>
                  <a:close/>
                  <a:moveTo>
                    <a:pt x="7956" y="7479"/>
                  </a:moveTo>
                  <a:cubicBezTo>
                    <a:pt x="9712" y="7479"/>
                    <a:pt x="11182" y="8949"/>
                    <a:pt x="11182" y="10705"/>
                  </a:cubicBezTo>
                  <a:cubicBezTo>
                    <a:pt x="11182" y="12483"/>
                    <a:pt x="9734" y="13932"/>
                    <a:pt x="7956" y="13932"/>
                  </a:cubicBezTo>
                  <a:cubicBezTo>
                    <a:pt x="6176" y="13932"/>
                    <a:pt x="4729" y="12483"/>
                    <a:pt x="4729" y="10705"/>
                  </a:cubicBezTo>
                  <a:cubicBezTo>
                    <a:pt x="4729" y="8949"/>
                    <a:pt x="6200" y="7479"/>
                    <a:pt x="7956" y="7479"/>
                  </a:cubicBezTo>
                  <a:close/>
                  <a:moveTo>
                    <a:pt x="332" y="0"/>
                  </a:moveTo>
                  <a:cubicBezTo>
                    <a:pt x="207" y="0"/>
                    <a:pt x="94" y="76"/>
                    <a:pt x="48" y="190"/>
                  </a:cubicBezTo>
                  <a:cubicBezTo>
                    <a:pt x="0" y="304"/>
                    <a:pt x="26" y="436"/>
                    <a:pt x="115" y="523"/>
                  </a:cubicBezTo>
                  <a:lnTo>
                    <a:pt x="5309" y="5719"/>
                  </a:lnTo>
                  <a:lnTo>
                    <a:pt x="5309" y="6735"/>
                  </a:lnTo>
                  <a:cubicBezTo>
                    <a:pt x="5309" y="7079"/>
                    <a:pt x="5476" y="7385"/>
                    <a:pt x="5732" y="7576"/>
                  </a:cubicBezTo>
                  <a:cubicBezTo>
                    <a:pt x="4755" y="8274"/>
                    <a:pt x="4116" y="9415"/>
                    <a:pt x="4116" y="10705"/>
                  </a:cubicBezTo>
                  <a:cubicBezTo>
                    <a:pt x="4116" y="12822"/>
                    <a:pt x="5837" y="14545"/>
                    <a:pt x="7956" y="14545"/>
                  </a:cubicBezTo>
                  <a:cubicBezTo>
                    <a:pt x="10072" y="14545"/>
                    <a:pt x="11795" y="12822"/>
                    <a:pt x="11795" y="10705"/>
                  </a:cubicBezTo>
                  <a:cubicBezTo>
                    <a:pt x="11795" y="9415"/>
                    <a:pt x="11156" y="8274"/>
                    <a:pt x="10179" y="7576"/>
                  </a:cubicBezTo>
                  <a:cubicBezTo>
                    <a:pt x="10435" y="7385"/>
                    <a:pt x="10601" y="7079"/>
                    <a:pt x="10601" y="6735"/>
                  </a:cubicBezTo>
                  <a:lnTo>
                    <a:pt x="10601" y="5708"/>
                  </a:lnTo>
                  <a:lnTo>
                    <a:pt x="11928" y="4344"/>
                  </a:lnTo>
                  <a:cubicBezTo>
                    <a:pt x="12045" y="4223"/>
                    <a:pt x="12044" y="4027"/>
                    <a:pt x="11922" y="3910"/>
                  </a:cubicBezTo>
                  <a:cubicBezTo>
                    <a:pt x="11862" y="3852"/>
                    <a:pt x="11785" y="3823"/>
                    <a:pt x="11707" y="3823"/>
                  </a:cubicBezTo>
                  <a:cubicBezTo>
                    <a:pt x="11627" y="3823"/>
                    <a:pt x="11548" y="3853"/>
                    <a:pt x="11488" y="3915"/>
                  </a:cubicBezTo>
                  <a:lnTo>
                    <a:pt x="10286" y="5152"/>
                  </a:lnTo>
                  <a:lnTo>
                    <a:pt x="9502" y="4368"/>
                  </a:lnTo>
                  <a:lnTo>
                    <a:pt x="13220" y="613"/>
                  </a:lnTo>
                  <a:lnTo>
                    <a:pt x="14698" y="613"/>
                  </a:lnTo>
                  <a:lnTo>
                    <a:pt x="13356" y="1994"/>
                  </a:lnTo>
                  <a:cubicBezTo>
                    <a:pt x="13238" y="2115"/>
                    <a:pt x="13240" y="2310"/>
                    <a:pt x="13361" y="2428"/>
                  </a:cubicBezTo>
                  <a:cubicBezTo>
                    <a:pt x="13421" y="2486"/>
                    <a:pt x="13499" y="2515"/>
                    <a:pt x="13576" y="2515"/>
                  </a:cubicBezTo>
                  <a:cubicBezTo>
                    <a:pt x="13656" y="2515"/>
                    <a:pt x="13736" y="2484"/>
                    <a:pt x="13796" y="2422"/>
                  </a:cubicBezTo>
                  <a:lnTo>
                    <a:pt x="15644" y="521"/>
                  </a:lnTo>
                  <a:cubicBezTo>
                    <a:pt x="15730" y="433"/>
                    <a:pt x="15754" y="300"/>
                    <a:pt x="15706" y="188"/>
                  </a:cubicBezTo>
                  <a:cubicBezTo>
                    <a:pt x="15659" y="74"/>
                    <a:pt x="15548" y="0"/>
                    <a:pt x="15425" y="0"/>
                  </a:cubicBezTo>
                  <a:lnTo>
                    <a:pt x="10735" y="0"/>
                  </a:lnTo>
                  <a:cubicBezTo>
                    <a:pt x="10654" y="0"/>
                    <a:pt x="10577" y="31"/>
                    <a:pt x="10520" y="90"/>
                  </a:cubicBezTo>
                  <a:lnTo>
                    <a:pt x="7871" y="2737"/>
                  </a:lnTo>
                  <a:lnTo>
                    <a:pt x="5224" y="90"/>
                  </a:lnTo>
                  <a:cubicBezTo>
                    <a:pt x="5167" y="31"/>
                    <a:pt x="5088" y="0"/>
                    <a:pt x="5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447;p36">
              <a:extLst>
                <a:ext uri="{FF2B5EF4-FFF2-40B4-BE49-F238E27FC236}">
                  <a16:creationId xmlns:a16="http://schemas.microsoft.com/office/drawing/2014/main" id="{9B2AC9DF-BE85-24D8-A5D3-F3FA990A4B6B}"/>
                </a:ext>
              </a:extLst>
            </p:cNvPr>
            <p:cNvSpPr/>
            <p:nvPr/>
          </p:nvSpPr>
          <p:spPr>
            <a:xfrm>
              <a:off x="6803188" y="3538250"/>
              <a:ext cx="116850" cy="110525"/>
            </a:xfrm>
            <a:custGeom>
              <a:avLst/>
              <a:gdLst/>
              <a:ahLst/>
              <a:cxnLst/>
              <a:rect l="l" t="t" r="r" b="b"/>
              <a:pathLst>
                <a:path w="4674" h="4421" extrusionOk="0">
                  <a:moveTo>
                    <a:pt x="2335" y="605"/>
                  </a:moveTo>
                  <a:cubicBezTo>
                    <a:pt x="2387" y="605"/>
                    <a:pt x="2437" y="639"/>
                    <a:pt x="2463" y="691"/>
                  </a:cubicBezTo>
                  <a:lnTo>
                    <a:pt x="2728" y="1230"/>
                  </a:lnTo>
                  <a:cubicBezTo>
                    <a:pt x="2838" y="1453"/>
                    <a:pt x="3050" y="1605"/>
                    <a:pt x="3295" y="1642"/>
                  </a:cubicBezTo>
                  <a:lnTo>
                    <a:pt x="3889" y="1729"/>
                  </a:lnTo>
                  <a:cubicBezTo>
                    <a:pt x="4001" y="1744"/>
                    <a:pt x="4048" y="1885"/>
                    <a:pt x="3967" y="1964"/>
                  </a:cubicBezTo>
                  <a:lnTo>
                    <a:pt x="3536" y="2384"/>
                  </a:lnTo>
                  <a:cubicBezTo>
                    <a:pt x="3359" y="2557"/>
                    <a:pt x="3278" y="2807"/>
                    <a:pt x="3320" y="3050"/>
                  </a:cubicBezTo>
                  <a:lnTo>
                    <a:pt x="3422" y="3643"/>
                  </a:lnTo>
                  <a:cubicBezTo>
                    <a:pt x="3436" y="3732"/>
                    <a:pt x="3364" y="3806"/>
                    <a:pt x="3283" y="3806"/>
                  </a:cubicBezTo>
                  <a:cubicBezTo>
                    <a:pt x="3262" y="3806"/>
                    <a:pt x="3240" y="3801"/>
                    <a:pt x="3219" y="3790"/>
                  </a:cubicBezTo>
                  <a:lnTo>
                    <a:pt x="2687" y="3511"/>
                  </a:lnTo>
                  <a:cubicBezTo>
                    <a:pt x="2579" y="3453"/>
                    <a:pt x="2458" y="3425"/>
                    <a:pt x="2337" y="3425"/>
                  </a:cubicBezTo>
                  <a:cubicBezTo>
                    <a:pt x="2216" y="3425"/>
                    <a:pt x="2096" y="3453"/>
                    <a:pt x="1988" y="3511"/>
                  </a:cubicBezTo>
                  <a:lnTo>
                    <a:pt x="1456" y="3790"/>
                  </a:lnTo>
                  <a:cubicBezTo>
                    <a:pt x="1435" y="3801"/>
                    <a:pt x="1413" y="3806"/>
                    <a:pt x="1392" y="3806"/>
                  </a:cubicBezTo>
                  <a:cubicBezTo>
                    <a:pt x="1311" y="3806"/>
                    <a:pt x="1237" y="3732"/>
                    <a:pt x="1253" y="3643"/>
                  </a:cubicBezTo>
                  <a:lnTo>
                    <a:pt x="1355" y="3050"/>
                  </a:lnTo>
                  <a:cubicBezTo>
                    <a:pt x="1397" y="2807"/>
                    <a:pt x="1316" y="2557"/>
                    <a:pt x="1138" y="2384"/>
                  </a:cubicBezTo>
                  <a:lnTo>
                    <a:pt x="709" y="1964"/>
                  </a:lnTo>
                  <a:cubicBezTo>
                    <a:pt x="626" y="1885"/>
                    <a:pt x="672" y="1744"/>
                    <a:pt x="786" y="1729"/>
                  </a:cubicBezTo>
                  <a:lnTo>
                    <a:pt x="1380" y="1642"/>
                  </a:lnTo>
                  <a:cubicBezTo>
                    <a:pt x="1625" y="1605"/>
                    <a:pt x="1837" y="1453"/>
                    <a:pt x="1947" y="1230"/>
                  </a:cubicBezTo>
                  <a:lnTo>
                    <a:pt x="2212" y="691"/>
                  </a:lnTo>
                  <a:cubicBezTo>
                    <a:pt x="2245" y="630"/>
                    <a:pt x="2291" y="605"/>
                    <a:pt x="2335" y="605"/>
                  </a:cubicBezTo>
                  <a:close/>
                  <a:moveTo>
                    <a:pt x="2338" y="0"/>
                  </a:moveTo>
                  <a:cubicBezTo>
                    <a:pt x="2049" y="0"/>
                    <a:pt x="1789" y="161"/>
                    <a:pt x="1662" y="420"/>
                  </a:cubicBezTo>
                  <a:lnTo>
                    <a:pt x="1397" y="958"/>
                  </a:lnTo>
                  <a:cubicBezTo>
                    <a:pt x="1377" y="1000"/>
                    <a:pt x="1336" y="1028"/>
                    <a:pt x="1292" y="1035"/>
                  </a:cubicBezTo>
                  <a:lnTo>
                    <a:pt x="698" y="1121"/>
                  </a:lnTo>
                  <a:cubicBezTo>
                    <a:pt x="410" y="1162"/>
                    <a:pt x="179" y="1359"/>
                    <a:pt x="90" y="1633"/>
                  </a:cubicBezTo>
                  <a:cubicBezTo>
                    <a:pt x="0" y="1907"/>
                    <a:pt x="74" y="2204"/>
                    <a:pt x="280" y="2404"/>
                  </a:cubicBezTo>
                  <a:lnTo>
                    <a:pt x="710" y="2824"/>
                  </a:lnTo>
                  <a:cubicBezTo>
                    <a:pt x="744" y="2855"/>
                    <a:pt x="758" y="2901"/>
                    <a:pt x="751" y="2947"/>
                  </a:cubicBezTo>
                  <a:lnTo>
                    <a:pt x="648" y="3540"/>
                  </a:lnTo>
                  <a:cubicBezTo>
                    <a:pt x="600" y="3823"/>
                    <a:pt x="714" y="4105"/>
                    <a:pt x="948" y="4276"/>
                  </a:cubicBezTo>
                  <a:cubicBezTo>
                    <a:pt x="1080" y="4372"/>
                    <a:pt x="1235" y="4420"/>
                    <a:pt x="1390" y="4420"/>
                  </a:cubicBezTo>
                  <a:cubicBezTo>
                    <a:pt x="1509" y="4420"/>
                    <a:pt x="1629" y="4390"/>
                    <a:pt x="1741" y="4333"/>
                  </a:cubicBezTo>
                  <a:lnTo>
                    <a:pt x="2273" y="4054"/>
                  </a:lnTo>
                  <a:cubicBezTo>
                    <a:pt x="2293" y="4042"/>
                    <a:pt x="2315" y="4037"/>
                    <a:pt x="2338" y="4037"/>
                  </a:cubicBezTo>
                  <a:cubicBezTo>
                    <a:pt x="2360" y="4037"/>
                    <a:pt x="2382" y="4042"/>
                    <a:pt x="2402" y="4054"/>
                  </a:cubicBezTo>
                  <a:lnTo>
                    <a:pt x="2934" y="4333"/>
                  </a:lnTo>
                  <a:cubicBezTo>
                    <a:pt x="3045" y="4392"/>
                    <a:pt x="3166" y="4421"/>
                    <a:pt x="3285" y="4421"/>
                  </a:cubicBezTo>
                  <a:cubicBezTo>
                    <a:pt x="3441" y="4421"/>
                    <a:pt x="3595" y="4372"/>
                    <a:pt x="3727" y="4276"/>
                  </a:cubicBezTo>
                  <a:cubicBezTo>
                    <a:pt x="3959" y="4105"/>
                    <a:pt x="4075" y="3823"/>
                    <a:pt x="4025" y="3540"/>
                  </a:cubicBezTo>
                  <a:lnTo>
                    <a:pt x="3924" y="2947"/>
                  </a:lnTo>
                  <a:cubicBezTo>
                    <a:pt x="3917" y="2901"/>
                    <a:pt x="3932" y="2855"/>
                    <a:pt x="3965" y="2824"/>
                  </a:cubicBezTo>
                  <a:lnTo>
                    <a:pt x="4395" y="2404"/>
                  </a:lnTo>
                  <a:cubicBezTo>
                    <a:pt x="4602" y="2204"/>
                    <a:pt x="4673" y="1907"/>
                    <a:pt x="4585" y="1633"/>
                  </a:cubicBezTo>
                  <a:cubicBezTo>
                    <a:pt x="4497" y="1359"/>
                    <a:pt x="4263" y="1162"/>
                    <a:pt x="3978" y="1121"/>
                  </a:cubicBezTo>
                  <a:lnTo>
                    <a:pt x="3383" y="1035"/>
                  </a:lnTo>
                  <a:cubicBezTo>
                    <a:pt x="3337" y="1028"/>
                    <a:pt x="3298" y="1000"/>
                    <a:pt x="3278" y="958"/>
                  </a:cubicBezTo>
                  <a:lnTo>
                    <a:pt x="3011" y="420"/>
                  </a:lnTo>
                  <a:cubicBezTo>
                    <a:pt x="2884" y="161"/>
                    <a:pt x="2627" y="0"/>
                    <a:pt x="2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448;p36">
              <a:extLst>
                <a:ext uri="{FF2B5EF4-FFF2-40B4-BE49-F238E27FC236}">
                  <a16:creationId xmlns:a16="http://schemas.microsoft.com/office/drawing/2014/main" id="{B0FC5A29-37F3-C31C-F87A-E1E5F1375728}"/>
                </a:ext>
              </a:extLst>
            </p:cNvPr>
            <p:cNvSpPr/>
            <p:nvPr/>
          </p:nvSpPr>
          <p:spPr>
            <a:xfrm>
              <a:off x="6970613" y="3400650"/>
              <a:ext cx="17100" cy="15350"/>
            </a:xfrm>
            <a:custGeom>
              <a:avLst/>
              <a:gdLst/>
              <a:ahLst/>
              <a:cxnLst/>
              <a:rect l="l" t="t" r="r" b="b"/>
              <a:pathLst>
                <a:path w="684" h="614" extrusionOk="0">
                  <a:moveTo>
                    <a:pt x="346" y="0"/>
                  </a:moveTo>
                  <a:cubicBezTo>
                    <a:pt x="339" y="0"/>
                    <a:pt x="332" y="1"/>
                    <a:pt x="325" y="1"/>
                  </a:cubicBezTo>
                  <a:cubicBezTo>
                    <a:pt x="191" y="12"/>
                    <a:pt x="76" y="110"/>
                    <a:pt x="47" y="240"/>
                  </a:cubicBezTo>
                  <a:cubicBezTo>
                    <a:pt x="1" y="443"/>
                    <a:pt x="171" y="613"/>
                    <a:pt x="354" y="613"/>
                  </a:cubicBezTo>
                  <a:cubicBezTo>
                    <a:pt x="411" y="613"/>
                    <a:pt x="470" y="597"/>
                    <a:pt x="524" y="559"/>
                  </a:cubicBezTo>
                  <a:cubicBezTo>
                    <a:pt x="640" y="476"/>
                    <a:pt x="684" y="321"/>
                    <a:pt x="630" y="191"/>
                  </a:cubicBezTo>
                  <a:cubicBezTo>
                    <a:pt x="582" y="76"/>
                    <a:pt x="469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5411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8F6E21D1-D205-C168-3D08-4B4277A47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5C7D5C2B-0101-23EB-EC54-E726BF4C23F7}"/>
              </a:ext>
            </a:extLst>
          </p:cNvPr>
          <p:cNvSpPr txBox="1"/>
          <p:nvPr/>
        </p:nvSpPr>
        <p:spPr>
          <a:xfrm>
            <a:off x="782125" y="16520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500" b="1" dirty="0">
                <a:latin typeface="IBM Plex Sans"/>
                <a:ea typeface="IBM Plex Sans"/>
                <a:cs typeface="IBM Plex Sans"/>
                <a:sym typeface="IBM Plex Sans"/>
              </a:rPr>
              <a:t>Preparing &amp; Studying for the MCAT</a:t>
            </a:r>
            <a:endParaRPr sz="3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46A18DAF-F9E9-4DE6-9D83-4146A34269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524FCA23-3522-A703-DEBA-D5188A9328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042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D06DD79-EE4E-B186-7021-CA7DB58AF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691386B1-618B-92B3-7FF3-E6C5F36EF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How and When can I write the MCAT?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F4E540B9-229B-7DF1-F5D3-486C26EE96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83A3ED2-AFA6-7CDF-6385-53035DE2D2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4936C-EFE8-8C33-D43E-3495C826D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solidFill>
                  <a:schemeClr val="bg2"/>
                </a:solidFill>
                <a:latin typeface="IBM Plex Sans" panose="020B0503050203000203" pitchFamily="34" charset="0"/>
              </a:rPr>
              <a:t>Test dates vary each year, are usually offered on weekends January - early September </a:t>
            </a:r>
          </a:p>
          <a:p>
            <a:pPr indent="-323850">
              <a:buSzPts val="1500"/>
            </a:pPr>
            <a:r>
              <a:rPr lang="en-CA" sz="1600" b="1" dirty="0">
                <a:solidFill>
                  <a:schemeClr val="bg2"/>
                </a:solidFill>
                <a:latin typeface="IBM Plex Sans" panose="020B0503050203000203" pitchFamily="34" charset="0"/>
              </a:rPr>
              <a:t>Register at least 60 days prior to your preferred exam date. However, it depends on different factors. </a:t>
            </a:r>
          </a:p>
          <a:p>
            <a:pPr indent="-323850">
              <a:buSzPts val="1500"/>
            </a:pPr>
            <a:r>
              <a:rPr lang="en-CA" sz="1600" b="1" dirty="0">
                <a:solidFill>
                  <a:schemeClr val="bg2"/>
                </a:solidFill>
                <a:latin typeface="IBM Plex Sans" panose="020B0503050203000203" pitchFamily="34" charset="0"/>
              </a:rPr>
              <a:t>Keep in mind it takes ~1 month to get your score.</a:t>
            </a:r>
          </a:p>
          <a:p>
            <a:pPr lvl="1" indent="-323850">
              <a:buSzPts val="1500"/>
            </a:pPr>
            <a:r>
              <a:rPr lang="en-CA" sz="1500" dirty="0">
                <a:solidFill>
                  <a:schemeClr val="bg2"/>
                </a:solidFill>
                <a:latin typeface="IBM Plex Sans" panose="020B0503050203000203" pitchFamily="34" charset="0"/>
              </a:rPr>
              <a:t>You might want to know your score before applying for certain schools!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500" b="1" dirty="0">
                <a:solidFill>
                  <a:schemeClr val="bg2"/>
                </a:solidFill>
                <a:latin typeface="IBM Plex Sans" panose="020B0503050203000203" pitchFamily="34" charset="0"/>
              </a:rPr>
              <a:t>There are fees associated with signing up for and rescheduling/cancelling the exam 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solidFill>
                  <a:schemeClr val="bg2"/>
                </a:solidFill>
                <a:latin typeface="IBM Plex Sans" panose="020B0503050203000203" pitchFamily="34" charset="0"/>
              </a:rPr>
              <a:t>Currently $335 USD + tax to register and write </a:t>
            </a: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solidFill>
                  <a:schemeClr val="bg2"/>
                </a:solidFill>
                <a:latin typeface="IBM Plex Sans" panose="020B0503050203000203" pitchFamily="34" charset="0"/>
              </a:rPr>
              <a:t>Fee assistance program is available to eligible students in need of financial assistance (Eligibility tied directly to the U. S. Department of Health and Human Services poverty level guidelines) </a:t>
            </a:r>
            <a:endParaRPr lang="en-CA" sz="1600" dirty="0">
              <a:solidFill>
                <a:schemeClr val="bg2"/>
              </a:solidFill>
              <a:latin typeface="IBM Plex Sans" panose="020B0503050203000203" pitchFamily="34" charset="0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CA" sz="1500" dirty="0">
                <a:solidFill>
                  <a:schemeClr val="bg2"/>
                </a:solidFill>
                <a:latin typeface="IBM Plex Sans" panose="020B0503050203000203" pitchFamily="34" charset="0"/>
              </a:rPr>
              <a:t>Examinees testing outside the US, Canada, or US Territories will be charged a $120 International fee in addition to the initial registration fee. International fees are non-refundable upon registration cancellation</a:t>
            </a:r>
          </a:p>
          <a:p>
            <a:pPr marL="11430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499327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AA21C7-8D50-86C5-A92D-DB9B7D264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404707"/>
              </p:ext>
            </p:extLst>
          </p:nvPr>
        </p:nvGraphicFramePr>
        <p:xfrm>
          <a:off x="676507" y="2571750"/>
          <a:ext cx="2468136" cy="207960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68136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33109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2. Content Review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7485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Khan Academy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YouTube videos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Exam prep books 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(</a:t>
                      </a:r>
                      <a:r>
                        <a:rPr lang="en-CA" sz="1000" dirty="0" err="1">
                          <a:latin typeface="IBM Plex Sans" panose="020B0503050203000203" pitchFamily="34" charset="0"/>
                        </a:rPr>
                        <a:t>ExamKrackers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, Kaplan, Princeton)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Preparation Courses 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(Kaplan, Princeton)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latin typeface="IBM Plex Sans" panose="020B0503050203000203" pitchFamily="34" charset="0"/>
                        </a:rPr>
                        <a:t>Flash cards 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(Anki decks, </a:t>
                      </a:r>
                      <a:r>
                        <a:rPr lang="en-CA" sz="1000" dirty="0" err="1">
                          <a:latin typeface="IBM Plex Sans" panose="020B0503050203000203" pitchFamily="34" charset="0"/>
                        </a:rPr>
                        <a:t>quizlet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, </a:t>
                      </a:r>
                      <a:r>
                        <a:rPr lang="en-CA" sz="1000" dirty="0" err="1">
                          <a:latin typeface="IBM Plex Sans" panose="020B0503050203000203" pitchFamily="34" charset="0"/>
                        </a:rPr>
                        <a:t>etc</a:t>
                      </a:r>
                      <a:r>
                        <a:rPr lang="en-CA" sz="1000" dirty="0">
                          <a:latin typeface="IBM Plex Sans" panose="020B0503050203000203" pitchFamily="34" charset="0"/>
                        </a:rPr>
                        <a:t>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233330-D67E-A3B9-C6A9-798ACC17F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650852"/>
              </p:ext>
            </p:extLst>
          </p:nvPr>
        </p:nvGraphicFramePr>
        <p:xfrm>
          <a:off x="3330765" y="2571751"/>
          <a:ext cx="2468136" cy="210638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68136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330727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3. Practice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77565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AAMC practice questions/passages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Free online practice </a:t>
                      </a:r>
                      <a:r>
                        <a:rPr lang="en-CA" sz="1200" dirty="0">
                          <a:latin typeface="IBM Plex Sans" panose="020B0503050203000203" pitchFamily="34" charset="0"/>
                        </a:rPr>
                        <a:t>(Khan academy, Jack Westin)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Question Banks (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Bemo</a:t>
                      </a:r>
                      <a:r>
                        <a:rPr lang="en-CA" dirty="0">
                          <a:latin typeface="IBM Plex Sans" panose="020B0503050203000203" pitchFamily="34" charset="0"/>
                        </a:rPr>
                        <a:t>, </a:t>
                      </a:r>
                      <a:r>
                        <a:rPr lang="en-CA" dirty="0" err="1">
                          <a:latin typeface="IBM Plex Sans" panose="020B0503050203000203" pitchFamily="34" charset="0"/>
                        </a:rPr>
                        <a:t>Uworld</a:t>
                      </a:r>
                      <a:r>
                        <a:rPr lang="en-CA" dirty="0">
                          <a:latin typeface="IBM Plex Sans" panose="020B0503050203000203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C1E7BFF-1D5D-E554-0734-668906FD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987190"/>
              </p:ext>
            </p:extLst>
          </p:nvPr>
        </p:nvGraphicFramePr>
        <p:xfrm>
          <a:off x="5954751" y="2571751"/>
          <a:ext cx="2411841" cy="210938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11841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330687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4. Practice Exams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77869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AAMC Full Length practice exams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Exam prep company Full Length practice exams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EA35EC9-3642-B9D5-00DC-CB99EA49A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457218"/>
              </p:ext>
            </p:extLst>
          </p:nvPr>
        </p:nvGraphicFramePr>
        <p:xfrm>
          <a:off x="680748" y="725050"/>
          <a:ext cx="7690085" cy="16459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690085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>
                          <a:latin typeface="IBM Plex Sans" panose="020B0503050203000203" pitchFamily="34" charset="0"/>
                        </a:rPr>
                        <a:t>1. Getting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1315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Social Media (YouTube, blogs, Reddit)*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Tons of people share their experiences, check out some videos/blogs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r/MCAT has many links to legitimate free resources, Anki decks, mnemonics, and study plan spreadsheets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AAMC Website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Carefully reach all information they have online and use their practice materials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dirty="0">
                          <a:latin typeface="IBM Plex Sans" panose="020B0503050203000203" pitchFamily="34" charset="0"/>
                        </a:rPr>
                        <a:t>Friends, peers and mentors!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000" dirty="0">
                          <a:latin typeface="IBM Plex Sans" panose="020B0503050203000203" pitchFamily="34" charset="0"/>
                        </a:rPr>
                        <a:t>Reach out to anyone you know who has the written the MCAT for advice!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sp>
        <p:nvSpPr>
          <p:cNvPr id="10" name="Google Shape;111;p19">
            <a:extLst>
              <a:ext uri="{FF2B5EF4-FFF2-40B4-BE49-F238E27FC236}">
                <a16:creationId xmlns:a16="http://schemas.microsoft.com/office/drawing/2014/main" id="{DD2FB0D7-1877-7A33-B659-B787B9E5B996}"/>
              </a:ext>
            </a:extLst>
          </p:cNvPr>
          <p:cNvSpPr txBox="1">
            <a:spLocks/>
          </p:cNvSpPr>
          <p:nvPr/>
        </p:nvSpPr>
        <p:spPr>
          <a:xfrm>
            <a:off x="676507" y="4430319"/>
            <a:ext cx="8196680" cy="10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Font typeface="Arial"/>
              <a:buNone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CA" sz="8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* Be mindful that some people are breaking their MCAT agreement on these sites! </a:t>
            </a:r>
          </a:p>
          <a:p>
            <a:pPr marL="742950" lvl="1" indent="-285750">
              <a:buClr>
                <a:srgbClr val="595959"/>
              </a:buClr>
              <a:defRPr/>
            </a:pPr>
            <a:endParaRPr lang="en-CA" sz="800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1" indent="0">
              <a:buClr>
                <a:srgbClr val="595959"/>
              </a:buClr>
              <a:buFont typeface="Arial"/>
              <a:buNone/>
              <a:defRPr/>
            </a:pPr>
            <a:endParaRPr lang="en-CA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>
              <a:buClr>
                <a:srgbClr val="595959"/>
              </a:buClr>
              <a:buSzPts val="1800"/>
              <a:buFont typeface="Arial"/>
              <a:buChar char="●"/>
              <a:defRPr/>
            </a:pPr>
            <a:endParaRPr lang="en-CA" b="1" dirty="0">
              <a:solidFill>
                <a:srgbClr val="595959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742950" lvl="1" indent="-285750"/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289291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6E0C7C26-9A3A-72F0-CD44-FD98C8CCE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932B905F-1392-BA72-3266-741870BC75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Following your plan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CFD57F8C-E5EF-F973-87BA-D3A7B6622C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46D4B57-4482-195D-536A-9368553954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209EA-33AE-4404-8819-F022C545B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Stay on track</a:t>
            </a:r>
          </a:p>
          <a:p>
            <a:pPr lvl="1" indent="-323850">
              <a:buSzPts val="1500"/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Discipline and sustainability. Keep focused in a way that works best for you overlong periods of time.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Monitor your progress</a:t>
            </a:r>
          </a:p>
          <a:p>
            <a:pPr lvl="1" indent="-323850">
              <a:buSzPts val="1500"/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Use practice tests to gauge your score. Be aware that some practice tests are lot more challenging than the actual test.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Adaptability</a:t>
            </a:r>
          </a:p>
          <a:p>
            <a:pPr lvl="1" indent="-323850">
              <a:buSzPts val="1500"/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Be willing to alter your plan or change your resources/study methods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Make adjustments to your schedule/plan as necessary</a:t>
            </a:r>
          </a:p>
          <a:p>
            <a:pPr lvl="1" indent="-323850">
              <a:buSzPts val="1500"/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Life happens! </a:t>
            </a:r>
          </a:p>
          <a:p>
            <a:pPr marL="114300" indent="0">
              <a:buNone/>
            </a:pPr>
            <a:endParaRPr lang="en-CA" b="1" dirty="0"/>
          </a:p>
          <a:p>
            <a:pPr marL="114300" indent="0">
              <a:buNone/>
            </a:pPr>
            <a:r>
              <a:rPr lang="en-CA" sz="1800" dirty="0">
                <a:latin typeface="IBM Plex Sans" panose="020B0503050203000203" pitchFamily="34" charset="0"/>
              </a:rPr>
              <a:t>For more information:</a:t>
            </a:r>
            <a:r>
              <a:rPr lang="en-CA" sz="1800" dirty="0">
                <a:solidFill>
                  <a:schemeClr val="dk2"/>
                </a:solidFill>
                <a:latin typeface="IBM Plex Sans" panose="020B0503050203000203" pitchFamily="34" charset="0"/>
              </a:rPr>
              <a:t> </a:t>
            </a:r>
            <a:r>
              <a:rPr lang="en-CA" sz="1800" u="sng" dirty="0">
                <a:solidFill>
                  <a:srgbClr val="7890CD"/>
                </a:solidFill>
                <a:latin typeface="IBM Plex Sans" panose="020B050305020300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MCAT Study Schedule Tips &amp; Template</a:t>
            </a:r>
            <a:endParaRPr lang="en-CA" sz="1800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59599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0A9ABF81-62E8-25CE-82FA-B6CE659C7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B9395FFE-4929-E235-B36A-FAB21950E2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Practice Tests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A8230ADE-9A28-FEE4-B40E-4B97634CA8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270FEDC5-4CBD-B5A8-DB88-A85C9770862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F7BE1-3344-A23C-961C-0529EF520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CA" b="1" i="1" dirty="0">
                <a:solidFill>
                  <a:schemeClr val="bg2"/>
                </a:solidFill>
                <a:latin typeface="IBM Plex Sans" panose="020B0503050203000203" pitchFamily="34" charset="0"/>
              </a:rPr>
              <a:t>How should I go about doing practice tests?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MCAT morning routine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Start at the same time as your scheduled test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Scheduled exam breaks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No unnecessary materials, food, drinks, phone, </a:t>
            </a:r>
            <a:r>
              <a:rPr lang="en-CA" b="1" dirty="0" err="1">
                <a:solidFill>
                  <a:schemeClr val="bg2"/>
                </a:solidFill>
                <a:latin typeface="IBM Plex Sans" panose="020B0503050203000203" pitchFamily="34" charset="0"/>
              </a:rPr>
              <a:t>etc</a:t>
            </a: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…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No notes or practice test answers (until after you finish)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Stay focused</a:t>
            </a:r>
            <a:endParaRPr lang="en-CA" b="1" dirty="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CA" dirty="0">
                <a:latin typeface="IBM Plex Sans" panose="020B0503050203000203" pitchFamily="34" charset="0"/>
              </a:rPr>
              <a:t>For more information:</a:t>
            </a:r>
            <a:r>
              <a:rPr lang="en-CA" dirty="0">
                <a:solidFill>
                  <a:schemeClr val="dk2"/>
                </a:solidFill>
                <a:latin typeface="IBM Plex Sans" panose="020B0503050203000203" pitchFamily="34" charset="0"/>
              </a:rPr>
              <a:t> </a:t>
            </a:r>
            <a:r>
              <a:rPr lang="en-CA" u="sng" dirty="0">
                <a:solidFill>
                  <a:srgbClr val="7890CD"/>
                </a:solidFill>
                <a:latin typeface="IBM Plex Sans" panose="020B050305020300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Take MCAT Practice Tests</a:t>
            </a:r>
            <a:r>
              <a:rPr lang="en-CA" dirty="0">
                <a:solidFill>
                  <a:schemeClr val="dk2"/>
                </a:solidFill>
                <a:latin typeface="IBM Plex Sans" panose="020B0503050203000203" pitchFamily="34" charset="0"/>
              </a:rPr>
              <a:t> </a:t>
            </a:r>
            <a:endParaRPr lang="en-CA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171464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4BA8850A-EB29-D4A6-0620-0A2524895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A253053E-6E47-A284-F5DA-C20A5E909E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Checking out the Test Centre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956D796E-88EC-C35D-E843-C802B5671D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D4D65634-522B-E1E7-2277-18410D5F1B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192BA-3095-60E1-29AB-660410F05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Check out the test centre within a week of your exam date</a:t>
            </a:r>
          </a:p>
          <a:p>
            <a:pPr lvl="1" indent="-323850">
              <a:buSzPts val="1500"/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Reduce your stress the day of the exam by checking out the route and parking situation</a:t>
            </a:r>
          </a:p>
          <a:p>
            <a:pPr indent="-323850">
              <a:buSzPts val="1500"/>
              <a:buFont typeface="Courier New" panose="02070309020205020404" pitchFamily="49" charset="0"/>
              <a:buChar char="o"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There are 12 locations in Ontario, 6 of which are in Toronto + North York</a:t>
            </a:r>
          </a:p>
        </p:txBody>
      </p:sp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D9655C2E-7C4B-3949-9D5C-E81E6A84C38D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https://oztrekk.com/news/where-can-i-write-the-mcat/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026" name="Picture 2" descr="Pearson Professional Center tour // Pearson VUE">
            <a:extLst>
              <a:ext uri="{FF2B5EF4-FFF2-40B4-BE49-F238E27FC236}">
                <a16:creationId xmlns:a16="http://schemas.microsoft.com/office/drawing/2014/main" id="{0F88F5B2-D3AF-7DEC-4F9D-2AAF220D4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38" y="2514863"/>
            <a:ext cx="3660085" cy="192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Traffic Congestion? Traffic Congestion Meaning | Isarsoft">
            <a:extLst>
              <a:ext uri="{FF2B5EF4-FFF2-40B4-BE49-F238E27FC236}">
                <a16:creationId xmlns:a16="http://schemas.microsoft.com/office/drawing/2014/main" id="{5F53F3E9-A5B6-1548-6053-AD494F0EC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09" y="2514862"/>
            <a:ext cx="3430867" cy="192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42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51D4B658-9F5B-7F54-94D5-A8ADF3334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25A64FDB-0E26-1A26-0887-5C5B0BFD9B15}"/>
              </a:ext>
            </a:extLst>
          </p:cNvPr>
          <p:cNvSpPr txBox="1"/>
          <p:nvPr/>
        </p:nvSpPr>
        <p:spPr>
          <a:xfrm>
            <a:off x="644376" y="1687350"/>
            <a:ext cx="7855248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Reserving a Seat / Test Date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DD4C7C43-E439-3F99-A53E-CBB955C800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2E4FA5B2-2BCD-D31F-5482-A04849CEFF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2104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A5F93AD-601C-0A73-A919-ABC29E367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AAE236FA-0131-1FFB-68CA-321CDFCA81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Signing up for the MCAT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8C3D0F40-B252-7683-4FC6-EBB189348A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823425E-30AC-E60A-F2E9-217079F9C7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21FE6-7635-6DDA-0CFA-AF1D59EB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58929"/>
          </a:xfrm>
        </p:spPr>
        <p:txBody>
          <a:bodyPr>
            <a:normAutofit fontScale="62500" lnSpcReduction="20000"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2500" b="1" dirty="0">
                <a:latin typeface="IBM Plex Sans" panose="020B0503050203000203" pitchFamily="34" charset="0"/>
              </a:rPr>
              <a:t>You can follow the instructions from the AAMC guide to registration: </a:t>
            </a:r>
            <a:r>
              <a:rPr lang="en-CA" sz="2500" b="1" u="sng" dirty="0">
                <a:solidFill>
                  <a:schemeClr val="hlink"/>
                </a:solidFill>
                <a:latin typeface="IBM Plex Sans" panose="020B0503050203000203" pitchFamily="34" charset="0"/>
                <a:hlinkClick r:id="rId5"/>
              </a:rPr>
              <a:t>https://vimeo.com/477161485</a:t>
            </a:r>
            <a:endParaRPr lang="en-CA" sz="2500" b="1" u="sng" dirty="0">
              <a:latin typeface="IBM Plex Sans" panose="020B0503050203000203" pitchFamily="34" charset="0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2500" b="1" dirty="0">
                <a:latin typeface="IBM Plex Sans" panose="020B0503050203000203" pitchFamily="34" charset="0"/>
              </a:rPr>
              <a:t>If you are signing up in the day that the registration opens, make sure to log in before 11:50 am ET. You will have 10 minutes to get back to the queue once it is your turn.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2500" b="1" dirty="0">
                <a:latin typeface="IBM Plex Sans" panose="020B0503050203000203" pitchFamily="34" charset="0"/>
              </a:rPr>
              <a:t>Registration for Jan-June is currently open and July-September registration will begin in February.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2500" b="1" dirty="0">
                <a:latin typeface="IBM Plex Sans" panose="020B0503050203000203" pitchFamily="34" charset="0"/>
              </a:rPr>
              <a:t>If you qualify for the fee assistance program, apply before you register for an exam date.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2500" b="1" dirty="0">
                <a:latin typeface="IBM Plex Sans" panose="020B0503050203000203" pitchFamily="34" charset="0"/>
              </a:rPr>
              <a:t>Have 3 dates that will work for you in case your first choice is not available. </a:t>
            </a:r>
          </a:p>
          <a:p>
            <a:pPr>
              <a:buAutoNum type="arabicPeriod"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019782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7B6FC73B-8E43-D23B-9589-FB9C79845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B5029429-3810-CD2D-C546-D28ADB6C4240}"/>
              </a:ext>
            </a:extLst>
          </p:cNvPr>
          <p:cNvSpPr txBox="1"/>
          <p:nvPr/>
        </p:nvSpPr>
        <p:spPr>
          <a:xfrm>
            <a:off x="644376" y="1687350"/>
            <a:ext cx="7855248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Resources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>
            <a:extLst>
              <a:ext uri="{FF2B5EF4-FFF2-40B4-BE49-F238E27FC236}">
                <a16:creationId xmlns:a16="http://schemas.microsoft.com/office/drawing/2014/main" id="{92589D4A-C7EA-BDB2-6B1C-789A0FF81B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>
            <a:extLst>
              <a:ext uri="{FF2B5EF4-FFF2-40B4-BE49-F238E27FC236}">
                <a16:creationId xmlns:a16="http://schemas.microsoft.com/office/drawing/2014/main" id="{742C9395-7781-9B8D-532A-FABF0401F7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737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463940F7-9100-D066-9DAA-DB43ED6C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2234FF30-B2E0-0ECE-795C-DD75A889C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York Courses with Overlapping MCAT Material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EEC29E49-E44D-8C11-EFA6-908DFFFF77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24BC50C6-920F-9CD7-8D45-FCD466C9BF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605;p47">
            <a:extLst>
              <a:ext uri="{FF2B5EF4-FFF2-40B4-BE49-F238E27FC236}">
                <a16:creationId xmlns:a16="http://schemas.microsoft.com/office/drawing/2014/main" id="{C89A6708-9536-655A-6D58-ED0B9AB925AD}"/>
              </a:ext>
            </a:extLst>
          </p:cNvPr>
          <p:cNvSpPr txBox="1">
            <a:spLocks/>
          </p:cNvSpPr>
          <p:nvPr/>
        </p:nvSpPr>
        <p:spPr>
          <a:xfrm>
            <a:off x="444575" y="3712538"/>
            <a:ext cx="8387725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CA" sz="1000" b="1" dirty="0">
                <a:solidFill>
                  <a:srgbClr val="D74249"/>
                </a:solidFill>
                <a:latin typeface="IBM Plex Sans" panose="020B0503050203000203" pitchFamily="34" charset="0"/>
              </a:rPr>
              <a:t>DISCLAIMERS: </a:t>
            </a:r>
            <a:endParaRPr lang="en-CA" sz="900" b="1" dirty="0">
              <a:solidFill>
                <a:srgbClr val="D74249"/>
              </a:solidFill>
              <a:latin typeface="IBM Plex Sans" panose="020B0503050203000203" pitchFamily="34" charset="0"/>
            </a:endParaRPr>
          </a:p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CA" sz="900" dirty="0">
                <a:solidFill>
                  <a:srgbClr val="D74249"/>
                </a:solidFill>
                <a:latin typeface="IBM Plex Sans" panose="020B0503050203000203" pitchFamily="34" charset="0"/>
              </a:rPr>
              <a:t>*This is NOT a comprehensive list of courses that NEED to be taken to write the MCAT</a:t>
            </a:r>
          </a:p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CA" sz="900" dirty="0">
                <a:solidFill>
                  <a:srgbClr val="D74249"/>
                </a:solidFill>
                <a:latin typeface="IBM Plex Sans" panose="020B0503050203000203" pitchFamily="34" charset="0"/>
              </a:rPr>
              <a:t>**Your final grade earned in these courses, should you be taking them, may not reflect your performance on the MCAT</a:t>
            </a:r>
          </a:p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CA" sz="900" dirty="0">
                <a:solidFill>
                  <a:srgbClr val="D74249"/>
                </a:solidFill>
                <a:latin typeface="IBM Plex Sans" panose="020B0503050203000203" pitchFamily="34" charset="0"/>
              </a:rPr>
              <a:t>***Some courses on this slide may have prerequisites, please refer to the York Courses Website to learn more about courses and their prerequisites</a:t>
            </a:r>
          </a:p>
          <a:p>
            <a:pPr marL="0" indent="0">
              <a:buFont typeface="Arial"/>
              <a:buNone/>
            </a:pPr>
            <a:endParaRPr lang="en-CA" dirty="0"/>
          </a:p>
          <a:p>
            <a:pPr indent="0">
              <a:buFont typeface="Arial"/>
              <a:buNone/>
            </a:pPr>
            <a:endParaRPr lang="en-CA" dirty="0"/>
          </a:p>
          <a:p>
            <a:pPr marL="0" indent="0">
              <a:lnSpc>
                <a:spcPct val="200000"/>
              </a:lnSpc>
              <a:spcAft>
                <a:spcPts val="1200"/>
              </a:spcAft>
              <a:buFont typeface="Arial"/>
              <a:buNone/>
            </a:pPr>
            <a:endParaRPr lang="en-CA" b="1" dirty="0"/>
          </a:p>
        </p:txBody>
      </p:sp>
      <p:sp>
        <p:nvSpPr>
          <p:cNvPr id="6" name="Google Shape;607;p47">
            <a:extLst>
              <a:ext uri="{FF2B5EF4-FFF2-40B4-BE49-F238E27FC236}">
                <a16:creationId xmlns:a16="http://schemas.microsoft.com/office/drawing/2014/main" id="{850135A9-6917-7503-E68B-0F71DB45767A}"/>
              </a:ext>
            </a:extLst>
          </p:cNvPr>
          <p:cNvSpPr txBox="1"/>
          <p:nvPr/>
        </p:nvSpPr>
        <p:spPr>
          <a:xfrm>
            <a:off x="866875" y="1714225"/>
            <a:ext cx="19935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38761D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BIOLOGY</a:t>
            </a:r>
            <a:endParaRPr b="1" dirty="0">
              <a:solidFill>
                <a:srgbClr val="38761D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BIOL 1000, 1001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BIOL 2020, 2021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608;p47">
            <a:extLst>
              <a:ext uri="{FF2B5EF4-FFF2-40B4-BE49-F238E27FC236}">
                <a16:creationId xmlns:a16="http://schemas.microsoft.com/office/drawing/2014/main" id="{C16E6337-DBF6-5F10-43AF-7EA8AB8AD5FA}"/>
              </a:ext>
            </a:extLst>
          </p:cNvPr>
          <p:cNvSpPr txBox="1"/>
          <p:nvPr/>
        </p:nvSpPr>
        <p:spPr>
          <a:xfrm>
            <a:off x="3463200" y="1714238"/>
            <a:ext cx="19935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9900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CHEMISTRY</a:t>
            </a:r>
            <a:endParaRPr b="1" dirty="0">
              <a:solidFill>
                <a:srgbClr val="FF9900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CHEM 1000, 1001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CHEM 2020, 2021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609;p47">
            <a:extLst>
              <a:ext uri="{FF2B5EF4-FFF2-40B4-BE49-F238E27FC236}">
                <a16:creationId xmlns:a16="http://schemas.microsoft.com/office/drawing/2014/main" id="{42F2A64B-42BF-2983-BB6E-9EAFBAB6035A}"/>
              </a:ext>
            </a:extLst>
          </p:cNvPr>
          <p:cNvSpPr txBox="1"/>
          <p:nvPr/>
        </p:nvSpPr>
        <p:spPr>
          <a:xfrm>
            <a:off x="6160850" y="1711877"/>
            <a:ext cx="1993500" cy="244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9900FF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OTHER</a:t>
            </a:r>
            <a:endParaRPr b="1" dirty="0">
              <a:solidFill>
                <a:srgbClr val="9900FF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PSYC 1010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SOCI 1010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PHYS 1510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NRSC 2000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IBM Plex Sans" panose="020B0503050203000203" pitchFamily="34" charset="0"/>
                <a:ea typeface="Assistant"/>
                <a:cs typeface="Assistant"/>
                <a:sym typeface="Assistant"/>
              </a:rPr>
              <a:t>KINE 2021</a:t>
            </a:r>
            <a:endParaRPr dirty="0">
              <a:solidFill>
                <a:schemeClr val="dk1"/>
              </a:solidFill>
              <a:latin typeface="IBM Plex Sans" panose="020B0503050203000203" pitchFamily="34" charset="0"/>
              <a:ea typeface="Assistant"/>
              <a:cs typeface="Assistant"/>
              <a:sym typeface="Assistan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9260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014DE3F0-5DE2-46EB-E747-3D8A5FEF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439174B2-0D88-E6AF-3205-BD25B77182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20353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Studying Resources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1B1D62DA-21A0-26D8-EABA-E2749EB798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61F49DFE-9138-33BC-1ADE-E17BEFFEC3C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180C85-05C1-8444-8D4F-AA998C88F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921150"/>
              </p:ext>
            </p:extLst>
          </p:nvPr>
        </p:nvGraphicFramePr>
        <p:xfrm>
          <a:off x="664844" y="905901"/>
          <a:ext cx="2468136" cy="268950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68136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428191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IBM Plex Sans" panose="020B0503050203000203" pitchFamily="34" charset="0"/>
                        </a:rPr>
                        <a:t>Content Review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226131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Khan Academy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YouTube videos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Exam prep books (</a:t>
                      </a:r>
                      <a:r>
                        <a:rPr lang="en-CA" sz="1500" dirty="0" err="1">
                          <a:latin typeface="IBM Plex Sans" panose="020B0503050203000203" pitchFamily="34" charset="0"/>
                        </a:rPr>
                        <a:t>ExamKrackers</a:t>
                      </a:r>
                      <a:r>
                        <a:rPr lang="en-CA" sz="1500" dirty="0">
                          <a:latin typeface="IBM Plex Sans" panose="020B0503050203000203" pitchFamily="34" charset="0"/>
                        </a:rPr>
                        <a:t>, Kaplan, Princeton)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Preparation Courses (Kaplan, Princeton)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Flash cards (Anki decks, </a:t>
                      </a:r>
                      <a:r>
                        <a:rPr lang="en-CA" sz="1500" dirty="0" err="1">
                          <a:latin typeface="IBM Plex Sans" panose="020B0503050203000203" pitchFamily="34" charset="0"/>
                        </a:rPr>
                        <a:t>quizlet</a:t>
                      </a:r>
                      <a:r>
                        <a:rPr lang="en-CA" sz="1500" dirty="0">
                          <a:latin typeface="IBM Plex Sans" panose="020B0503050203000203" pitchFamily="34" charset="0"/>
                        </a:rPr>
                        <a:t>, </a:t>
                      </a:r>
                      <a:r>
                        <a:rPr lang="en-CA" sz="1500" dirty="0" err="1">
                          <a:latin typeface="IBM Plex Sans" panose="020B0503050203000203" pitchFamily="34" charset="0"/>
                        </a:rPr>
                        <a:t>etc</a:t>
                      </a:r>
                      <a:r>
                        <a:rPr lang="en-CA" sz="1500" dirty="0">
                          <a:latin typeface="IBM Plex Sans" panose="020B0503050203000203" pitchFamily="34" charset="0"/>
                        </a:rPr>
                        <a:t>…)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A4FC67-0240-EF96-D950-99C7FDF5C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50956"/>
              </p:ext>
            </p:extLst>
          </p:nvPr>
        </p:nvGraphicFramePr>
        <p:xfrm>
          <a:off x="3319102" y="905901"/>
          <a:ext cx="2468136" cy="268950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68136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422285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IBM Plex Sans" panose="020B0503050203000203" pitchFamily="34" charset="0"/>
                        </a:rPr>
                        <a:t>Practice Questions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226722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AAMC practice questions/passages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Free online practice (Khan academy, Jack Westin)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Question Banks (</a:t>
                      </a:r>
                      <a:r>
                        <a:rPr lang="en-CA" sz="1500" dirty="0" err="1">
                          <a:latin typeface="IBM Plex Sans" panose="020B0503050203000203" pitchFamily="34" charset="0"/>
                        </a:rPr>
                        <a:t>Bemo</a:t>
                      </a:r>
                      <a:r>
                        <a:rPr lang="en-CA" sz="1500" dirty="0">
                          <a:latin typeface="IBM Plex Sans" panose="020B0503050203000203" pitchFamily="34" charset="0"/>
                        </a:rPr>
                        <a:t>, </a:t>
                      </a:r>
                      <a:r>
                        <a:rPr lang="en-CA" sz="1500" dirty="0" err="1">
                          <a:latin typeface="IBM Plex Sans" panose="020B0503050203000203" pitchFamily="34" charset="0"/>
                        </a:rPr>
                        <a:t>Uworld</a:t>
                      </a:r>
                      <a:r>
                        <a:rPr lang="en-CA" sz="1500" dirty="0">
                          <a:latin typeface="IBM Plex Sans" panose="020B0503050203000203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F6811D7-D2D0-21AE-CC98-ABE4FBD72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008788"/>
              </p:ext>
            </p:extLst>
          </p:nvPr>
        </p:nvGraphicFramePr>
        <p:xfrm>
          <a:off x="5943088" y="905902"/>
          <a:ext cx="2411841" cy="268950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411841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421633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IBM Plex Sans" panose="020B0503050203000203" pitchFamily="34" charset="0"/>
                        </a:rPr>
                        <a:t>Practice Exams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22678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AAMC Full Length practice exams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Exam prep company Full Length practice exams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E2529B-432A-317A-4BDD-AC23AEB1A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815570"/>
              </p:ext>
            </p:extLst>
          </p:nvPr>
        </p:nvGraphicFramePr>
        <p:xfrm>
          <a:off x="664844" y="3749115"/>
          <a:ext cx="7661938" cy="112781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661938">
                  <a:extLst>
                    <a:ext uri="{9D8B030D-6E8A-4147-A177-3AD203B41FA5}">
                      <a16:colId xmlns:a16="http://schemas.microsoft.com/office/drawing/2014/main" val="3751802890"/>
                    </a:ext>
                  </a:extLst>
                </a:gridCol>
              </a:tblGrid>
              <a:tr h="150178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IBM Plex Sans" panose="020B0503050203000203" pitchFamily="34" charset="0"/>
                        </a:rPr>
                        <a:t>Personal Support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22957"/>
                  </a:ext>
                </a:extLst>
              </a:tr>
              <a:tr h="80777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Family, friends, peers and mentors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Reach out to anyone you know how has written the MCAT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IBM Plex Sans" panose="020B0503050203000203" pitchFamily="34" charset="0"/>
                        </a:rPr>
                        <a:t>Look for a tutor, start a study group, seek advice!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07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248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AFAD99C5-8E48-8907-6B4C-9873B8892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C2BA7245-7480-A989-8EA9-DC4554A2D1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Document with Helpful Links from Peer Mentors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9B5F8CAF-038C-39DA-EE70-88A8B7B41D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61A50C6D-8356-F676-A8AF-2D8E771EA8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589F6-DDD4-C968-6C68-B3E442415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Scan the QR code to access a document containing helpful links!</a:t>
            </a:r>
          </a:p>
        </p:txBody>
      </p:sp>
      <p:pic>
        <p:nvPicPr>
          <p:cNvPr id="2" name="Google Shape;763;p49">
            <a:extLst>
              <a:ext uri="{FF2B5EF4-FFF2-40B4-BE49-F238E27FC236}">
                <a16:creationId xmlns:a16="http://schemas.microsoft.com/office/drawing/2014/main" id="{29DC7DD9-210F-16E7-142F-BCA1FEA7C56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5712" y="2059148"/>
            <a:ext cx="2552575" cy="2552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11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59D7C4B-A5C3-832A-0A6A-9D2E356E2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CBBC5219-1515-C755-AD8C-1DB01534A1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AAMC Official 2025 MCAT Booklet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88563E55-6CB1-E788-9F91-1E55F80928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530E0BDF-021C-5010-5139-595BB5FFC6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BF7D2-4E12-F73F-27F4-45F7F9503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69854"/>
          </a:xfrm>
        </p:spPr>
        <p:txBody>
          <a:bodyPr>
            <a:normAutofit/>
          </a:bodyPr>
          <a:lstStyle/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CA" b="1" dirty="0">
                <a:solidFill>
                  <a:schemeClr val="bg2"/>
                </a:solidFill>
                <a:latin typeface="IBM Plex Sans" panose="020B0503050203000203" pitchFamily="34" charset="0"/>
              </a:rPr>
              <a:t>Check out the official AAMC booklet for a comprehensive guide on the MCAT</a:t>
            </a: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83F172F-C569-F84A-DF3A-A3194CA1E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685" y="1872451"/>
            <a:ext cx="2602630" cy="2597425"/>
          </a:xfrm>
          <a:prstGeom prst="rect">
            <a:avLst/>
          </a:prstGeom>
        </p:spPr>
      </p:pic>
      <p:sp>
        <p:nvSpPr>
          <p:cNvPr id="5" name="Google Shape;111;p19">
            <a:extLst>
              <a:ext uri="{FF2B5EF4-FFF2-40B4-BE49-F238E27FC236}">
                <a16:creationId xmlns:a16="http://schemas.microsoft.com/office/drawing/2014/main" id="{F9715126-2E29-9E5E-C0E7-7714DD6A2DB0}"/>
              </a:ext>
            </a:extLst>
          </p:cNvPr>
          <p:cNvSpPr txBox="1">
            <a:spLocks/>
          </p:cNvSpPr>
          <p:nvPr/>
        </p:nvSpPr>
        <p:spPr>
          <a:xfrm>
            <a:off x="642782" y="4655651"/>
            <a:ext cx="7809841" cy="471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Clr>
                <a:srgbClr val="595959"/>
              </a:buClr>
              <a:buNone/>
              <a:defRPr/>
            </a:pP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From: 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  <a:hlinkClick r:id="rId6"/>
              </a:rPr>
              <a:t>https://students-residents.aamc.org/media/11711/download</a:t>
            </a:r>
            <a:r>
              <a:rPr lang="en-CA" sz="1000" dirty="0">
                <a:solidFill>
                  <a:srgbClr val="595959"/>
                </a:solidFill>
                <a:latin typeface="IBM Plex Sans"/>
                <a:ea typeface="IBM Plex Sans"/>
                <a:cs typeface="IBM Plex Sans"/>
                <a:sym typeface="IBM Plex Sans"/>
              </a:rPr>
              <a:t>  </a:t>
            </a:r>
            <a:endParaRPr lang="en-CA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132977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B55D5019-F0A8-CB90-1A0D-ED309627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FF2B5EF4-FFF2-40B4-BE49-F238E27FC236}">
                <a16:creationId xmlns:a16="http://schemas.microsoft.com/office/drawing/2014/main" id="{F7D3DDDD-2607-3B96-93FF-F878189B18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673624"/>
            <a:ext cx="8520600" cy="817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Things to keep in mind…</a:t>
            </a:r>
            <a:endParaRPr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84F8A57D-4617-9995-7E36-0A234F3603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CF8E3BAB-4C9E-22D5-AE8E-A2AA7340AF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241D0-AF48-151F-C275-039F0AE19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46703"/>
            <a:ext cx="8520600" cy="3658929"/>
          </a:xfrm>
        </p:spPr>
        <p:txBody>
          <a:bodyPr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You can follow the instructions from the AAMC guide to registration: </a:t>
            </a:r>
            <a:r>
              <a:rPr lang="en-CA" sz="1500" b="1" u="sng" dirty="0">
                <a:solidFill>
                  <a:schemeClr val="hlink"/>
                </a:solidFill>
                <a:latin typeface="IBM Plex Sans" panose="020B0503050203000203" pitchFamily="34" charset="0"/>
                <a:hlinkClick r:id="rId5"/>
              </a:rPr>
              <a:t>https://vimeo.com/477161485</a:t>
            </a:r>
            <a:endParaRPr lang="en-CA" sz="1500" b="1" u="sng" dirty="0">
              <a:latin typeface="IBM Plex Sans" panose="020B0503050203000203" pitchFamily="34" charset="0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If you are signing up in the day that the registration opens, make sure to log in before 11:50 am ET. </a:t>
            </a:r>
            <a:r>
              <a:rPr lang="en-CA" sz="1500" dirty="0">
                <a:latin typeface="IBM Plex Sans" panose="020B0503050203000203" pitchFamily="34" charset="0"/>
              </a:rPr>
              <a:t>You will have 10 minutes to get back to the queue once it is your turn.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Registration for Jan-June is currently open and July-September registration will begin in February.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If you qualify for the fee assistance program, apply before you register for an exam date. 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CA" sz="1500" b="1" dirty="0">
                <a:latin typeface="IBM Plex Sans" panose="020B0503050203000203" pitchFamily="34" charset="0"/>
              </a:rPr>
              <a:t>Have 3 dates that will work for you in case your first choice is not available. </a:t>
            </a:r>
          </a:p>
          <a:p>
            <a:pPr>
              <a:buAutoNum type="arabicPeriod"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550917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166BCCA-E70C-D47F-CF04-A397207C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>
            <a:extLst>
              <a:ext uri="{FF2B5EF4-FFF2-40B4-BE49-F238E27FC236}">
                <a16:creationId xmlns:a16="http://schemas.microsoft.com/office/drawing/2014/main" id="{24CDC1D1-A7B5-031D-0259-C15B27D01E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>
            <a:extLst>
              <a:ext uri="{FF2B5EF4-FFF2-40B4-BE49-F238E27FC236}">
                <a16:creationId xmlns:a16="http://schemas.microsoft.com/office/drawing/2014/main" id="{EC098455-4F90-4B52-A4F1-ACDBA66182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2BD6F-0A3D-3CE5-1681-601DF44D8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56198"/>
            <a:ext cx="8520600" cy="4181286"/>
          </a:xfrm>
        </p:spPr>
        <p:txBody>
          <a:bodyPr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1" dirty="0">
                <a:solidFill>
                  <a:schemeClr val="bg2"/>
                </a:solidFill>
                <a:latin typeface="IBM Plex Sans" panose="020B0503050203000203" pitchFamily="34" charset="0"/>
              </a:rPr>
              <a:t>How many times can I take the MCAT?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Attempt </a:t>
            </a: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no more than </a:t>
            </a:r>
            <a:r>
              <a:rPr lang="en-CA" sz="1800" b="1" dirty="0">
                <a:solidFill>
                  <a:schemeClr val="bg2"/>
                </a:solidFill>
                <a:latin typeface="IBM Plex Sans" panose="020B0503050203000203" pitchFamily="34" charset="0"/>
              </a:rPr>
              <a:t>three (3) </a:t>
            </a: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times in a testing year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Attempt no more than </a:t>
            </a:r>
            <a:r>
              <a:rPr lang="en-CA" sz="1800" b="1" dirty="0">
                <a:solidFill>
                  <a:schemeClr val="bg2"/>
                </a:solidFill>
                <a:latin typeface="IBM Plex Sans" panose="020B0503050203000203" pitchFamily="34" charset="0"/>
              </a:rPr>
              <a:t>four (4) </a:t>
            </a: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times over two consecutive testing years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Attempt no more than </a:t>
            </a:r>
            <a:r>
              <a:rPr lang="en-CA" sz="1800" b="1" dirty="0">
                <a:solidFill>
                  <a:schemeClr val="bg2"/>
                </a:solidFill>
                <a:latin typeface="IBM Plex Sans" panose="020B0503050203000203" pitchFamily="34" charset="0"/>
              </a:rPr>
              <a:t>seven (7) </a:t>
            </a: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times in your lifetime.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dirty="0">
              <a:solidFill>
                <a:schemeClr val="bg2"/>
              </a:solidFill>
              <a:latin typeface="IBM Plex Sans" panose="020B0503050203000203" pitchFamily="34" charset="0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1" dirty="0">
                <a:solidFill>
                  <a:schemeClr val="bg2"/>
                </a:solidFill>
                <a:latin typeface="IBM Plex Sans" panose="020B0503050203000203" pitchFamily="34" charset="0"/>
              </a:rPr>
              <a:t>When should I register for the MCAT?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800" dirty="0">
                <a:solidFill>
                  <a:schemeClr val="bg2"/>
                </a:solidFill>
                <a:latin typeface="IBM Plex Sans" panose="020B0503050203000203" pitchFamily="34" charset="0"/>
              </a:rPr>
              <a:t>At least 60 days prior to your preferred exam date. However, it depends on different factors. </a:t>
            </a:r>
          </a:p>
          <a:p>
            <a:r>
              <a:rPr lang="en-CA" dirty="0">
                <a:solidFill>
                  <a:schemeClr val="bg2"/>
                </a:solidFill>
                <a:latin typeface="IBM Plex Sans" panose="020B0503050203000203" pitchFamily="34" charset="0"/>
              </a:rPr>
              <a:t>February for April, May and June dates. In May for July, August and September dates.</a:t>
            </a:r>
          </a:p>
          <a:p>
            <a:endParaRPr lang="en-CA" dirty="0">
              <a:solidFill>
                <a:schemeClr val="bg2"/>
              </a:solidFill>
              <a:latin typeface="IBM Plex Sans" panose="020B0503050203000203" pitchFamily="34" charset="0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 panose="020B0503050203000203" pitchFamily="34" charset="0"/>
                <a:sym typeface="Arial"/>
              </a:rPr>
              <a:t>How long does it take to get my score?</a:t>
            </a:r>
          </a:p>
          <a:p>
            <a:pPr>
              <a:buClr>
                <a:srgbClr val="595959"/>
              </a:buClr>
              <a:defRPr/>
            </a:pPr>
            <a:r>
              <a:rPr kumimoji="0" lang="en-CA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 panose="020B0503050203000203" pitchFamily="34" charset="0"/>
                <a:sym typeface="Arial"/>
              </a:rPr>
              <a:t>~1 month following your test date </a:t>
            </a:r>
          </a:p>
          <a:p>
            <a:pPr marL="114300" indent="0">
              <a:buNone/>
            </a:pPr>
            <a:endParaRPr lang="en-CA" dirty="0">
              <a:latin typeface="IBM Plex Sans" panose="020B0503050203000203" pitchFamily="34" charset="0"/>
            </a:endParaRPr>
          </a:p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lang="en-CA" sz="1800" b="1" dirty="0">
              <a:latin typeface="IBM Plex Sans" panose="020B0503050203000203" pitchFamily="34" charset="0"/>
            </a:endParaRPr>
          </a:p>
          <a:p>
            <a:pPr marL="114300" indent="0">
              <a:buNone/>
            </a:pPr>
            <a:endParaRPr lang="en-CA" b="1" dirty="0"/>
          </a:p>
        </p:txBody>
      </p:sp>
      <p:sp>
        <p:nvSpPr>
          <p:cNvPr id="2" name="Google Shape;110;p19">
            <a:extLst>
              <a:ext uri="{FF2B5EF4-FFF2-40B4-BE49-F238E27FC236}">
                <a16:creationId xmlns:a16="http://schemas.microsoft.com/office/drawing/2014/main" id="{E13EFE39-FAD2-D358-7A1A-9D2B8E0D9825}"/>
              </a:ext>
            </a:extLst>
          </p:cNvPr>
          <p:cNvSpPr txBox="1">
            <a:spLocks/>
          </p:cNvSpPr>
          <p:nvPr/>
        </p:nvSpPr>
        <p:spPr>
          <a:xfrm>
            <a:off x="311699" y="276666"/>
            <a:ext cx="8520600" cy="817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MCAT – FAQs and Summary</a:t>
            </a:r>
            <a:endParaRPr lang="en-CA"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472964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E1116-0509-7855-7600-96BBC7970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721634"/>
            <a:ext cx="8520600" cy="4591396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1800" b="1" dirty="0">
              <a:latin typeface="IBM Plex Sans" panose="020B050305020300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1" dirty="0">
                <a:latin typeface="IBM Plex Sans" panose="020B0503050203000203" pitchFamily="34" charset="0"/>
              </a:rPr>
              <a:t>If my score is pretty average, should I retake the MCAT?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CA" sz="1800" dirty="0">
                <a:latin typeface="IBM Plex Sans" panose="020B0503050203000203" pitchFamily="34" charset="0"/>
              </a:rPr>
              <a:t>This depends on the Med School you are applying to. Schools consider different aspects of your application differently such as your personal statement, letters of recommendation </a:t>
            </a:r>
            <a:r>
              <a:rPr lang="en-CA" sz="1800" dirty="0" err="1">
                <a:latin typeface="IBM Plex Sans" panose="020B0503050203000203" pitchFamily="34" charset="0"/>
              </a:rPr>
              <a:t>etc</a:t>
            </a:r>
            <a:r>
              <a:rPr lang="en-CA" sz="1800" dirty="0">
                <a:latin typeface="IBM Plex Sans" panose="020B0503050203000203" pitchFamily="34" charset="0"/>
              </a:rPr>
              <a:t>…</a:t>
            </a:r>
          </a:p>
          <a:p>
            <a:pPr marL="114300" indent="0">
              <a:buNone/>
            </a:pPr>
            <a:endParaRPr lang="en-CA" b="1" dirty="0">
              <a:latin typeface="IBM Plex Sans" panose="020B0503050203000203" pitchFamily="34" charset="0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lang="en-CA" b="1" dirty="0">
                <a:solidFill>
                  <a:srgbClr val="595959"/>
                </a:solidFill>
                <a:latin typeface="IBM Plex Sans" panose="020B0503050203000203" pitchFamily="34" charset="0"/>
              </a:rPr>
              <a:t>What does voiding an exam mean?</a:t>
            </a:r>
          </a:p>
          <a:p>
            <a:pPr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 panose="020B0503050203000203" pitchFamily="34" charset="0"/>
              </a:rPr>
              <a:t>Writing the exam, but do not want it to be marked</a:t>
            </a:r>
          </a:p>
          <a:p>
            <a:pPr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 panose="020B0503050203000203" pitchFamily="34" charset="0"/>
              </a:rPr>
              <a:t>Option is given at the end of the exam (3 minutes to decide)</a:t>
            </a:r>
          </a:p>
          <a:p>
            <a:pPr>
              <a:buClr>
                <a:srgbClr val="595959"/>
              </a:buClr>
              <a:defRPr/>
            </a:pPr>
            <a:r>
              <a:rPr lang="en-CA" dirty="0">
                <a:solidFill>
                  <a:srgbClr val="595959"/>
                </a:solidFill>
                <a:latin typeface="IBM Plex Sans" panose="020B0503050203000203" pitchFamily="34" charset="0"/>
              </a:rPr>
              <a:t>No refunds! Counts as an attempt (out of the 7 lifetime attempts</a:t>
            </a:r>
            <a:r>
              <a:rPr lang="en-CA" dirty="0">
                <a:solidFill>
                  <a:srgbClr val="595959"/>
                </a:solidFill>
              </a:rPr>
              <a:t>)</a:t>
            </a:r>
          </a:p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  <a:tabLst/>
              <a:defRPr/>
            </a:pPr>
            <a:endParaRPr lang="en-CA" b="1" dirty="0"/>
          </a:p>
          <a:p>
            <a:pPr lvl="2"/>
            <a:endParaRPr lang="en-CA" b="1" dirty="0"/>
          </a:p>
          <a:p>
            <a:pPr lvl="2"/>
            <a:endParaRPr lang="en-CA" b="1" dirty="0"/>
          </a:p>
        </p:txBody>
      </p:sp>
      <p:sp>
        <p:nvSpPr>
          <p:cNvPr id="2" name="Google Shape;110;p19">
            <a:extLst>
              <a:ext uri="{FF2B5EF4-FFF2-40B4-BE49-F238E27FC236}">
                <a16:creationId xmlns:a16="http://schemas.microsoft.com/office/drawing/2014/main" id="{6E79A2F3-02E2-0167-8C0E-17EB2604251C}"/>
              </a:ext>
            </a:extLst>
          </p:cNvPr>
          <p:cNvSpPr txBox="1">
            <a:spLocks/>
          </p:cNvSpPr>
          <p:nvPr/>
        </p:nvSpPr>
        <p:spPr>
          <a:xfrm>
            <a:off x="311699" y="276666"/>
            <a:ext cx="8520600" cy="817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 sz="2500" b="1" dirty="0">
                <a:latin typeface="IBM Plex Sans"/>
                <a:ea typeface="IBM Plex Sans"/>
                <a:cs typeface="IBM Plex Sans"/>
                <a:sym typeface="IBM Plex Sans"/>
              </a:rPr>
              <a:t>MCAT – FAQs and Summary</a:t>
            </a:r>
            <a:endParaRPr lang="en-CA" sz="1600"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991276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>
                <a:latin typeface="IBM Plex Sans"/>
                <a:ea typeface="IBM Plex Sans"/>
                <a:cs typeface="IBM Plex Sans"/>
                <a:sym typeface="IBM Plex Sans"/>
              </a:rPr>
              <a:t>Summary</a:t>
            </a:r>
            <a:endParaRPr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311699" y="1228674"/>
            <a:ext cx="6862824" cy="37403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The MCAT is a standardized test that covers material from 4 broad categories.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The MCAT is required by most medical schools in Ontario.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The studying process looks different for everyone.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Always check requirements online as they change year-to-year. Some school’s score cutoffs vary!</a:t>
            </a:r>
          </a:p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Meeting minimum requirement does not guarantee admission.</a:t>
            </a:r>
          </a:p>
          <a:p>
            <a:pPr>
              <a:buFont typeface="IBM Plex Sans"/>
              <a:buChar char="●"/>
            </a:pP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 title="a yellow smiley face with black eyes is smiling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8534" y="1998663"/>
            <a:ext cx="1406857" cy="1359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468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10967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Upcoming Seminars + Slides Access</a:t>
            </a: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4606D7-DC41-A89F-BBA4-3191B8B81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547353"/>
              </p:ext>
            </p:extLst>
          </p:nvPr>
        </p:nvGraphicFramePr>
        <p:xfrm>
          <a:off x="311700" y="2199934"/>
          <a:ext cx="6391275" cy="129975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73833">
                  <a:extLst>
                    <a:ext uri="{9D8B030D-6E8A-4147-A177-3AD203B41FA5}">
                      <a16:colId xmlns:a16="http://schemas.microsoft.com/office/drawing/2014/main" val="2078972323"/>
                    </a:ext>
                  </a:extLst>
                </a:gridCol>
                <a:gridCol w="1744579">
                  <a:extLst>
                    <a:ext uri="{9D8B030D-6E8A-4147-A177-3AD203B41FA5}">
                      <a16:colId xmlns:a16="http://schemas.microsoft.com/office/drawing/2014/main" val="1260981546"/>
                    </a:ext>
                  </a:extLst>
                </a:gridCol>
                <a:gridCol w="3172863">
                  <a:extLst>
                    <a:ext uri="{9D8B030D-6E8A-4147-A177-3AD203B41FA5}">
                      <a16:colId xmlns:a16="http://schemas.microsoft.com/office/drawing/2014/main" val="2234348307"/>
                    </a:ext>
                  </a:extLst>
                </a:gridCol>
              </a:tblGrid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Nov 6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How to Get into Dental School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1034526900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Nov 13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Study Tips for Exams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3426655740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Nov 20 5:30 pm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BC320 and Zoom</a:t>
                      </a:r>
                    </a:p>
                  </a:txBody>
                  <a:tcPr marL="76456" marR="76456" marT="38228" marB="382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1400" dirty="0">
                          <a:effectLst/>
                          <a:latin typeface="IBM Plex Sans" panose="020B0503050203000203" pitchFamily="34" charset="0"/>
                        </a:rPr>
                        <a:t>Make your Degree International</a:t>
                      </a:r>
                    </a:p>
                  </a:txBody>
                  <a:tcPr marL="76456" marR="76456" marT="38228" marB="38228"/>
                </a:tc>
                <a:extLst>
                  <a:ext uri="{0D108BD9-81ED-4DB2-BD59-A6C34878D82A}">
                    <a16:rowId xmlns:a16="http://schemas.microsoft.com/office/drawing/2014/main" val="1590799049"/>
                  </a:ext>
                </a:extLst>
              </a:tr>
            </a:tbl>
          </a:graphicData>
        </a:graphic>
      </p:graphicFrame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D0F0BB0-9988-4FA9-27DB-EDF7B1F0B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392" y="1949315"/>
            <a:ext cx="1800999" cy="180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18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/>
        </p:nvSpPr>
        <p:spPr>
          <a:xfrm>
            <a:off x="782125" y="16520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Our Guest Speaker</a:t>
            </a:r>
            <a:endParaRPr sz="4500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0" name="Google Shape;190;p28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Claire Del </a:t>
            </a:r>
            <a:r>
              <a:rPr lang="en-CA" b="1" dirty="0" err="1">
                <a:latin typeface="IBM Plex Sans"/>
                <a:ea typeface="IBM Plex Sans"/>
                <a:cs typeface="IBM Plex Sans"/>
                <a:sym typeface="IBM Plex Sans"/>
              </a:rPr>
              <a:t>Zotto</a:t>
            </a:r>
            <a:r>
              <a:rPr lang="en-CA" b="1" dirty="0">
                <a:latin typeface="IBM Plex Sans"/>
                <a:ea typeface="IBM Plex Sans"/>
                <a:cs typeface="IBM Plex Sans"/>
                <a:sym typeface="IBM Plex Sans"/>
              </a:rPr>
              <a:t> - </a:t>
            </a:r>
            <a:r>
              <a:rPr lang="en-CA" sz="2800" b="1" dirty="0">
                <a:latin typeface="IBM Plex Sans"/>
                <a:ea typeface="IBM Plex Sans"/>
                <a:cs typeface="IBM Plex Sans"/>
                <a:sym typeface="IBM Plex Sans"/>
              </a:rPr>
              <a:t>1st Year Medical Student at UofT</a:t>
            </a:r>
            <a:br>
              <a:rPr lang="en-CA" sz="2800" b="1" dirty="0">
                <a:latin typeface="IBM Plex Sans"/>
                <a:ea typeface="IBM Plex Sans"/>
                <a:cs typeface="IBM Plex Sans"/>
                <a:sym typeface="IBM Plex Sans"/>
              </a:rPr>
            </a:b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169507" y="1373585"/>
            <a:ext cx="6157721" cy="37403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York Biology Alum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Favourite York Courses: </a:t>
            </a:r>
            <a:r>
              <a:rPr lang="en-CA" sz="1500" dirty="0">
                <a:latin typeface="IBM Plex Sans"/>
                <a:ea typeface="IBM Plex Sans"/>
                <a:cs typeface="IBM Plex Sans"/>
                <a:sym typeface="IBM Plex Sans"/>
              </a:rPr>
              <a:t>Anything Ecology related! (Don’t feel like you need to love cell/molecular biology to be a doctor)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Hobbies: </a:t>
            </a:r>
            <a:r>
              <a:rPr lang="en-CA" sz="1500" dirty="0">
                <a:latin typeface="IBM Plex Sans"/>
                <a:ea typeface="IBM Plex Sans"/>
                <a:cs typeface="IBM Plex Sans"/>
                <a:sym typeface="IBM Plex Sans"/>
              </a:rPr>
              <a:t>Intramural sports, arts and crafts, hiking and nature photography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Why Med? </a:t>
            </a:r>
            <a:r>
              <a:rPr lang="en-CA" sz="1500" dirty="0">
                <a:latin typeface="IBM Plex Sans"/>
                <a:ea typeface="IBM Plex Sans"/>
                <a:cs typeface="IBM Plex Sans"/>
                <a:sym typeface="IBM Plex Sans"/>
              </a:rPr>
              <a:t>Claire liked biology but has a minor fear of cats so could not be a vet.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Key piece of advice for undergraduate students: </a:t>
            </a:r>
            <a:r>
              <a:rPr lang="en-CA" sz="1500" dirty="0">
                <a:latin typeface="IBM Plex Sans"/>
                <a:ea typeface="IBM Plex Sans"/>
                <a:cs typeface="IBM Plex Sans"/>
                <a:sym typeface="IBM Plex Sans"/>
              </a:rPr>
              <a:t>Don’t let your career goals stop you from having fun + enjoying the present!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500" b="1" dirty="0">
                <a:latin typeface="IBM Plex Sans"/>
                <a:ea typeface="IBM Plex Sans"/>
                <a:cs typeface="IBM Plex Sans"/>
                <a:sym typeface="IBM Plex Sans"/>
              </a:rPr>
              <a:t>Fun Fact: </a:t>
            </a:r>
            <a:r>
              <a:rPr lang="en-CA" sz="1500" dirty="0">
                <a:latin typeface="IBM Plex Sans"/>
                <a:ea typeface="IBM Plex Sans"/>
                <a:cs typeface="IBM Plex Sans"/>
                <a:sym typeface="IBM Plex Sans"/>
              </a:rPr>
              <a:t>Claire worked in a bee research lab and she loves taking photos of bees!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r>
              <a:rPr lang="en-CA" sz="1200" dirty="0">
                <a:latin typeface="IBM Plex Sans"/>
                <a:ea typeface="IBM Plex Sans"/>
                <a:cs typeface="IBM Plex Sans"/>
                <a:sym typeface="IBM Plex Sans"/>
              </a:rPr>
              <a:t>Contact: </a:t>
            </a:r>
            <a:r>
              <a:rPr lang="en-CA" sz="1200" dirty="0"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cdz02@yorku.ca</a:t>
            </a:r>
            <a:r>
              <a:rPr lang="en-CA" sz="1200" dirty="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IBM Plex Sans"/>
              <a:buChar char="●"/>
            </a:pPr>
            <a:endParaRPr lang="en-CA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buFont typeface="IBM Plex Sans"/>
              <a:buChar char="●"/>
            </a:pPr>
            <a:endParaRPr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4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in a black dress&#10;&#10;Description automatically generated">
            <a:extLst>
              <a:ext uri="{FF2B5EF4-FFF2-40B4-BE49-F238E27FC236}">
                <a16:creationId xmlns:a16="http://schemas.microsoft.com/office/drawing/2014/main" id="{9128450D-2ECD-23FF-5943-C4E4D9292E1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718" t="23079" r="16057" b="1025"/>
          <a:stretch/>
        </p:blipFill>
        <p:spPr>
          <a:xfrm>
            <a:off x="6242536" y="1246325"/>
            <a:ext cx="2589764" cy="324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92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Questions for Claire:</a:t>
            </a:r>
            <a:endParaRPr sz="45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80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A144CCAF-BB94-512F-285C-B321452F0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>
            <a:extLst>
              <a:ext uri="{FF2B5EF4-FFF2-40B4-BE49-F238E27FC236}">
                <a16:creationId xmlns:a16="http://schemas.microsoft.com/office/drawing/2014/main" id="{1B739D96-0D5A-56B6-01FF-1D95545C2CBD}"/>
              </a:ext>
            </a:extLst>
          </p:cNvPr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was your MCAT timeline like? Do you have any tips for time management?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>
            <a:extLst>
              <a:ext uri="{FF2B5EF4-FFF2-40B4-BE49-F238E27FC236}">
                <a16:creationId xmlns:a16="http://schemas.microsoft.com/office/drawing/2014/main" id="{3DB7F4A9-B4E5-E038-3EB5-73A61195E1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>
            <a:extLst>
              <a:ext uri="{FF2B5EF4-FFF2-40B4-BE49-F238E27FC236}">
                <a16:creationId xmlns:a16="http://schemas.microsoft.com/office/drawing/2014/main" id="{C099F1A5-39C0-A963-1541-62699B8B9A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305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is one thing you wish someone had told you before starting to study for the MCAT?</a:t>
            </a:r>
            <a:endParaRPr sz="4500" b="1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901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/>
        </p:nvSpPr>
        <p:spPr>
          <a:xfrm>
            <a:off x="799650" y="1037706"/>
            <a:ext cx="7544700" cy="347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 dirty="0">
                <a:latin typeface="IBM Plex Sans"/>
                <a:ea typeface="IBM Plex Sans"/>
                <a:cs typeface="IBM Plex Sans"/>
                <a:sym typeface="IBM Plex Sans"/>
              </a:rPr>
              <a:t>What would you do differently if you had to retake the MCAT?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/>
        </p:nvSpPr>
        <p:spPr>
          <a:xfrm>
            <a:off x="782125" y="1194800"/>
            <a:ext cx="75447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500" b="1">
                <a:solidFill>
                  <a:srgbClr val="728AB9"/>
                </a:solidFill>
                <a:latin typeface="IBM Plex Sans"/>
                <a:ea typeface="IBM Plex Sans"/>
                <a:cs typeface="IBM Plex Sans"/>
                <a:sym typeface="IBM Plex Sans"/>
              </a:rPr>
              <a:t>HAVE ANY QUESTIONS?</a:t>
            </a:r>
            <a:endParaRPr sz="4500">
              <a:solidFill>
                <a:srgbClr val="728AB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8" name="Google Shape;218;p32"/>
          <p:cNvPicPr preferRelativeResize="0"/>
          <p:nvPr/>
        </p:nvPicPr>
        <p:blipFill rotWithShape="1">
          <a:blip r:embed="rId3">
            <a:alphaModFix/>
          </a:blip>
          <a:srcRect r="4003" b="3325"/>
          <a:stretch/>
        </p:blipFill>
        <p:spPr>
          <a:xfrm>
            <a:off x="0" y="-275"/>
            <a:ext cx="782125" cy="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782" y="-273"/>
            <a:ext cx="817218" cy="8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2"/>
          <p:cNvSpPr txBox="1"/>
          <p:nvPr/>
        </p:nvSpPr>
        <p:spPr>
          <a:xfrm>
            <a:off x="2151600" y="2515100"/>
            <a:ext cx="4840800" cy="8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away OR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us an email: </a:t>
            </a:r>
            <a:r>
              <a:rPr lang="en-CA" sz="2300" u="sng" dirty="0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5"/>
              </a:rPr>
              <a:t>BCMENTOR@YORKU.CA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Visit: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300" dirty="0" err="1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bethune.yorku.ca</a:t>
            </a:r>
            <a:endParaRPr sz="23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32016</TotalTime>
  <Words>2566</Words>
  <Application>Microsoft Macintosh PowerPoint</Application>
  <PresentationFormat>On-screen Show (16:9)</PresentationFormat>
  <Paragraphs>319</Paragraphs>
  <Slides>41</Slides>
  <Notes>41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IBM Plex Sans</vt:lpstr>
      <vt:lpstr>Fredoka</vt:lpstr>
      <vt:lpstr>Courier New</vt:lpstr>
      <vt:lpstr>Pangolin</vt:lpstr>
      <vt:lpstr>Arial</vt:lpstr>
      <vt:lpstr>Simple Light</vt:lpstr>
      <vt:lpstr>PowerPoint Presentation</vt:lpstr>
      <vt:lpstr>PowerPoint Presentation</vt:lpstr>
      <vt:lpstr>Overview</vt:lpstr>
      <vt:lpstr>Disclaimer</vt:lpstr>
      <vt:lpstr>What Will You Need for Medical School? </vt:lpstr>
      <vt:lpstr>PowerPoint Presentation</vt:lpstr>
      <vt:lpstr>Medical College Admission Test (MCAT) - Overview</vt:lpstr>
      <vt:lpstr>Sections and Questions</vt:lpstr>
      <vt:lpstr>PowerPoint Presentation</vt:lpstr>
      <vt:lpstr>Aids and Scores</vt:lpstr>
      <vt:lpstr>MCAT - Scoring</vt:lpstr>
      <vt:lpstr>Ontario Schools MCAT cutoff scores</vt:lpstr>
      <vt:lpstr>McMaster University – Stats</vt:lpstr>
      <vt:lpstr>PowerPoint Presentation</vt:lpstr>
      <vt:lpstr>PowerPoint Presentation</vt:lpstr>
      <vt:lpstr>PowerPoint Presentation</vt:lpstr>
      <vt:lpstr>PowerPoint Presentation</vt:lpstr>
      <vt:lpstr>How and When can I write the MCAT?</vt:lpstr>
      <vt:lpstr>PowerPoint Presentation</vt:lpstr>
      <vt:lpstr>Following your plan</vt:lpstr>
      <vt:lpstr>Practice Tests</vt:lpstr>
      <vt:lpstr>Checking out the Test Centre</vt:lpstr>
      <vt:lpstr>PowerPoint Presentation</vt:lpstr>
      <vt:lpstr>Signing up for the MCAT</vt:lpstr>
      <vt:lpstr>PowerPoint Presentation</vt:lpstr>
      <vt:lpstr>York Courses with Overlapping MCAT Material</vt:lpstr>
      <vt:lpstr>Studying Resources</vt:lpstr>
      <vt:lpstr>Document with Helpful Links from Peer Mentors</vt:lpstr>
      <vt:lpstr>AAMC Official 2025 MCAT Booklet</vt:lpstr>
      <vt:lpstr>Things to keep in mind…</vt:lpstr>
      <vt:lpstr>PowerPoint Presentation</vt:lpstr>
      <vt:lpstr>PowerPoint Presentation</vt:lpstr>
      <vt:lpstr>Summary</vt:lpstr>
      <vt:lpstr>Upcoming Seminars + Slides Access</vt:lpstr>
      <vt:lpstr>PowerPoint Presentation</vt:lpstr>
      <vt:lpstr>Claire Del Zotto - 1st Year Medical Student at UofT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Elia Xhindole</cp:lastModifiedBy>
  <cp:revision>19</cp:revision>
  <dcterms:modified xsi:type="dcterms:W3CDTF">2024-10-26T04:46:22Z</dcterms:modified>
</cp:coreProperties>
</file>