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Proxima Nova"/>
      <p:regular r:id="rId24"/>
      <p:bold r:id="rId25"/>
      <p:italic r:id="rId26"/>
      <p:boldItalic r:id="rId27"/>
    </p:embeddedFont>
    <p:embeddedFont>
      <p:font typeface="Alfa Slab One"/>
      <p:regular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846EF15-A027-4431-A827-2823668EEBF7}">
  <a:tblStyle styleId="{C846EF15-A027-4431-A827-2823668EEBF7}"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ProximaNova-regular.fntdata"/><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ProximaNova-italic.fntdata"/><Relationship Id="rId25" Type="http://schemas.openxmlformats.org/officeDocument/2006/relationships/font" Target="fonts/ProximaNova-bold.fntdata"/><Relationship Id="rId28" Type="http://schemas.openxmlformats.org/officeDocument/2006/relationships/font" Target="fonts/AlfaSlabOne-regular.fntdata"/><Relationship Id="rId27" Type="http://schemas.openxmlformats.org/officeDocument/2006/relationships/font" Target="fonts/ProximaNova-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c5ba074c4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c5ba074c4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c5ba074c4f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c5ba074c4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dd3bac419b_1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dd3bac419b_1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dd3bac419b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dd3bac419b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c5ba074c4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c5ba074c4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c5ba074c4f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c5ba074c4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c5ba074c4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c5ba074c4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c429fd215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c429fd215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c429fd215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c429fd215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dd3bac419b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dd3bac419b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c429fd2159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c429fd2159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c429fd215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c429fd215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c68d274e1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c68d274e1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dd50bf9e2d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dd50bf9e2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79d54bfa6f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79d54bfa6f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79d54bfa6f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79d54bfa6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79d54bfa6f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79d54bfa6f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s://creativecommons.org/licenses/by-nc/4.0/"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creativecommons.org/licenses/by-nc/4.0/" TargetMode="External"/><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creativecommons.org/licenses/by-nc/4.0/" TargetMode="External"/><Relationship Id="rId6"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creativecommons.org/licenses/by-nc/4.0/" TargetMode="External"/><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creativecommons.org/licenses/by-nc/4.0/" TargetMode="External"/><Relationship Id="rId6"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creativecommons.org/licenses/by-nc/4.0/" TargetMode="External"/><Relationship Id="rId6"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s://whiteboard.fi/" TargetMode="External"/><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hyperlink" Target="https://creativecommons.org/licenses/by-nc/4.0/" TargetMode="External"/><Relationship Id="rId7"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creativecommons.org/licenses/by-nc/4.0/" TargetMode="External"/><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creativecommons.org/licenses/by-nc/4.0/" TargetMode="External"/><Relationship Id="rId6"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ngpf.org/blog/activity/looking-for-a-great-hands-on-budgeting-activity/" TargetMode="External"/><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hyperlink" Target="https://creativecommons.org/licenses/by-nc/4.0/" TargetMode="External"/><Relationship Id="rId7"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creativecommons.org/licenses/by-nc/4.0/" TargetMode="External"/><Relationship Id="rId6"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jamboard.google.com/" TargetMode="External"/><Relationship Id="rId4" Type="http://schemas.openxmlformats.org/officeDocument/2006/relationships/hyperlink" Target="https://www.google.com/forms/about/" TargetMode="External"/><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hyperlink" Target="https://creativecommons.org/licenses/by-nc/4.0/" TargetMode="External"/><Relationship Id="rId8"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creativecommons.org/licenses/by-nc/4.0/" TargetMode="External"/><Relationship Id="rId6"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creativecommons.org/licenses/by-nc/4.0/" TargetMode="External"/><Relationship Id="rId6"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investright.org/informed-investing/know-yourself/test-your-risk-tolerance/#ans" TargetMode="External"/><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hyperlink" Target="https://creativecommons.org/licenses/by-nc/4.0/" TargetMode="External"/><Relationship Id="rId7"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www.inc.com/melanie-deziel/a-5-step-process-to-actually-accomplish-your-goals.html" TargetMode="External"/><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hyperlink" Target="https://creativecommons.org/licenses/by-nc/4.0/" TargetMode="External"/><Relationship Id="rId7"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jamboard.google.com/" TargetMode="External"/><Relationship Id="rId4" Type="http://schemas.openxmlformats.org/officeDocument/2006/relationships/hyperlink" Target="http://www.wakelet.com/" TargetMode="External"/><Relationship Id="rId9" Type="http://schemas.openxmlformats.org/officeDocument/2006/relationships/image" Target="../media/image2.png"/><Relationship Id="rId5" Type="http://schemas.openxmlformats.org/officeDocument/2006/relationships/hyperlink" Target="https://www.playfactile.com/" TargetMode="External"/><Relationship Id="rId6" Type="http://schemas.openxmlformats.org/officeDocument/2006/relationships/image" Target="../media/image1.png"/><Relationship Id="rId7" Type="http://schemas.openxmlformats.org/officeDocument/2006/relationships/image" Target="../media/image3.png"/><Relationship Id="rId8" Type="http://schemas.openxmlformats.org/officeDocument/2006/relationships/hyperlink" Target="https://creativecommons.org/licenses/by-nc/4.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4D79"/>
        </a:solidFill>
      </p:bgPr>
    </p:bg>
    <p:spTree>
      <p:nvGrpSpPr>
        <p:cNvPr id="55" name="Shape 55"/>
        <p:cNvGrpSpPr/>
        <p:nvPr/>
      </p:nvGrpSpPr>
      <p:grpSpPr>
        <a:xfrm>
          <a:off x="0" y="0"/>
          <a:ext cx="0" cy="0"/>
          <a:chOff x="0" y="0"/>
          <a:chExt cx="0" cy="0"/>
        </a:xfrm>
      </p:grpSpPr>
      <p:sp>
        <p:nvSpPr>
          <p:cNvPr id="56" name="Google Shape;56;p13"/>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solidFill>
                  <a:schemeClr val="lt1"/>
                </a:solidFill>
              </a:rPr>
              <a:t>Unless otherwise noted, all content in this document was created by Nicholas Cheng, Jennifer Diep, Kaman Hui, Simi Sahota, Maria Palermo, Jennine Rawana, Mazen J. Hamadeh, &amp; Agata Stypka in 2021, and is available under a </a:t>
            </a:r>
            <a:r>
              <a:rPr lang="en" sz="600" u="sng">
                <a:solidFill>
                  <a:schemeClr val="hlink"/>
                </a:solidFill>
                <a:hlinkClick r:id="rId3"/>
              </a:rPr>
              <a:t>Creative Commons Attribution-NonCommercial 4.0 International license</a:t>
            </a:r>
            <a:r>
              <a:rPr lang="en" sz="600">
                <a:solidFill>
                  <a:schemeClr val="lt1"/>
                </a:solidFill>
              </a:rPr>
              <a:t>. If you reuse this work, please attribute The Financial Wellness Project, York University and Emery Collegiate Institute.</a:t>
            </a:r>
            <a:endParaRPr sz="600">
              <a:solidFill>
                <a:schemeClr val="lt1"/>
              </a:solidFill>
            </a:endParaRPr>
          </a:p>
          <a:p>
            <a:pPr indent="0" lvl="0" marL="0" rtl="0" algn="l">
              <a:spcBef>
                <a:spcPts val="0"/>
              </a:spcBef>
              <a:spcAft>
                <a:spcPts val="0"/>
              </a:spcAft>
              <a:buNone/>
            </a:pPr>
            <a:r>
              <a:t/>
            </a:r>
            <a:endParaRPr sz="800"/>
          </a:p>
        </p:txBody>
      </p:sp>
      <p:pic>
        <p:nvPicPr>
          <p:cNvPr id="57" name="Google Shape;57;p13"/>
          <p:cNvPicPr preferRelativeResize="0"/>
          <p:nvPr/>
        </p:nvPicPr>
        <p:blipFill>
          <a:blip r:embed="rId4">
            <a:alphaModFix/>
          </a:blip>
          <a:stretch>
            <a:fillRect/>
          </a:stretch>
        </p:blipFill>
        <p:spPr>
          <a:xfrm>
            <a:off x="4365163" y="4681650"/>
            <a:ext cx="413664" cy="140225"/>
          </a:xfrm>
          <a:prstGeom prst="rect">
            <a:avLst/>
          </a:prstGeom>
          <a:noFill/>
          <a:ln>
            <a:noFill/>
          </a:ln>
        </p:spPr>
      </p:pic>
      <p:pic>
        <p:nvPicPr>
          <p:cNvPr id="58" name="Google Shape;58;p13"/>
          <p:cNvPicPr preferRelativeResize="0"/>
          <p:nvPr/>
        </p:nvPicPr>
        <p:blipFill>
          <a:blip r:embed="rId5">
            <a:alphaModFix/>
          </a:blip>
          <a:stretch>
            <a:fillRect/>
          </a:stretch>
        </p:blipFill>
        <p:spPr>
          <a:xfrm>
            <a:off x="86175" y="72225"/>
            <a:ext cx="428625" cy="361950"/>
          </a:xfrm>
          <a:prstGeom prst="rect">
            <a:avLst/>
          </a:prstGeom>
          <a:noFill/>
          <a:ln>
            <a:noFill/>
          </a:ln>
        </p:spPr>
      </p:pic>
      <p:pic>
        <p:nvPicPr>
          <p:cNvPr id="59" name="Google Shape;59;p13"/>
          <p:cNvPicPr preferRelativeResize="0"/>
          <p:nvPr/>
        </p:nvPicPr>
        <p:blipFill>
          <a:blip r:embed="rId6">
            <a:alphaModFix/>
          </a:blip>
          <a:stretch>
            <a:fillRect/>
          </a:stretch>
        </p:blipFill>
        <p:spPr>
          <a:xfrm>
            <a:off x="574250" y="67463"/>
            <a:ext cx="238125" cy="371475"/>
          </a:xfrm>
          <a:prstGeom prst="rect">
            <a:avLst/>
          </a:prstGeom>
          <a:noFill/>
          <a:ln>
            <a:noFill/>
          </a:ln>
        </p:spPr>
      </p:pic>
      <p:sp>
        <p:nvSpPr>
          <p:cNvPr id="60" name="Google Shape;60;p13"/>
          <p:cNvSpPr txBox="1"/>
          <p:nvPr>
            <p:ph type="title"/>
          </p:nvPr>
        </p:nvSpPr>
        <p:spPr>
          <a:xfrm>
            <a:off x="514800" y="989275"/>
            <a:ext cx="8114400" cy="24459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6000"/>
              <a:t>The Financial Wellness Project</a:t>
            </a:r>
            <a:endParaRPr sz="6000"/>
          </a:p>
          <a:p>
            <a:pPr indent="0" lvl="0" marL="0" rtl="0" algn="ctr">
              <a:spcBef>
                <a:spcPts val="0"/>
              </a:spcBef>
              <a:spcAft>
                <a:spcPts val="0"/>
              </a:spcAft>
              <a:buNone/>
            </a:pPr>
            <a:r>
              <a:t/>
            </a:r>
            <a:endParaRPr sz="2800"/>
          </a:p>
          <a:p>
            <a:pPr indent="0" lvl="0" marL="0" rtl="0" algn="ctr">
              <a:spcBef>
                <a:spcPts val="0"/>
              </a:spcBef>
              <a:spcAft>
                <a:spcPts val="0"/>
              </a:spcAft>
              <a:buNone/>
            </a:pPr>
            <a:r>
              <a:rPr lang="en" sz="2400">
                <a:latin typeface="Proxima Nova"/>
                <a:ea typeface="Proxima Nova"/>
                <a:cs typeface="Proxima Nova"/>
                <a:sym typeface="Proxima Nova"/>
              </a:rPr>
              <a:t>Lesson Plans</a:t>
            </a:r>
            <a:endParaRPr sz="4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Lesson Plans for Teachers</a:t>
            </a:r>
            <a:endParaRPr/>
          </a:p>
        </p:txBody>
      </p:sp>
      <p:sp>
        <p:nvSpPr>
          <p:cNvPr id="66" name="Google Shape;66;p14"/>
          <p:cNvSpPr txBox="1"/>
          <p:nvPr>
            <p:ph idx="1" type="body"/>
          </p:nvPr>
        </p:nvSpPr>
        <p:spPr>
          <a:xfrm>
            <a:off x="311700" y="1152475"/>
            <a:ext cx="8298600" cy="3607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rgbClr val="000000"/>
                </a:solidFill>
                <a:highlight>
                  <a:srgbClr val="FFF2CC"/>
                </a:highlight>
              </a:rPr>
              <a:t>Objective:</a:t>
            </a:r>
            <a:endParaRPr>
              <a:solidFill>
                <a:srgbClr val="000000"/>
              </a:solidFill>
            </a:endParaRPr>
          </a:p>
          <a:p>
            <a:pPr indent="0" lvl="0" marL="0" rtl="0" algn="l">
              <a:spcBef>
                <a:spcPts val="1200"/>
              </a:spcBef>
              <a:spcAft>
                <a:spcPts val="0"/>
              </a:spcAft>
              <a:buNone/>
            </a:pPr>
            <a:r>
              <a:rPr lang="en">
                <a:solidFill>
                  <a:srgbClr val="000000"/>
                </a:solidFill>
              </a:rPr>
              <a:t>These lesson plans are customized for teachers to present in the classroom to accompany The Financial Wellness Project videos. </a:t>
            </a:r>
            <a:endParaRPr>
              <a:solidFill>
                <a:srgbClr val="000000"/>
              </a:solidFill>
            </a:endParaRPr>
          </a:p>
          <a:p>
            <a:pPr indent="0" lvl="0" marL="0" rtl="0" algn="l">
              <a:spcBef>
                <a:spcPts val="1200"/>
              </a:spcBef>
              <a:spcAft>
                <a:spcPts val="0"/>
              </a:spcAft>
              <a:buNone/>
            </a:pPr>
            <a:r>
              <a:t/>
            </a:r>
            <a:endParaRPr>
              <a:solidFill>
                <a:srgbClr val="000000"/>
              </a:solidFill>
            </a:endParaRPr>
          </a:p>
          <a:p>
            <a:pPr indent="0" lvl="0" marL="0" rtl="0" algn="l">
              <a:spcBef>
                <a:spcPts val="0"/>
              </a:spcBef>
              <a:spcAft>
                <a:spcPts val="0"/>
              </a:spcAft>
              <a:buNone/>
            </a:pPr>
            <a:r>
              <a:rPr b="1" lang="en">
                <a:solidFill>
                  <a:srgbClr val="000000"/>
                </a:solidFill>
                <a:highlight>
                  <a:srgbClr val="FFF2CC"/>
                </a:highlight>
              </a:rPr>
              <a:t>Areas of focus:</a:t>
            </a:r>
            <a:endParaRPr b="1">
              <a:solidFill>
                <a:srgbClr val="000000"/>
              </a:solidFill>
              <a:highlight>
                <a:srgbClr val="FFF2CC"/>
              </a:highlight>
            </a:endParaRPr>
          </a:p>
          <a:p>
            <a:pPr indent="-342900" lvl="0" marL="457200" rtl="0" algn="l">
              <a:spcBef>
                <a:spcPts val="1200"/>
              </a:spcBef>
              <a:spcAft>
                <a:spcPts val="0"/>
              </a:spcAft>
              <a:buClr>
                <a:srgbClr val="000000"/>
              </a:buClr>
              <a:buSzPts val="1800"/>
              <a:buChar char="●"/>
            </a:pPr>
            <a:r>
              <a:rPr lang="en">
                <a:solidFill>
                  <a:srgbClr val="000000"/>
                </a:solidFill>
              </a:rPr>
              <a:t>Video #1: The Role of Money Attitudes</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Video #2: Debt Repayment</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Video #3: Investing for the Future</a:t>
            </a:r>
            <a:endParaRPr>
              <a:solidFill>
                <a:srgbClr val="000000"/>
              </a:solidFill>
            </a:endParaRPr>
          </a:p>
        </p:txBody>
      </p:sp>
      <p:pic>
        <p:nvPicPr>
          <p:cNvPr id="67" name="Google Shape;67;p14"/>
          <p:cNvPicPr preferRelativeResize="0"/>
          <p:nvPr/>
        </p:nvPicPr>
        <p:blipFill>
          <a:blip r:embed="rId3">
            <a:alphaModFix/>
          </a:blip>
          <a:stretch>
            <a:fillRect/>
          </a:stretch>
        </p:blipFill>
        <p:spPr>
          <a:xfrm>
            <a:off x="86175" y="72225"/>
            <a:ext cx="428625" cy="361950"/>
          </a:xfrm>
          <a:prstGeom prst="rect">
            <a:avLst/>
          </a:prstGeom>
          <a:noFill/>
          <a:ln>
            <a:noFill/>
          </a:ln>
        </p:spPr>
      </p:pic>
      <p:pic>
        <p:nvPicPr>
          <p:cNvPr id="68" name="Google Shape;68;p14"/>
          <p:cNvPicPr preferRelativeResize="0"/>
          <p:nvPr/>
        </p:nvPicPr>
        <p:blipFill>
          <a:blip r:embed="rId4">
            <a:alphaModFix/>
          </a:blip>
          <a:stretch>
            <a:fillRect/>
          </a:stretch>
        </p:blipFill>
        <p:spPr>
          <a:xfrm>
            <a:off x="574250" y="67463"/>
            <a:ext cx="238125" cy="371475"/>
          </a:xfrm>
          <a:prstGeom prst="rect">
            <a:avLst/>
          </a:prstGeom>
          <a:noFill/>
          <a:ln>
            <a:noFill/>
          </a:ln>
        </p:spPr>
      </p:pic>
      <p:sp>
        <p:nvSpPr>
          <p:cNvPr id="69" name="Google Shape;69;p14"/>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5">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70" name="Google Shape;70;p14"/>
          <p:cNvPicPr preferRelativeResize="0"/>
          <p:nvPr/>
        </p:nvPicPr>
        <p:blipFill>
          <a:blip r:embed="rId6">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74" name="Shape 74"/>
        <p:cNvGrpSpPr/>
        <p:nvPr/>
      </p:nvGrpSpPr>
      <p:grpSpPr>
        <a:xfrm>
          <a:off x="0" y="0"/>
          <a:ext cx="0" cy="0"/>
          <a:chOff x="0" y="0"/>
          <a:chExt cx="0" cy="0"/>
        </a:xfrm>
      </p:grpSpPr>
      <p:sp>
        <p:nvSpPr>
          <p:cNvPr id="75" name="Google Shape;75;p15"/>
          <p:cNvSpPr txBox="1"/>
          <p:nvPr>
            <p:ph type="title"/>
          </p:nvPr>
        </p:nvSpPr>
        <p:spPr>
          <a:xfrm>
            <a:off x="514800" y="989275"/>
            <a:ext cx="8114400" cy="24459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6000"/>
              <a:t>The Role of Money Attitudes</a:t>
            </a:r>
            <a:endParaRPr sz="6000"/>
          </a:p>
          <a:p>
            <a:pPr indent="0" lvl="0" marL="0" rtl="0" algn="ctr">
              <a:spcBef>
                <a:spcPts val="0"/>
              </a:spcBef>
              <a:spcAft>
                <a:spcPts val="0"/>
              </a:spcAft>
              <a:buNone/>
            </a:pPr>
            <a:r>
              <a:t/>
            </a:r>
            <a:endParaRPr sz="2800"/>
          </a:p>
          <a:p>
            <a:pPr indent="0" lvl="0" marL="0" rtl="0" algn="ctr">
              <a:spcBef>
                <a:spcPts val="0"/>
              </a:spcBef>
              <a:spcAft>
                <a:spcPts val="0"/>
              </a:spcAft>
              <a:buNone/>
            </a:pPr>
            <a:r>
              <a:rPr lang="en" sz="2400">
                <a:latin typeface="Proxima Nova"/>
                <a:ea typeface="Proxima Nova"/>
                <a:cs typeface="Proxima Nova"/>
                <a:sym typeface="Proxima Nova"/>
              </a:rPr>
              <a:t>The </a:t>
            </a:r>
            <a:r>
              <a:rPr lang="en" sz="2400">
                <a:latin typeface="Proxima Nova"/>
                <a:ea typeface="Proxima Nova"/>
                <a:cs typeface="Proxima Nova"/>
                <a:sym typeface="Proxima Nova"/>
              </a:rPr>
              <a:t>Financial Wellness Series | Video 1</a:t>
            </a:r>
            <a:endParaRPr sz="4800"/>
          </a:p>
        </p:txBody>
      </p:sp>
      <p:pic>
        <p:nvPicPr>
          <p:cNvPr id="76" name="Google Shape;76;p15"/>
          <p:cNvPicPr preferRelativeResize="0"/>
          <p:nvPr/>
        </p:nvPicPr>
        <p:blipFill>
          <a:blip r:embed="rId3">
            <a:alphaModFix/>
          </a:blip>
          <a:stretch>
            <a:fillRect/>
          </a:stretch>
        </p:blipFill>
        <p:spPr>
          <a:xfrm>
            <a:off x="86175" y="72225"/>
            <a:ext cx="428625" cy="361950"/>
          </a:xfrm>
          <a:prstGeom prst="rect">
            <a:avLst/>
          </a:prstGeom>
          <a:noFill/>
          <a:ln>
            <a:noFill/>
          </a:ln>
        </p:spPr>
      </p:pic>
      <p:pic>
        <p:nvPicPr>
          <p:cNvPr id="77" name="Google Shape;77;p15"/>
          <p:cNvPicPr preferRelativeResize="0"/>
          <p:nvPr/>
        </p:nvPicPr>
        <p:blipFill>
          <a:blip r:embed="rId4">
            <a:alphaModFix/>
          </a:blip>
          <a:stretch>
            <a:fillRect/>
          </a:stretch>
        </p:blipFill>
        <p:spPr>
          <a:xfrm>
            <a:off x="574250" y="67463"/>
            <a:ext cx="238125" cy="371475"/>
          </a:xfrm>
          <a:prstGeom prst="rect">
            <a:avLst/>
          </a:prstGeom>
          <a:noFill/>
          <a:ln>
            <a:noFill/>
          </a:ln>
        </p:spPr>
      </p:pic>
      <p:sp>
        <p:nvSpPr>
          <p:cNvPr id="78" name="Google Shape;78;p15"/>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solidFill>
                  <a:schemeClr val="lt1"/>
                </a:solidFill>
              </a:rPr>
              <a:t>Unless otherwise noted, all content in this document was created by Nicholas Cheng, Jennifer Diep, Kaman Hui, Simi Sahota, Maria Palermo, Jennine Rawana, Mazen J. Hamadeh, &amp; Agata Stypka in 2021, and is available under a </a:t>
            </a:r>
            <a:r>
              <a:rPr lang="en" sz="600" u="sng">
                <a:solidFill>
                  <a:schemeClr val="hlink"/>
                </a:solidFill>
                <a:hlinkClick r:id="rId5"/>
              </a:rPr>
              <a:t>Creative Commons Attribution-NonCommercial 4.0 International license</a:t>
            </a:r>
            <a:r>
              <a:rPr lang="en" sz="600">
                <a:solidFill>
                  <a:schemeClr val="lt1"/>
                </a:solidFill>
              </a:rPr>
              <a:t>. If you reuse this work, please attribute The Financial Wellness Project, York University and Emery Collegiate Institute.</a:t>
            </a:r>
            <a:endParaRPr sz="600">
              <a:solidFill>
                <a:schemeClr val="lt1"/>
              </a:solidFill>
            </a:endParaRPr>
          </a:p>
          <a:p>
            <a:pPr indent="0" lvl="0" marL="0" rtl="0" algn="l">
              <a:spcBef>
                <a:spcPts val="0"/>
              </a:spcBef>
              <a:spcAft>
                <a:spcPts val="0"/>
              </a:spcAft>
              <a:buNone/>
            </a:pPr>
            <a:r>
              <a:t/>
            </a:r>
            <a:endParaRPr sz="800"/>
          </a:p>
        </p:txBody>
      </p:sp>
      <p:pic>
        <p:nvPicPr>
          <p:cNvPr id="79" name="Google Shape;79;p15"/>
          <p:cNvPicPr preferRelativeResize="0"/>
          <p:nvPr/>
        </p:nvPicPr>
        <p:blipFill>
          <a:blip r:embed="rId6">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Video 1 Research</a:t>
            </a:r>
            <a:endParaRPr/>
          </a:p>
        </p:txBody>
      </p:sp>
      <p:sp>
        <p:nvSpPr>
          <p:cNvPr id="85" name="Google Shape;85;p16"/>
          <p:cNvSpPr txBox="1"/>
          <p:nvPr>
            <p:ph idx="1" type="body"/>
          </p:nvPr>
        </p:nvSpPr>
        <p:spPr>
          <a:xfrm>
            <a:off x="311700" y="1152475"/>
            <a:ext cx="8298600" cy="3607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solidFill>
                  <a:srgbClr val="000000"/>
                </a:solidFill>
                <a:highlight>
                  <a:srgbClr val="FFF2CC"/>
                </a:highlight>
              </a:rPr>
              <a:t>Objective:</a:t>
            </a:r>
            <a:endParaRPr>
              <a:solidFill>
                <a:srgbClr val="000000"/>
              </a:solidFill>
            </a:endParaRPr>
          </a:p>
          <a:p>
            <a:pPr indent="0" lvl="0" marL="0" rtl="0" algn="l">
              <a:spcBef>
                <a:spcPts val="1200"/>
              </a:spcBef>
              <a:spcAft>
                <a:spcPts val="0"/>
              </a:spcAft>
              <a:buNone/>
            </a:pPr>
            <a:r>
              <a:rPr lang="en">
                <a:solidFill>
                  <a:srgbClr val="000000"/>
                </a:solidFill>
              </a:rPr>
              <a:t>This is designed to help students understand their individual money attitudes, the importance of saving, and the value of goal-setting. </a:t>
            </a:r>
            <a:endParaRPr>
              <a:solidFill>
                <a:srgbClr val="000000"/>
              </a:solidFill>
            </a:endParaRPr>
          </a:p>
          <a:p>
            <a:pPr indent="0" lvl="0" marL="0" rtl="0" algn="l">
              <a:spcBef>
                <a:spcPts val="1200"/>
              </a:spcBef>
              <a:spcAft>
                <a:spcPts val="0"/>
              </a:spcAft>
              <a:buNone/>
            </a:pPr>
            <a:r>
              <a:t/>
            </a:r>
            <a:endParaRPr>
              <a:solidFill>
                <a:srgbClr val="000000"/>
              </a:solidFill>
            </a:endParaRPr>
          </a:p>
          <a:p>
            <a:pPr indent="0" lvl="0" marL="0" rtl="0" algn="l">
              <a:spcBef>
                <a:spcPts val="0"/>
              </a:spcBef>
              <a:spcAft>
                <a:spcPts val="0"/>
              </a:spcAft>
              <a:buNone/>
            </a:pPr>
            <a:r>
              <a:rPr b="1" lang="en">
                <a:solidFill>
                  <a:srgbClr val="000000"/>
                </a:solidFill>
                <a:highlight>
                  <a:srgbClr val="FFF2CC"/>
                </a:highlight>
              </a:rPr>
              <a:t>Areas of focus:</a:t>
            </a:r>
            <a:endParaRPr b="1">
              <a:solidFill>
                <a:srgbClr val="000000"/>
              </a:solidFill>
              <a:highlight>
                <a:srgbClr val="FFF2CC"/>
              </a:highlight>
            </a:endParaRPr>
          </a:p>
          <a:p>
            <a:pPr indent="-342900" lvl="0" marL="457200" rtl="0" algn="l">
              <a:spcBef>
                <a:spcPts val="1200"/>
              </a:spcBef>
              <a:spcAft>
                <a:spcPts val="0"/>
              </a:spcAft>
              <a:buClr>
                <a:srgbClr val="000000"/>
              </a:buClr>
              <a:buSzPts val="1800"/>
              <a:buChar char="●"/>
            </a:pPr>
            <a:r>
              <a:rPr lang="en">
                <a:solidFill>
                  <a:srgbClr val="000000"/>
                </a:solidFill>
              </a:rPr>
              <a:t>Money attitudes</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Savings </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Budgeting </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Goal-Setting </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Family-values</a:t>
            </a:r>
            <a:endParaRPr>
              <a:solidFill>
                <a:srgbClr val="000000"/>
              </a:solidFill>
            </a:endParaRPr>
          </a:p>
        </p:txBody>
      </p:sp>
      <p:pic>
        <p:nvPicPr>
          <p:cNvPr id="86" name="Google Shape;86;p16"/>
          <p:cNvPicPr preferRelativeResize="0"/>
          <p:nvPr/>
        </p:nvPicPr>
        <p:blipFill>
          <a:blip r:embed="rId3">
            <a:alphaModFix/>
          </a:blip>
          <a:stretch>
            <a:fillRect/>
          </a:stretch>
        </p:blipFill>
        <p:spPr>
          <a:xfrm>
            <a:off x="86175" y="72225"/>
            <a:ext cx="428625" cy="361950"/>
          </a:xfrm>
          <a:prstGeom prst="rect">
            <a:avLst/>
          </a:prstGeom>
          <a:noFill/>
          <a:ln>
            <a:noFill/>
          </a:ln>
        </p:spPr>
      </p:pic>
      <p:pic>
        <p:nvPicPr>
          <p:cNvPr id="87" name="Google Shape;87;p16"/>
          <p:cNvPicPr preferRelativeResize="0"/>
          <p:nvPr/>
        </p:nvPicPr>
        <p:blipFill>
          <a:blip r:embed="rId4">
            <a:alphaModFix/>
          </a:blip>
          <a:stretch>
            <a:fillRect/>
          </a:stretch>
        </p:blipFill>
        <p:spPr>
          <a:xfrm>
            <a:off x="574250" y="67463"/>
            <a:ext cx="238125" cy="371475"/>
          </a:xfrm>
          <a:prstGeom prst="rect">
            <a:avLst/>
          </a:prstGeom>
          <a:noFill/>
          <a:ln>
            <a:noFill/>
          </a:ln>
        </p:spPr>
      </p:pic>
      <p:sp>
        <p:nvSpPr>
          <p:cNvPr id="88" name="Google Shape;88;p16"/>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5">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89" name="Google Shape;89;p16"/>
          <p:cNvPicPr preferRelativeResize="0"/>
          <p:nvPr/>
        </p:nvPicPr>
        <p:blipFill>
          <a:blip r:embed="rId6">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graphicFrame>
        <p:nvGraphicFramePr>
          <p:cNvPr id="94" name="Google Shape;94;p17"/>
          <p:cNvGraphicFramePr/>
          <p:nvPr/>
        </p:nvGraphicFramePr>
        <p:xfrm>
          <a:off x="311700" y="891413"/>
          <a:ext cx="3000000" cy="3000000"/>
        </p:xfrm>
        <a:graphic>
          <a:graphicData uri="http://schemas.openxmlformats.org/drawingml/2006/table">
            <a:tbl>
              <a:tblPr>
                <a:noFill/>
                <a:tableStyleId>{C846EF15-A027-4431-A827-2823668EEBF7}</a:tableStyleId>
              </a:tblPr>
              <a:tblGrid>
                <a:gridCol w="1232175"/>
                <a:gridCol w="3557025"/>
                <a:gridCol w="3731400"/>
              </a:tblGrid>
              <a:tr h="445950">
                <a:tc>
                  <a:txBody>
                    <a:bodyPr/>
                    <a:lstStyle/>
                    <a:p>
                      <a:pPr indent="0" lvl="0" marL="0" rtl="0" algn="l">
                        <a:spcBef>
                          <a:spcPts val="0"/>
                        </a:spcBef>
                        <a:spcAft>
                          <a:spcPts val="0"/>
                        </a:spcAft>
                        <a:buNone/>
                      </a:pPr>
                      <a:r>
                        <a:rPr lang="en" sz="1100"/>
                        <a:t>Video #1</a:t>
                      </a:r>
                      <a:endParaRPr sz="1100"/>
                    </a:p>
                  </a:txBody>
                  <a:tcPr marT="63500" marB="63500" marR="63500" marL="63500">
                    <a:solidFill>
                      <a:srgbClr val="B7B7B7"/>
                    </a:solidFill>
                  </a:tcPr>
                </a:tc>
                <a:tc>
                  <a:txBody>
                    <a:bodyPr/>
                    <a:lstStyle/>
                    <a:p>
                      <a:pPr indent="0" lvl="0" marL="0" rtl="0" algn="ctr">
                        <a:spcBef>
                          <a:spcPts val="0"/>
                        </a:spcBef>
                        <a:spcAft>
                          <a:spcPts val="0"/>
                        </a:spcAft>
                        <a:buNone/>
                      </a:pPr>
                      <a:r>
                        <a:rPr b="1" lang="en" sz="1200"/>
                        <a:t>Activity</a:t>
                      </a:r>
                      <a:endParaRPr b="1" sz="1200"/>
                    </a:p>
                  </a:txBody>
                  <a:tcPr marT="63500" marB="63500" marR="63500" marL="63500">
                    <a:solidFill>
                      <a:srgbClr val="B7B7B7"/>
                    </a:solidFill>
                  </a:tcPr>
                </a:tc>
                <a:tc>
                  <a:txBody>
                    <a:bodyPr/>
                    <a:lstStyle/>
                    <a:p>
                      <a:pPr indent="0" lvl="0" marL="0" rtl="0" algn="ctr">
                        <a:spcBef>
                          <a:spcPts val="0"/>
                        </a:spcBef>
                        <a:spcAft>
                          <a:spcPts val="0"/>
                        </a:spcAft>
                        <a:buNone/>
                      </a:pPr>
                      <a:r>
                        <a:rPr b="1" lang="en" sz="1200"/>
                        <a:t>Objective &amp; Goals</a:t>
                      </a:r>
                      <a:endParaRPr b="1" sz="1200"/>
                    </a:p>
                  </a:txBody>
                  <a:tcPr marT="63500" marB="63500" marR="63500" marL="63500">
                    <a:solidFill>
                      <a:srgbClr val="B7B7B7"/>
                    </a:solidFill>
                  </a:tcPr>
                </a:tc>
              </a:tr>
              <a:tr h="2914725">
                <a:tc>
                  <a:txBody>
                    <a:bodyPr/>
                    <a:lstStyle/>
                    <a:p>
                      <a:pPr indent="0" lvl="0" marL="0" rtl="0" algn="l">
                        <a:spcBef>
                          <a:spcPts val="0"/>
                        </a:spcBef>
                        <a:spcAft>
                          <a:spcPts val="0"/>
                        </a:spcAft>
                        <a:buNone/>
                      </a:pPr>
                      <a:r>
                        <a:rPr b="1" lang="en" sz="1100">
                          <a:solidFill>
                            <a:srgbClr val="FFFFFF"/>
                          </a:solidFill>
                        </a:rPr>
                        <a:t>Pre-video</a:t>
                      </a:r>
                      <a:br>
                        <a:rPr lang="en" sz="1100">
                          <a:solidFill>
                            <a:srgbClr val="FFFFFF"/>
                          </a:solidFill>
                        </a:rPr>
                      </a:br>
                      <a:r>
                        <a:rPr lang="en" sz="1100">
                          <a:solidFill>
                            <a:srgbClr val="FFFFFF"/>
                          </a:solidFill>
                        </a:rPr>
                        <a:t>(5 mins)</a:t>
                      </a:r>
                      <a:endParaRPr sz="1100">
                        <a:solidFill>
                          <a:srgbClr val="FFFFFF"/>
                        </a:solidFill>
                      </a:endParaRPr>
                    </a:p>
                  </a:txBody>
                  <a:tcPr marT="63500" marB="63500" marR="63500" marL="63500">
                    <a:solidFill>
                      <a:srgbClr val="E69138"/>
                    </a:solidFill>
                  </a:tcPr>
                </a:tc>
                <a:tc>
                  <a:txBody>
                    <a:bodyPr/>
                    <a:lstStyle/>
                    <a:p>
                      <a:pPr indent="0" lvl="0" marL="0" rtl="0" algn="l">
                        <a:spcBef>
                          <a:spcPts val="0"/>
                        </a:spcBef>
                        <a:spcAft>
                          <a:spcPts val="0"/>
                        </a:spcAft>
                        <a:buNone/>
                      </a:pPr>
                      <a:r>
                        <a:rPr b="1" lang="en" sz="1100"/>
                        <a:t>Discussion Questions:</a:t>
                      </a:r>
                      <a:endParaRPr b="1" sz="1100"/>
                    </a:p>
                    <a:p>
                      <a:pPr indent="-298450" lvl="0" marL="457200" rtl="0" algn="l">
                        <a:lnSpc>
                          <a:spcPct val="115000"/>
                        </a:lnSpc>
                        <a:spcBef>
                          <a:spcPts val="0"/>
                        </a:spcBef>
                        <a:spcAft>
                          <a:spcPts val="0"/>
                        </a:spcAft>
                        <a:buSzPts val="1100"/>
                        <a:buAutoNum type="arabicPeriod"/>
                      </a:pPr>
                      <a:r>
                        <a:rPr lang="en" sz="1100"/>
                        <a:t>What’s your current understanding of financial literacy?</a:t>
                      </a:r>
                      <a:endParaRPr sz="1100"/>
                    </a:p>
                    <a:p>
                      <a:pPr indent="-298450" lvl="0" marL="457200" rtl="0" algn="l">
                        <a:lnSpc>
                          <a:spcPct val="115000"/>
                        </a:lnSpc>
                        <a:spcBef>
                          <a:spcPts val="0"/>
                        </a:spcBef>
                        <a:spcAft>
                          <a:spcPts val="0"/>
                        </a:spcAft>
                        <a:buSzPts val="1100"/>
                        <a:buAutoNum type="arabicPeriod"/>
                      </a:pPr>
                      <a:r>
                        <a:rPr lang="en" sz="1100"/>
                        <a:t>How have you used financial literacy in your life? </a:t>
                      </a:r>
                      <a:endParaRPr sz="1100"/>
                    </a:p>
                    <a:p>
                      <a:pPr indent="-298450" lvl="0" marL="457200" rtl="0" algn="l">
                        <a:lnSpc>
                          <a:spcPct val="115000"/>
                        </a:lnSpc>
                        <a:spcBef>
                          <a:spcPts val="0"/>
                        </a:spcBef>
                        <a:spcAft>
                          <a:spcPts val="0"/>
                        </a:spcAft>
                        <a:buSzPts val="1100"/>
                        <a:buAutoNum type="arabicPeriod"/>
                      </a:pPr>
                      <a:r>
                        <a:rPr lang="en" sz="1100"/>
                        <a:t>What is the difference between financial wellness and financial literacy?</a:t>
                      </a:r>
                      <a:endParaRPr sz="1100"/>
                    </a:p>
                    <a:p>
                      <a:pPr indent="0" lvl="0" marL="0" rtl="0" algn="l">
                        <a:spcBef>
                          <a:spcPts val="0"/>
                        </a:spcBef>
                        <a:spcAft>
                          <a:spcPts val="0"/>
                        </a:spcAft>
                        <a:buNone/>
                      </a:pPr>
                      <a:r>
                        <a:t/>
                      </a:r>
                      <a:endParaRPr i="1" sz="900"/>
                    </a:p>
                  </a:txBody>
                  <a:tcPr marT="63500" marB="63500" marR="63500" marL="63500"/>
                </a:tc>
                <a:tc>
                  <a:txBody>
                    <a:bodyPr/>
                    <a:lstStyle/>
                    <a:p>
                      <a:pPr indent="0" lvl="0" marL="0" rtl="0" algn="l">
                        <a:spcBef>
                          <a:spcPts val="0"/>
                        </a:spcBef>
                        <a:spcAft>
                          <a:spcPts val="0"/>
                        </a:spcAft>
                        <a:buNone/>
                      </a:pPr>
                      <a:r>
                        <a:t/>
                      </a:r>
                      <a:endParaRPr sz="1100"/>
                    </a:p>
                    <a:p>
                      <a:pPr indent="-298450" lvl="0" marL="457200" rtl="0" algn="l">
                        <a:lnSpc>
                          <a:spcPct val="115000"/>
                        </a:lnSpc>
                        <a:spcBef>
                          <a:spcPts val="0"/>
                        </a:spcBef>
                        <a:spcAft>
                          <a:spcPts val="0"/>
                        </a:spcAft>
                        <a:buSzPts val="1100"/>
                        <a:buAutoNum type="arabicPeriod"/>
                      </a:pPr>
                      <a:r>
                        <a:rPr lang="en" sz="1100"/>
                        <a:t>Reflect on their current understanding of finances and what they could learn more about through these videos</a:t>
                      </a:r>
                      <a:endParaRPr sz="1100"/>
                    </a:p>
                    <a:p>
                      <a:pPr indent="-298450" lvl="0" marL="457200" rtl="0" algn="l">
                        <a:lnSpc>
                          <a:spcPct val="115000"/>
                        </a:lnSpc>
                        <a:spcBef>
                          <a:spcPts val="0"/>
                        </a:spcBef>
                        <a:spcAft>
                          <a:spcPts val="0"/>
                        </a:spcAft>
                        <a:buSzPts val="1100"/>
                        <a:buAutoNum type="arabicPeriod"/>
                      </a:pPr>
                      <a:r>
                        <a:rPr lang="en" sz="1100"/>
                        <a:t>Reflect on their own personal experiences with financial literacy </a:t>
                      </a:r>
                      <a:endParaRPr sz="1100"/>
                    </a:p>
                    <a:p>
                      <a:pPr indent="-298450" lvl="0" marL="457200" rtl="0" algn="l">
                        <a:lnSpc>
                          <a:spcPct val="115000"/>
                        </a:lnSpc>
                        <a:spcBef>
                          <a:spcPts val="0"/>
                        </a:spcBef>
                        <a:spcAft>
                          <a:spcPts val="0"/>
                        </a:spcAft>
                        <a:buSzPts val="1100"/>
                        <a:buAutoNum type="arabicPeriod"/>
                      </a:pPr>
                      <a:r>
                        <a:rPr lang="en" sz="1100"/>
                        <a:t>To discuss the differences between financial wellness and literacy and gain a better understanding through discussion</a:t>
                      </a:r>
                      <a:endParaRPr sz="1100"/>
                    </a:p>
                  </a:txBody>
                  <a:tcPr marT="63500" marB="63500" marR="63500" marL="63500"/>
                </a:tc>
              </a:tr>
            </a:tbl>
          </a:graphicData>
        </a:graphic>
      </p:graphicFrame>
      <p:pic>
        <p:nvPicPr>
          <p:cNvPr id="95" name="Google Shape;95;p17"/>
          <p:cNvPicPr preferRelativeResize="0"/>
          <p:nvPr/>
        </p:nvPicPr>
        <p:blipFill>
          <a:blip r:embed="rId3">
            <a:alphaModFix/>
          </a:blip>
          <a:stretch>
            <a:fillRect/>
          </a:stretch>
        </p:blipFill>
        <p:spPr>
          <a:xfrm>
            <a:off x="86175" y="72225"/>
            <a:ext cx="428625" cy="361950"/>
          </a:xfrm>
          <a:prstGeom prst="rect">
            <a:avLst/>
          </a:prstGeom>
          <a:noFill/>
          <a:ln>
            <a:noFill/>
          </a:ln>
        </p:spPr>
      </p:pic>
      <p:pic>
        <p:nvPicPr>
          <p:cNvPr id="96" name="Google Shape;96;p17"/>
          <p:cNvPicPr preferRelativeResize="0"/>
          <p:nvPr/>
        </p:nvPicPr>
        <p:blipFill>
          <a:blip r:embed="rId4">
            <a:alphaModFix/>
          </a:blip>
          <a:stretch>
            <a:fillRect/>
          </a:stretch>
        </p:blipFill>
        <p:spPr>
          <a:xfrm>
            <a:off x="574250" y="67463"/>
            <a:ext cx="238125" cy="371475"/>
          </a:xfrm>
          <a:prstGeom prst="rect">
            <a:avLst/>
          </a:prstGeom>
          <a:noFill/>
          <a:ln>
            <a:noFill/>
          </a:ln>
        </p:spPr>
      </p:pic>
      <p:sp>
        <p:nvSpPr>
          <p:cNvPr id="97" name="Google Shape;97;p17"/>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5">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98" name="Google Shape;98;p17"/>
          <p:cNvPicPr preferRelativeResize="0"/>
          <p:nvPr/>
        </p:nvPicPr>
        <p:blipFill>
          <a:blip r:embed="rId6">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graphicFrame>
        <p:nvGraphicFramePr>
          <p:cNvPr id="103" name="Google Shape;103;p18"/>
          <p:cNvGraphicFramePr/>
          <p:nvPr/>
        </p:nvGraphicFramePr>
        <p:xfrm>
          <a:off x="125300" y="689125"/>
          <a:ext cx="3000000" cy="3000000"/>
        </p:xfrm>
        <a:graphic>
          <a:graphicData uri="http://schemas.openxmlformats.org/drawingml/2006/table">
            <a:tbl>
              <a:tblPr>
                <a:noFill/>
                <a:tableStyleId>{C846EF15-A027-4431-A827-2823668EEBF7}</a:tableStyleId>
              </a:tblPr>
              <a:tblGrid>
                <a:gridCol w="1267025"/>
                <a:gridCol w="3502150"/>
                <a:gridCol w="3715825"/>
              </a:tblGrid>
              <a:tr h="283425">
                <a:tc>
                  <a:txBody>
                    <a:bodyPr/>
                    <a:lstStyle/>
                    <a:p>
                      <a:pPr indent="0" lvl="0" marL="0" rtl="0" algn="l">
                        <a:spcBef>
                          <a:spcPts val="0"/>
                        </a:spcBef>
                        <a:spcAft>
                          <a:spcPts val="0"/>
                        </a:spcAft>
                        <a:buNone/>
                      </a:pPr>
                      <a:r>
                        <a:rPr b="1" lang="en" sz="1100">
                          <a:solidFill>
                            <a:srgbClr val="FFFFFF"/>
                          </a:solidFill>
                        </a:rPr>
                        <a:t>Video #1</a:t>
                      </a:r>
                      <a:endParaRPr b="1" sz="1100">
                        <a:solidFill>
                          <a:srgbClr val="FFFFFF"/>
                        </a:solidFill>
                      </a:endParaRPr>
                    </a:p>
                  </a:txBody>
                  <a:tcPr marT="63500" marB="63500" marR="63500" marL="63500">
                    <a:solidFill>
                      <a:srgbClr val="999999"/>
                    </a:solidFill>
                  </a:tcPr>
                </a:tc>
                <a:tc>
                  <a:txBody>
                    <a:bodyPr/>
                    <a:lstStyle/>
                    <a:p>
                      <a:pPr indent="0" lvl="0" marL="0" rtl="0" algn="ctr">
                        <a:spcBef>
                          <a:spcPts val="0"/>
                        </a:spcBef>
                        <a:spcAft>
                          <a:spcPts val="0"/>
                        </a:spcAft>
                        <a:buNone/>
                      </a:pPr>
                      <a:r>
                        <a:rPr b="1" lang="en" sz="1100"/>
                        <a:t>Activity</a:t>
                      </a:r>
                      <a:endParaRPr b="1" sz="1100"/>
                    </a:p>
                  </a:txBody>
                  <a:tcPr marT="63500" marB="63500" marR="63500" marL="63500">
                    <a:solidFill>
                      <a:srgbClr val="999999"/>
                    </a:solidFill>
                  </a:tcPr>
                </a:tc>
                <a:tc>
                  <a:txBody>
                    <a:bodyPr/>
                    <a:lstStyle/>
                    <a:p>
                      <a:pPr indent="0" lvl="0" marL="0" rtl="0" algn="ctr">
                        <a:spcBef>
                          <a:spcPts val="0"/>
                        </a:spcBef>
                        <a:spcAft>
                          <a:spcPts val="0"/>
                        </a:spcAft>
                        <a:buNone/>
                      </a:pPr>
                      <a:r>
                        <a:rPr b="1" lang="en" sz="1100"/>
                        <a:t>Objective &amp; Goals</a:t>
                      </a:r>
                      <a:endParaRPr b="1" sz="1100"/>
                    </a:p>
                  </a:txBody>
                  <a:tcPr marT="63500" marB="63500" marR="63500" marL="63500">
                    <a:solidFill>
                      <a:srgbClr val="999999"/>
                    </a:solidFill>
                  </a:tcPr>
                </a:tc>
              </a:tr>
              <a:tr h="3553150">
                <a:tc>
                  <a:txBody>
                    <a:bodyPr/>
                    <a:lstStyle/>
                    <a:p>
                      <a:pPr indent="0" lvl="0" marL="0" rtl="0" algn="l">
                        <a:spcBef>
                          <a:spcPts val="0"/>
                        </a:spcBef>
                        <a:spcAft>
                          <a:spcPts val="0"/>
                        </a:spcAft>
                        <a:buNone/>
                      </a:pPr>
                      <a:r>
                        <a:rPr b="1" lang="en" sz="1100">
                          <a:solidFill>
                            <a:srgbClr val="FFFFFF"/>
                          </a:solidFill>
                        </a:rPr>
                        <a:t>Post-video</a:t>
                      </a:r>
                      <a:br>
                        <a:rPr b="1" lang="en" sz="1100">
                          <a:solidFill>
                            <a:srgbClr val="FFFFFF"/>
                          </a:solidFill>
                        </a:rPr>
                      </a:br>
                      <a:r>
                        <a:rPr lang="en" sz="1100">
                          <a:solidFill>
                            <a:srgbClr val="FFFFFF"/>
                          </a:solidFill>
                        </a:rPr>
                        <a:t>(40-50 mins)</a:t>
                      </a:r>
                      <a:endParaRPr sz="1100">
                        <a:solidFill>
                          <a:srgbClr val="FFFFFF"/>
                        </a:solidFill>
                      </a:endParaRPr>
                    </a:p>
                  </a:txBody>
                  <a:tcPr marT="63500" marB="63500" marR="63500" marL="63500">
                    <a:solidFill>
                      <a:srgbClr val="E69138"/>
                    </a:solidFill>
                  </a:tcPr>
                </a:tc>
                <a:tc>
                  <a:txBody>
                    <a:bodyPr/>
                    <a:lstStyle/>
                    <a:p>
                      <a:pPr indent="0" lvl="0" marL="0" rtl="0" algn="l">
                        <a:lnSpc>
                          <a:spcPct val="115000"/>
                        </a:lnSpc>
                        <a:spcBef>
                          <a:spcPts val="0"/>
                        </a:spcBef>
                        <a:spcAft>
                          <a:spcPts val="0"/>
                        </a:spcAft>
                        <a:buNone/>
                      </a:pPr>
                      <a:r>
                        <a:rPr b="1" lang="en" sz="1000"/>
                        <a:t>Discussion Questions: </a:t>
                      </a:r>
                      <a:endParaRPr b="1" sz="1000"/>
                    </a:p>
                    <a:p>
                      <a:pPr indent="-292100" lvl="0" marL="457200" rtl="0" algn="l">
                        <a:lnSpc>
                          <a:spcPct val="115000"/>
                        </a:lnSpc>
                        <a:spcBef>
                          <a:spcPts val="800"/>
                        </a:spcBef>
                        <a:spcAft>
                          <a:spcPts val="0"/>
                        </a:spcAft>
                        <a:buSzPts val="1000"/>
                        <a:buAutoNum type="arabicPeriod"/>
                      </a:pPr>
                      <a:r>
                        <a:rPr lang="en" sz="1000"/>
                        <a:t>Which character do you think you resemble most?</a:t>
                      </a:r>
                      <a:endParaRPr sz="1000"/>
                    </a:p>
                    <a:p>
                      <a:pPr indent="-292100" lvl="0" marL="457200" rtl="0" algn="l">
                        <a:lnSpc>
                          <a:spcPct val="115000"/>
                        </a:lnSpc>
                        <a:spcBef>
                          <a:spcPts val="0"/>
                        </a:spcBef>
                        <a:spcAft>
                          <a:spcPts val="0"/>
                        </a:spcAft>
                        <a:buSzPts val="1000"/>
                        <a:buAutoNum type="arabicPeriod"/>
                      </a:pPr>
                      <a:r>
                        <a:rPr lang="en" sz="1000"/>
                        <a:t>Which money attitude do you think is the best attitude to have?</a:t>
                      </a:r>
                      <a:endParaRPr sz="1000"/>
                    </a:p>
                    <a:p>
                      <a:pPr indent="-292100" lvl="0" marL="457200" rtl="0" algn="l">
                        <a:lnSpc>
                          <a:spcPct val="115000"/>
                        </a:lnSpc>
                        <a:spcBef>
                          <a:spcPts val="0"/>
                        </a:spcBef>
                        <a:spcAft>
                          <a:spcPts val="0"/>
                        </a:spcAft>
                        <a:buSzPts val="1000"/>
                        <a:buAutoNum type="arabicPeriod"/>
                      </a:pPr>
                      <a:r>
                        <a:rPr lang="en" sz="1000"/>
                        <a:t>What are some of the benefits to opening a savings account?</a:t>
                      </a:r>
                      <a:endParaRPr sz="1000"/>
                    </a:p>
                    <a:p>
                      <a:pPr indent="-292100" lvl="0" marL="457200" rtl="0" algn="l">
                        <a:lnSpc>
                          <a:spcPct val="115000"/>
                        </a:lnSpc>
                        <a:spcBef>
                          <a:spcPts val="0"/>
                        </a:spcBef>
                        <a:spcAft>
                          <a:spcPts val="0"/>
                        </a:spcAft>
                        <a:buSzPts val="1000"/>
                        <a:buAutoNum type="arabicPeriod"/>
                      </a:pPr>
                      <a:r>
                        <a:rPr lang="en" sz="1000"/>
                        <a:t>If you were given $1,000, how would you use your money?</a:t>
                      </a:r>
                      <a:endParaRPr sz="1000"/>
                    </a:p>
                    <a:p>
                      <a:pPr indent="-292100" lvl="0" marL="457200" rtl="0" algn="l">
                        <a:lnSpc>
                          <a:spcPct val="115000"/>
                        </a:lnSpc>
                        <a:spcBef>
                          <a:spcPts val="0"/>
                        </a:spcBef>
                        <a:spcAft>
                          <a:spcPts val="0"/>
                        </a:spcAft>
                        <a:buSzPts val="1000"/>
                        <a:buAutoNum type="arabicPeriod"/>
                      </a:pPr>
                      <a:r>
                        <a:rPr lang="en" sz="1000"/>
                        <a:t>Reflect and discuss whether or not your goals are intrinsically or extrinsically motivated? </a:t>
                      </a:r>
                      <a:endParaRPr sz="1000"/>
                    </a:p>
                    <a:p>
                      <a:pPr indent="-292100" lvl="0" marL="457200" rtl="0" algn="l">
                        <a:lnSpc>
                          <a:spcPct val="115000"/>
                        </a:lnSpc>
                        <a:spcBef>
                          <a:spcPts val="0"/>
                        </a:spcBef>
                        <a:spcAft>
                          <a:spcPts val="0"/>
                        </a:spcAft>
                        <a:buSzPts val="1000"/>
                        <a:buAutoNum type="arabicPeriod"/>
                      </a:pPr>
                      <a:r>
                        <a:rPr lang="en" sz="1000"/>
                        <a:t>Have you ever invested in the collectibles market and what was your experience like?</a:t>
                      </a:r>
                      <a:endParaRPr sz="1000"/>
                    </a:p>
                  </a:txBody>
                  <a:tcPr marT="63500" marB="63500" marR="63500" marL="63500"/>
                </a:tc>
                <a:tc>
                  <a:txBody>
                    <a:bodyPr/>
                    <a:lstStyle/>
                    <a:p>
                      <a:pPr indent="0" lvl="0" marL="0" rtl="0" algn="l">
                        <a:lnSpc>
                          <a:spcPct val="115000"/>
                        </a:lnSpc>
                        <a:spcBef>
                          <a:spcPts val="0"/>
                        </a:spcBef>
                        <a:spcAft>
                          <a:spcPts val="0"/>
                        </a:spcAft>
                        <a:buNone/>
                      </a:pPr>
                      <a:r>
                        <a:t/>
                      </a:r>
                      <a:endParaRPr sz="1000"/>
                    </a:p>
                    <a:p>
                      <a:pPr indent="-292100" lvl="0" marL="457200" rtl="0" algn="l">
                        <a:lnSpc>
                          <a:spcPct val="115000"/>
                        </a:lnSpc>
                        <a:spcBef>
                          <a:spcPts val="0"/>
                        </a:spcBef>
                        <a:spcAft>
                          <a:spcPts val="0"/>
                        </a:spcAft>
                        <a:buSzPts val="1000"/>
                        <a:buAutoNum type="arabicPeriod"/>
                      </a:pPr>
                      <a:r>
                        <a:rPr lang="en" sz="1000"/>
                        <a:t>Have students reflect on the video and the characters presented. Allows them to reflect on the significance of each character and how their lives are similar to the characters in the video</a:t>
                      </a:r>
                      <a:endParaRPr sz="1000"/>
                    </a:p>
                    <a:p>
                      <a:pPr indent="-292100" lvl="0" marL="457200" rtl="0" algn="l">
                        <a:lnSpc>
                          <a:spcPct val="115000"/>
                        </a:lnSpc>
                        <a:spcBef>
                          <a:spcPts val="0"/>
                        </a:spcBef>
                        <a:spcAft>
                          <a:spcPts val="0"/>
                        </a:spcAft>
                        <a:buSzPts val="1000"/>
                        <a:buAutoNum type="arabicPeriod"/>
                      </a:pPr>
                      <a:r>
                        <a:rPr lang="en" sz="1000"/>
                        <a:t>Have students reflect on their own attitudes towards money and see what they can do to fix their attitudes throughout these sessions</a:t>
                      </a:r>
                      <a:endParaRPr sz="1000"/>
                    </a:p>
                    <a:p>
                      <a:pPr indent="-292100" lvl="0" marL="457200" rtl="0" algn="l">
                        <a:lnSpc>
                          <a:spcPct val="115000"/>
                        </a:lnSpc>
                        <a:spcBef>
                          <a:spcPts val="0"/>
                        </a:spcBef>
                        <a:spcAft>
                          <a:spcPts val="0"/>
                        </a:spcAft>
                        <a:buSzPts val="1000"/>
                        <a:buAutoNum type="arabicPeriod"/>
                      </a:pPr>
                      <a:r>
                        <a:rPr lang="en" sz="1000"/>
                        <a:t>Have students reflect on the importance of a savings account and make them consider opening one if they don’t have one already</a:t>
                      </a:r>
                      <a:endParaRPr sz="1000"/>
                    </a:p>
                    <a:p>
                      <a:pPr indent="-292100" lvl="0" marL="457200" rtl="0" algn="l">
                        <a:lnSpc>
                          <a:spcPct val="115000"/>
                        </a:lnSpc>
                        <a:spcBef>
                          <a:spcPts val="0"/>
                        </a:spcBef>
                        <a:spcAft>
                          <a:spcPts val="0"/>
                        </a:spcAft>
                        <a:buSzPts val="1000"/>
                        <a:buAutoNum type="arabicPeriod"/>
                      </a:pPr>
                      <a:r>
                        <a:rPr lang="en" sz="1000"/>
                        <a:t>Have students reflect on the 50-20-30 budget rule and discuss the importance of budgeting and their own personal budget they have for their spending</a:t>
                      </a:r>
                      <a:endParaRPr sz="1000"/>
                    </a:p>
                    <a:p>
                      <a:pPr indent="-292100" lvl="0" marL="457200" rtl="0" algn="l">
                        <a:lnSpc>
                          <a:spcPct val="115000"/>
                        </a:lnSpc>
                        <a:spcBef>
                          <a:spcPts val="0"/>
                        </a:spcBef>
                        <a:spcAft>
                          <a:spcPts val="0"/>
                        </a:spcAft>
                        <a:buSzPts val="1000"/>
                        <a:buAutoNum type="arabicPeriod"/>
                      </a:pPr>
                      <a:r>
                        <a:rPr lang="en" sz="1000"/>
                        <a:t>Have reflect if their career goals are healthy and are intrinsically motivated as that increases well-being</a:t>
                      </a:r>
                      <a:endParaRPr sz="1000"/>
                    </a:p>
                    <a:p>
                      <a:pPr indent="-292100" lvl="0" marL="457200" rtl="0" algn="l">
                        <a:lnSpc>
                          <a:spcPct val="115000"/>
                        </a:lnSpc>
                        <a:spcBef>
                          <a:spcPts val="0"/>
                        </a:spcBef>
                        <a:spcAft>
                          <a:spcPts val="0"/>
                        </a:spcAft>
                        <a:buSzPts val="1000"/>
                        <a:buAutoNum type="arabicPeriod"/>
                      </a:pPr>
                      <a:r>
                        <a:rPr lang="en" sz="1000"/>
                        <a:t>Allow students to share their own personal experiences investing as a high schooler and how it was like</a:t>
                      </a:r>
                      <a:endParaRPr sz="1000"/>
                    </a:p>
                  </a:txBody>
                  <a:tcPr marT="63500" marB="63500" marR="63500" marL="63500"/>
                </a:tc>
              </a:tr>
            </a:tbl>
          </a:graphicData>
        </a:graphic>
      </p:graphicFrame>
      <p:pic>
        <p:nvPicPr>
          <p:cNvPr id="104" name="Google Shape;104;p18"/>
          <p:cNvPicPr preferRelativeResize="0"/>
          <p:nvPr/>
        </p:nvPicPr>
        <p:blipFill>
          <a:blip r:embed="rId3">
            <a:alphaModFix/>
          </a:blip>
          <a:stretch>
            <a:fillRect/>
          </a:stretch>
        </p:blipFill>
        <p:spPr>
          <a:xfrm>
            <a:off x="86175" y="72225"/>
            <a:ext cx="428625" cy="361950"/>
          </a:xfrm>
          <a:prstGeom prst="rect">
            <a:avLst/>
          </a:prstGeom>
          <a:noFill/>
          <a:ln>
            <a:noFill/>
          </a:ln>
        </p:spPr>
      </p:pic>
      <p:pic>
        <p:nvPicPr>
          <p:cNvPr id="105" name="Google Shape;105;p18"/>
          <p:cNvPicPr preferRelativeResize="0"/>
          <p:nvPr/>
        </p:nvPicPr>
        <p:blipFill>
          <a:blip r:embed="rId4">
            <a:alphaModFix/>
          </a:blip>
          <a:stretch>
            <a:fillRect/>
          </a:stretch>
        </p:blipFill>
        <p:spPr>
          <a:xfrm>
            <a:off x="574250" y="67463"/>
            <a:ext cx="238125" cy="371475"/>
          </a:xfrm>
          <a:prstGeom prst="rect">
            <a:avLst/>
          </a:prstGeom>
          <a:noFill/>
          <a:ln>
            <a:noFill/>
          </a:ln>
        </p:spPr>
      </p:pic>
      <p:sp>
        <p:nvSpPr>
          <p:cNvPr id="106" name="Google Shape;106;p18"/>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5">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107" name="Google Shape;107;p18"/>
          <p:cNvPicPr preferRelativeResize="0"/>
          <p:nvPr/>
        </p:nvPicPr>
        <p:blipFill>
          <a:blip r:embed="rId6">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Video 1 Learning Strategies</a:t>
            </a:r>
            <a:endParaRPr/>
          </a:p>
        </p:txBody>
      </p:sp>
      <p:sp>
        <p:nvSpPr>
          <p:cNvPr id="113" name="Google Shape;113;p1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800">
                <a:solidFill>
                  <a:srgbClr val="000000"/>
                </a:solidFill>
                <a:highlight>
                  <a:srgbClr val="FFF2CC"/>
                </a:highlight>
              </a:rPr>
              <a:t>Learning strategies:</a:t>
            </a:r>
            <a:endParaRPr b="1" sz="1800">
              <a:solidFill>
                <a:srgbClr val="000000"/>
              </a:solidFill>
              <a:highlight>
                <a:srgbClr val="FFF2CC"/>
              </a:highlight>
            </a:endParaRPr>
          </a:p>
          <a:p>
            <a:pPr indent="-342900" lvl="0" marL="457200" rtl="0" algn="l">
              <a:spcBef>
                <a:spcPts val="1200"/>
              </a:spcBef>
              <a:spcAft>
                <a:spcPts val="0"/>
              </a:spcAft>
              <a:buClr>
                <a:srgbClr val="000000"/>
              </a:buClr>
              <a:buSzPts val="1800"/>
              <a:buChar char="●"/>
            </a:pPr>
            <a:r>
              <a:rPr lang="en" sz="1800">
                <a:solidFill>
                  <a:srgbClr val="000000"/>
                </a:solidFill>
              </a:rPr>
              <a:t>Timelines</a:t>
            </a:r>
            <a:endParaRPr sz="1800">
              <a:solidFill>
                <a:srgbClr val="000000"/>
              </a:solidFill>
            </a:endParaRPr>
          </a:p>
        </p:txBody>
      </p:sp>
      <p:sp>
        <p:nvSpPr>
          <p:cNvPr id="114" name="Google Shape;114;p1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800">
                <a:solidFill>
                  <a:srgbClr val="000000"/>
                </a:solidFill>
                <a:highlight>
                  <a:srgbClr val="FFF2CC"/>
                </a:highlight>
              </a:rPr>
              <a:t>Metacognitive practices:</a:t>
            </a:r>
            <a:endParaRPr b="1" sz="1800">
              <a:solidFill>
                <a:srgbClr val="000000"/>
              </a:solidFill>
              <a:highlight>
                <a:srgbClr val="FFF2CC"/>
              </a:highlight>
            </a:endParaRPr>
          </a:p>
          <a:p>
            <a:pPr indent="-342900" lvl="0" marL="457200" rtl="0" algn="l">
              <a:spcBef>
                <a:spcPts val="1000"/>
              </a:spcBef>
              <a:spcAft>
                <a:spcPts val="0"/>
              </a:spcAft>
              <a:buClr>
                <a:srgbClr val="000000"/>
              </a:buClr>
              <a:buSzPts val="1800"/>
              <a:buChar char="●"/>
            </a:pPr>
            <a:r>
              <a:rPr lang="en" sz="1800">
                <a:solidFill>
                  <a:srgbClr val="000000"/>
                </a:solidFill>
              </a:rPr>
              <a:t>Reflective assignment</a:t>
            </a:r>
            <a:endParaRPr sz="1800">
              <a:solidFill>
                <a:srgbClr val="000000"/>
              </a:solidFill>
            </a:endParaRPr>
          </a:p>
        </p:txBody>
      </p:sp>
      <p:sp>
        <p:nvSpPr>
          <p:cNvPr id="115" name="Google Shape;115;p19"/>
          <p:cNvSpPr txBox="1"/>
          <p:nvPr/>
        </p:nvSpPr>
        <p:spPr>
          <a:xfrm>
            <a:off x="311700" y="2806500"/>
            <a:ext cx="8520600" cy="233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1800">
                <a:highlight>
                  <a:srgbClr val="FFF2CC"/>
                </a:highlight>
                <a:latin typeface="Proxima Nova"/>
                <a:ea typeface="Proxima Nova"/>
                <a:cs typeface="Proxima Nova"/>
                <a:sym typeface="Proxima Nova"/>
              </a:rPr>
              <a:t>Apps/ Websites:</a:t>
            </a:r>
            <a:endParaRPr b="1" sz="1800">
              <a:highlight>
                <a:srgbClr val="FFF2CC"/>
              </a:highlight>
              <a:latin typeface="Proxima Nova"/>
              <a:ea typeface="Proxima Nova"/>
              <a:cs typeface="Proxima Nova"/>
              <a:sym typeface="Proxima Nova"/>
            </a:endParaRPr>
          </a:p>
          <a:p>
            <a:pPr indent="-342900" lvl="0" marL="457200" rtl="0" algn="l">
              <a:lnSpc>
                <a:spcPct val="115000"/>
              </a:lnSpc>
              <a:spcBef>
                <a:spcPts val="1200"/>
              </a:spcBef>
              <a:spcAft>
                <a:spcPts val="0"/>
              </a:spcAft>
              <a:buClr>
                <a:srgbClr val="000000"/>
              </a:buClr>
              <a:buSzPts val="1800"/>
              <a:buFont typeface="Proxima Nova"/>
              <a:buChar char="●"/>
            </a:pPr>
            <a:r>
              <a:rPr b="1" lang="en" sz="1800">
                <a:latin typeface="Proxima Nova"/>
                <a:ea typeface="Proxima Nova"/>
                <a:cs typeface="Proxima Nova"/>
                <a:sym typeface="Proxima Nova"/>
              </a:rPr>
              <a:t>WhiteBoard.fi</a:t>
            </a:r>
            <a:r>
              <a:rPr lang="en" sz="1800">
                <a:latin typeface="Proxima Nova"/>
                <a:ea typeface="Proxima Nova"/>
                <a:cs typeface="Proxima Nova"/>
                <a:sym typeface="Proxima Nova"/>
              </a:rPr>
              <a:t> </a:t>
            </a:r>
            <a:r>
              <a:rPr lang="en" sz="1800" u="sng">
                <a:solidFill>
                  <a:schemeClr val="hlink"/>
                </a:solidFill>
                <a:latin typeface="Proxima Nova"/>
                <a:ea typeface="Proxima Nova"/>
                <a:cs typeface="Proxima Nova"/>
                <a:sym typeface="Proxima Nova"/>
                <a:hlinkClick r:id="rId3"/>
              </a:rPr>
              <a:t>https://whiteboard.fi/</a:t>
            </a:r>
            <a:r>
              <a:rPr lang="en" sz="1800">
                <a:latin typeface="Proxima Nova"/>
                <a:ea typeface="Proxima Nova"/>
                <a:cs typeface="Proxima Nova"/>
                <a:sym typeface="Proxima Nova"/>
              </a:rPr>
              <a:t> </a:t>
            </a:r>
            <a:br>
              <a:rPr lang="en" sz="1800">
                <a:latin typeface="Proxima Nova"/>
                <a:ea typeface="Proxima Nova"/>
                <a:cs typeface="Proxima Nova"/>
                <a:sym typeface="Proxima Nova"/>
              </a:rPr>
            </a:br>
            <a:r>
              <a:rPr lang="en" sz="1800">
                <a:latin typeface="Proxima Nova"/>
                <a:ea typeface="Proxima Nova"/>
                <a:cs typeface="Proxima Nova"/>
                <a:sym typeface="Proxima Nova"/>
              </a:rPr>
              <a:t>Is an online whiteboard for students to collaborate and engage with each other </a:t>
            </a:r>
            <a:endParaRPr sz="1800">
              <a:latin typeface="Proxima Nova"/>
              <a:ea typeface="Proxima Nova"/>
              <a:cs typeface="Proxima Nova"/>
              <a:sym typeface="Proxima Nova"/>
            </a:endParaRPr>
          </a:p>
          <a:p>
            <a:pPr indent="0" lvl="0" marL="0" rtl="0" algn="l">
              <a:lnSpc>
                <a:spcPct val="115000"/>
              </a:lnSpc>
              <a:spcBef>
                <a:spcPts val="1000"/>
              </a:spcBef>
              <a:spcAft>
                <a:spcPts val="0"/>
              </a:spcAft>
              <a:buNone/>
            </a:pPr>
            <a:r>
              <a:t/>
            </a:r>
            <a:endParaRPr sz="1800">
              <a:latin typeface="Proxima Nova"/>
              <a:ea typeface="Proxima Nova"/>
              <a:cs typeface="Proxima Nova"/>
              <a:sym typeface="Proxima Nova"/>
            </a:endParaRPr>
          </a:p>
          <a:p>
            <a:pPr indent="0" lvl="0" marL="457200" rtl="0" algn="l">
              <a:lnSpc>
                <a:spcPct val="115000"/>
              </a:lnSpc>
              <a:spcBef>
                <a:spcPts val="0"/>
              </a:spcBef>
              <a:spcAft>
                <a:spcPts val="1000"/>
              </a:spcAft>
              <a:buNone/>
            </a:pPr>
            <a:r>
              <a:t/>
            </a:r>
            <a:endParaRPr sz="1800">
              <a:latin typeface="Proxima Nova"/>
              <a:ea typeface="Proxima Nova"/>
              <a:cs typeface="Proxima Nova"/>
              <a:sym typeface="Proxima Nova"/>
            </a:endParaRPr>
          </a:p>
        </p:txBody>
      </p:sp>
      <p:pic>
        <p:nvPicPr>
          <p:cNvPr id="116" name="Google Shape;116;p19"/>
          <p:cNvPicPr preferRelativeResize="0"/>
          <p:nvPr/>
        </p:nvPicPr>
        <p:blipFill>
          <a:blip r:embed="rId4">
            <a:alphaModFix/>
          </a:blip>
          <a:stretch>
            <a:fillRect/>
          </a:stretch>
        </p:blipFill>
        <p:spPr>
          <a:xfrm>
            <a:off x="86175" y="72225"/>
            <a:ext cx="428625" cy="361950"/>
          </a:xfrm>
          <a:prstGeom prst="rect">
            <a:avLst/>
          </a:prstGeom>
          <a:noFill/>
          <a:ln>
            <a:noFill/>
          </a:ln>
        </p:spPr>
      </p:pic>
      <p:pic>
        <p:nvPicPr>
          <p:cNvPr id="117" name="Google Shape;117;p19"/>
          <p:cNvPicPr preferRelativeResize="0"/>
          <p:nvPr/>
        </p:nvPicPr>
        <p:blipFill>
          <a:blip r:embed="rId5">
            <a:alphaModFix/>
          </a:blip>
          <a:stretch>
            <a:fillRect/>
          </a:stretch>
        </p:blipFill>
        <p:spPr>
          <a:xfrm>
            <a:off x="574250" y="67463"/>
            <a:ext cx="238125" cy="371475"/>
          </a:xfrm>
          <a:prstGeom prst="rect">
            <a:avLst/>
          </a:prstGeom>
          <a:noFill/>
          <a:ln>
            <a:noFill/>
          </a:ln>
        </p:spPr>
      </p:pic>
      <p:sp>
        <p:nvSpPr>
          <p:cNvPr id="118" name="Google Shape;118;p19"/>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6">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119" name="Google Shape;119;p19"/>
          <p:cNvPicPr preferRelativeResize="0"/>
          <p:nvPr/>
        </p:nvPicPr>
        <p:blipFill>
          <a:blip r:embed="rId7">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0"/>
          <p:cNvSpPr txBox="1"/>
          <p:nvPr>
            <p:ph type="title"/>
          </p:nvPr>
        </p:nvSpPr>
        <p:spPr>
          <a:xfrm>
            <a:off x="514800" y="989275"/>
            <a:ext cx="8114400" cy="2445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6000"/>
              <a:t>Debt Repayment</a:t>
            </a:r>
            <a:endParaRPr sz="6000"/>
          </a:p>
          <a:p>
            <a:pPr indent="0" lvl="0" marL="0" rtl="0" algn="ctr">
              <a:spcBef>
                <a:spcPts val="0"/>
              </a:spcBef>
              <a:spcAft>
                <a:spcPts val="0"/>
              </a:spcAft>
              <a:buNone/>
            </a:pPr>
            <a:r>
              <a:t/>
            </a:r>
            <a:endParaRPr sz="2800"/>
          </a:p>
          <a:p>
            <a:pPr indent="0" lvl="0" marL="0" rtl="0" algn="ctr">
              <a:spcBef>
                <a:spcPts val="0"/>
              </a:spcBef>
              <a:spcAft>
                <a:spcPts val="0"/>
              </a:spcAft>
              <a:buNone/>
            </a:pPr>
            <a:r>
              <a:rPr lang="en" sz="2400">
                <a:latin typeface="Proxima Nova"/>
                <a:ea typeface="Proxima Nova"/>
                <a:cs typeface="Proxima Nova"/>
                <a:sym typeface="Proxima Nova"/>
              </a:rPr>
              <a:t>The Financial Wellness Series | Video 2</a:t>
            </a:r>
            <a:endParaRPr sz="4800"/>
          </a:p>
        </p:txBody>
      </p:sp>
      <p:pic>
        <p:nvPicPr>
          <p:cNvPr id="125" name="Google Shape;125;p20"/>
          <p:cNvPicPr preferRelativeResize="0"/>
          <p:nvPr/>
        </p:nvPicPr>
        <p:blipFill>
          <a:blip r:embed="rId3">
            <a:alphaModFix/>
          </a:blip>
          <a:stretch>
            <a:fillRect/>
          </a:stretch>
        </p:blipFill>
        <p:spPr>
          <a:xfrm>
            <a:off x="86175" y="72225"/>
            <a:ext cx="428625" cy="361950"/>
          </a:xfrm>
          <a:prstGeom prst="rect">
            <a:avLst/>
          </a:prstGeom>
          <a:noFill/>
          <a:ln>
            <a:noFill/>
          </a:ln>
        </p:spPr>
      </p:pic>
      <p:pic>
        <p:nvPicPr>
          <p:cNvPr id="126" name="Google Shape;126;p20"/>
          <p:cNvPicPr preferRelativeResize="0"/>
          <p:nvPr/>
        </p:nvPicPr>
        <p:blipFill>
          <a:blip r:embed="rId4">
            <a:alphaModFix/>
          </a:blip>
          <a:stretch>
            <a:fillRect/>
          </a:stretch>
        </p:blipFill>
        <p:spPr>
          <a:xfrm>
            <a:off x="574250" y="67463"/>
            <a:ext cx="238125" cy="371475"/>
          </a:xfrm>
          <a:prstGeom prst="rect">
            <a:avLst/>
          </a:prstGeom>
          <a:noFill/>
          <a:ln>
            <a:noFill/>
          </a:ln>
        </p:spPr>
      </p:pic>
      <p:sp>
        <p:nvSpPr>
          <p:cNvPr id="127" name="Google Shape;127;p20"/>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solidFill>
                  <a:schemeClr val="lt1"/>
                </a:solidFill>
              </a:rPr>
              <a:t>Unless otherwise noted, all content in this document was created by Nicholas Cheng, Jennifer Diep, Kaman Hui, Simi Sahota, Maria Palermo, Jennine Rawana, Mazen J. Hamadeh, &amp; Agata Stypka in 2021, and is available under a </a:t>
            </a:r>
            <a:r>
              <a:rPr lang="en" sz="600" u="sng">
                <a:solidFill>
                  <a:schemeClr val="hlink"/>
                </a:solidFill>
                <a:hlinkClick r:id="rId5"/>
              </a:rPr>
              <a:t>Creative Commons Attribution-NonCommercial 4.0 International license</a:t>
            </a:r>
            <a:r>
              <a:rPr lang="en" sz="600">
                <a:solidFill>
                  <a:schemeClr val="lt1"/>
                </a:solidFill>
              </a:rPr>
              <a:t>. If you reuse this work, please attribute The Financial Wellness Project, York University and Emery Collegiate Institute.</a:t>
            </a:r>
            <a:endParaRPr sz="600">
              <a:solidFill>
                <a:schemeClr val="lt1"/>
              </a:solidFill>
            </a:endParaRPr>
          </a:p>
          <a:p>
            <a:pPr indent="0" lvl="0" marL="0" rtl="0" algn="l">
              <a:spcBef>
                <a:spcPts val="0"/>
              </a:spcBef>
              <a:spcAft>
                <a:spcPts val="0"/>
              </a:spcAft>
              <a:buNone/>
            </a:pPr>
            <a:r>
              <a:t/>
            </a:r>
            <a:endParaRPr sz="800"/>
          </a:p>
        </p:txBody>
      </p:sp>
      <p:pic>
        <p:nvPicPr>
          <p:cNvPr id="128" name="Google Shape;128;p20"/>
          <p:cNvPicPr preferRelativeResize="0"/>
          <p:nvPr/>
        </p:nvPicPr>
        <p:blipFill>
          <a:blip r:embed="rId6">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Video 2</a:t>
            </a:r>
            <a:r>
              <a:rPr lang="en"/>
              <a:t> Research</a:t>
            </a:r>
            <a:endParaRPr/>
          </a:p>
        </p:txBody>
      </p:sp>
      <p:sp>
        <p:nvSpPr>
          <p:cNvPr id="134" name="Google Shape;134;p21"/>
          <p:cNvSpPr txBox="1"/>
          <p:nvPr>
            <p:ph idx="1" type="body"/>
          </p:nvPr>
        </p:nvSpPr>
        <p:spPr>
          <a:xfrm>
            <a:off x="311700" y="1152475"/>
            <a:ext cx="8298600" cy="36075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b="1" lang="en" sz="1400">
                <a:solidFill>
                  <a:srgbClr val="000000"/>
                </a:solidFill>
                <a:highlight>
                  <a:srgbClr val="FFF2CC"/>
                </a:highlight>
              </a:rPr>
              <a:t>Objective:</a:t>
            </a:r>
            <a:endParaRPr sz="1400">
              <a:solidFill>
                <a:srgbClr val="000000"/>
              </a:solidFill>
            </a:endParaRPr>
          </a:p>
          <a:p>
            <a:pPr indent="0" lvl="0" marL="0" rtl="0" algn="l">
              <a:spcBef>
                <a:spcPts val="1200"/>
              </a:spcBef>
              <a:spcAft>
                <a:spcPts val="0"/>
              </a:spcAft>
              <a:buNone/>
            </a:pPr>
            <a:r>
              <a:rPr lang="en" sz="1400">
                <a:solidFill>
                  <a:srgbClr val="000000"/>
                </a:solidFill>
              </a:rPr>
              <a:t>To become more knowledgeable about good spending habits and how to deal with debt as well as the anxiety associated with it.</a:t>
            </a:r>
            <a:endParaRPr sz="1400">
              <a:solidFill>
                <a:srgbClr val="000000"/>
              </a:solidFill>
            </a:endParaRPr>
          </a:p>
          <a:p>
            <a:pPr indent="0" lvl="0" marL="0" rtl="0" algn="l">
              <a:lnSpc>
                <a:spcPct val="95000"/>
              </a:lnSpc>
              <a:spcBef>
                <a:spcPts val="1200"/>
              </a:spcBef>
              <a:spcAft>
                <a:spcPts val="0"/>
              </a:spcAft>
              <a:buNone/>
            </a:pPr>
            <a:r>
              <a:t/>
            </a:r>
            <a:endParaRPr sz="1400">
              <a:solidFill>
                <a:srgbClr val="000000"/>
              </a:solidFill>
            </a:endParaRPr>
          </a:p>
          <a:p>
            <a:pPr indent="0" lvl="0" marL="0" rtl="0" algn="l">
              <a:lnSpc>
                <a:spcPct val="95000"/>
              </a:lnSpc>
              <a:spcBef>
                <a:spcPts val="0"/>
              </a:spcBef>
              <a:spcAft>
                <a:spcPts val="0"/>
              </a:spcAft>
              <a:buNone/>
            </a:pPr>
            <a:r>
              <a:rPr b="1" lang="en" sz="1400">
                <a:solidFill>
                  <a:srgbClr val="000000"/>
                </a:solidFill>
                <a:highlight>
                  <a:srgbClr val="FFF2CC"/>
                </a:highlight>
              </a:rPr>
              <a:t>Areas of focus:</a:t>
            </a:r>
            <a:endParaRPr b="1" sz="1400">
              <a:solidFill>
                <a:srgbClr val="000000"/>
              </a:solidFill>
              <a:highlight>
                <a:srgbClr val="FFF2CC"/>
              </a:highlight>
            </a:endParaRPr>
          </a:p>
          <a:p>
            <a:pPr indent="-317500" lvl="0" marL="457200" rtl="0" algn="l">
              <a:spcBef>
                <a:spcPts val="1200"/>
              </a:spcBef>
              <a:spcAft>
                <a:spcPts val="0"/>
              </a:spcAft>
              <a:buClr>
                <a:srgbClr val="000000"/>
              </a:buClr>
              <a:buSzPts val="1400"/>
              <a:buChar char="●"/>
            </a:pPr>
            <a:r>
              <a:rPr lang="en" sz="1400">
                <a:solidFill>
                  <a:srgbClr val="000000"/>
                </a:solidFill>
              </a:rPr>
              <a:t>Credit cards</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Money attitudes</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Spending habits</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Financial control</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Awareness of financial situation</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Debt and loans</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Financial anxiety</a:t>
            </a:r>
            <a:endParaRPr sz="1400">
              <a:solidFill>
                <a:srgbClr val="000000"/>
              </a:solidFill>
            </a:endParaRPr>
          </a:p>
        </p:txBody>
      </p:sp>
      <p:pic>
        <p:nvPicPr>
          <p:cNvPr id="135" name="Google Shape;135;p21"/>
          <p:cNvPicPr preferRelativeResize="0"/>
          <p:nvPr/>
        </p:nvPicPr>
        <p:blipFill>
          <a:blip r:embed="rId3">
            <a:alphaModFix/>
          </a:blip>
          <a:stretch>
            <a:fillRect/>
          </a:stretch>
        </p:blipFill>
        <p:spPr>
          <a:xfrm>
            <a:off x="86175" y="72225"/>
            <a:ext cx="428625" cy="361950"/>
          </a:xfrm>
          <a:prstGeom prst="rect">
            <a:avLst/>
          </a:prstGeom>
          <a:noFill/>
          <a:ln>
            <a:noFill/>
          </a:ln>
        </p:spPr>
      </p:pic>
      <p:pic>
        <p:nvPicPr>
          <p:cNvPr id="136" name="Google Shape;136;p21"/>
          <p:cNvPicPr preferRelativeResize="0"/>
          <p:nvPr/>
        </p:nvPicPr>
        <p:blipFill>
          <a:blip r:embed="rId4">
            <a:alphaModFix/>
          </a:blip>
          <a:stretch>
            <a:fillRect/>
          </a:stretch>
        </p:blipFill>
        <p:spPr>
          <a:xfrm>
            <a:off x="574250" y="67463"/>
            <a:ext cx="238125" cy="371475"/>
          </a:xfrm>
          <a:prstGeom prst="rect">
            <a:avLst/>
          </a:prstGeom>
          <a:noFill/>
          <a:ln>
            <a:noFill/>
          </a:ln>
        </p:spPr>
      </p:pic>
      <p:sp>
        <p:nvSpPr>
          <p:cNvPr id="137" name="Google Shape;137;p21"/>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5">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138" name="Google Shape;138;p21"/>
          <p:cNvPicPr preferRelativeResize="0"/>
          <p:nvPr/>
        </p:nvPicPr>
        <p:blipFill>
          <a:blip r:embed="rId6">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graphicFrame>
        <p:nvGraphicFramePr>
          <p:cNvPr id="143" name="Google Shape;143;p22"/>
          <p:cNvGraphicFramePr/>
          <p:nvPr/>
        </p:nvGraphicFramePr>
        <p:xfrm>
          <a:off x="251700" y="552435"/>
          <a:ext cx="3000000" cy="3000000"/>
        </p:xfrm>
        <a:graphic>
          <a:graphicData uri="http://schemas.openxmlformats.org/drawingml/2006/table">
            <a:tbl>
              <a:tblPr>
                <a:noFill/>
                <a:tableStyleId>{C846EF15-A027-4431-A827-2823668EEBF7}</a:tableStyleId>
              </a:tblPr>
              <a:tblGrid>
                <a:gridCol w="757400"/>
                <a:gridCol w="3711125"/>
                <a:gridCol w="4112800"/>
              </a:tblGrid>
              <a:tr h="262200">
                <a:tc>
                  <a:txBody>
                    <a:bodyPr/>
                    <a:lstStyle/>
                    <a:p>
                      <a:pPr indent="0" lvl="0" marL="0" rtl="0" algn="l">
                        <a:spcBef>
                          <a:spcPts val="0"/>
                        </a:spcBef>
                        <a:spcAft>
                          <a:spcPts val="0"/>
                        </a:spcAft>
                        <a:buNone/>
                      </a:pPr>
                      <a:r>
                        <a:t/>
                      </a:r>
                      <a:endParaRPr sz="1100"/>
                    </a:p>
                  </a:txBody>
                  <a:tcPr marT="63500" marB="63500" marR="63500" marL="63500"/>
                </a:tc>
                <a:tc>
                  <a:txBody>
                    <a:bodyPr/>
                    <a:lstStyle/>
                    <a:p>
                      <a:pPr indent="0" lvl="0" marL="0" rtl="0" algn="ctr">
                        <a:spcBef>
                          <a:spcPts val="0"/>
                        </a:spcBef>
                        <a:spcAft>
                          <a:spcPts val="0"/>
                        </a:spcAft>
                        <a:buNone/>
                      </a:pPr>
                      <a:r>
                        <a:rPr b="1" lang="en" sz="1000"/>
                        <a:t>Activity</a:t>
                      </a:r>
                      <a:endParaRPr b="1" sz="1000"/>
                    </a:p>
                  </a:txBody>
                  <a:tcPr marT="63500" marB="63500" marR="63500" marL="63500"/>
                </a:tc>
                <a:tc>
                  <a:txBody>
                    <a:bodyPr/>
                    <a:lstStyle/>
                    <a:p>
                      <a:pPr indent="0" lvl="0" marL="0" rtl="0" algn="ctr">
                        <a:spcBef>
                          <a:spcPts val="0"/>
                        </a:spcBef>
                        <a:spcAft>
                          <a:spcPts val="0"/>
                        </a:spcAft>
                        <a:buNone/>
                      </a:pPr>
                      <a:r>
                        <a:rPr b="1" lang="en" sz="1000"/>
                        <a:t>Objective &amp; Goals</a:t>
                      </a:r>
                      <a:endParaRPr b="1" sz="1000"/>
                    </a:p>
                  </a:txBody>
                  <a:tcPr marT="63500" marB="63500" marR="63500" marL="63500"/>
                </a:tc>
              </a:tr>
              <a:tr h="663950">
                <a:tc>
                  <a:txBody>
                    <a:bodyPr/>
                    <a:lstStyle/>
                    <a:p>
                      <a:pPr indent="0" lvl="0" marL="0" rtl="0" algn="l">
                        <a:spcBef>
                          <a:spcPts val="0"/>
                        </a:spcBef>
                        <a:spcAft>
                          <a:spcPts val="0"/>
                        </a:spcAft>
                        <a:buNone/>
                      </a:pPr>
                      <a:r>
                        <a:rPr b="1" lang="en" sz="800">
                          <a:solidFill>
                            <a:srgbClr val="FFFFFF"/>
                          </a:solidFill>
                        </a:rPr>
                        <a:t>Pre-video</a:t>
                      </a:r>
                      <a:br>
                        <a:rPr lang="en" sz="800">
                          <a:solidFill>
                            <a:srgbClr val="FFFFFF"/>
                          </a:solidFill>
                        </a:rPr>
                      </a:br>
                      <a:r>
                        <a:rPr lang="en" sz="800">
                          <a:solidFill>
                            <a:srgbClr val="FFFFFF"/>
                          </a:solidFill>
                        </a:rPr>
                        <a:t>(5 mins)</a:t>
                      </a:r>
                      <a:endParaRPr sz="800">
                        <a:solidFill>
                          <a:srgbClr val="FFFFFF"/>
                        </a:solidFill>
                      </a:endParaRPr>
                    </a:p>
                  </a:txBody>
                  <a:tcPr marT="63500" marB="63500" marR="63500" marL="63500">
                    <a:solidFill>
                      <a:srgbClr val="E69138"/>
                    </a:solidFill>
                  </a:tcPr>
                </a:tc>
                <a:tc>
                  <a:txBody>
                    <a:bodyPr/>
                    <a:lstStyle/>
                    <a:p>
                      <a:pPr indent="0" lvl="0" marL="0" rtl="0" algn="l">
                        <a:spcBef>
                          <a:spcPts val="0"/>
                        </a:spcBef>
                        <a:spcAft>
                          <a:spcPts val="0"/>
                        </a:spcAft>
                        <a:buNone/>
                      </a:pPr>
                      <a:r>
                        <a:rPr b="1" lang="en" sz="800"/>
                        <a:t>Discussion → </a:t>
                      </a:r>
                      <a:r>
                        <a:rPr lang="en" sz="800"/>
                        <a:t>Spending Habits (5 mins)</a:t>
                      </a:r>
                      <a:endParaRPr b="1" sz="800"/>
                    </a:p>
                    <a:p>
                      <a:pPr indent="0" lvl="0" marL="0" rtl="0" algn="l">
                        <a:spcBef>
                          <a:spcPts val="0"/>
                        </a:spcBef>
                        <a:spcAft>
                          <a:spcPts val="0"/>
                        </a:spcAft>
                        <a:buNone/>
                      </a:pPr>
                      <a:r>
                        <a:rPr lang="en" sz="800"/>
                        <a:t>What do you think spending habits are?</a:t>
                      </a:r>
                      <a:endParaRPr sz="800"/>
                    </a:p>
                    <a:p>
                      <a:pPr indent="0" lvl="0" marL="0" rtl="0" algn="l">
                        <a:spcBef>
                          <a:spcPts val="0"/>
                        </a:spcBef>
                        <a:spcAft>
                          <a:spcPts val="0"/>
                        </a:spcAft>
                        <a:buNone/>
                      </a:pPr>
                      <a:r>
                        <a:t/>
                      </a:r>
                      <a:endParaRPr i="1" sz="600"/>
                    </a:p>
                  </a:txBody>
                  <a:tcPr marT="63500" marB="63500" marR="63500" marL="63500"/>
                </a:tc>
                <a:tc>
                  <a:txBody>
                    <a:bodyPr/>
                    <a:lstStyle/>
                    <a:p>
                      <a:pPr indent="-279400" lvl="0" marL="457200" rtl="0" algn="l">
                        <a:spcBef>
                          <a:spcPts val="0"/>
                        </a:spcBef>
                        <a:spcAft>
                          <a:spcPts val="0"/>
                        </a:spcAft>
                        <a:buSzPts val="800"/>
                        <a:buChar char="●"/>
                      </a:pPr>
                      <a:r>
                        <a:rPr lang="en" sz="800"/>
                        <a:t>Try to get them thinking about the topic coming up in the video</a:t>
                      </a:r>
                      <a:endParaRPr sz="800"/>
                    </a:p>
                    <a:p>
                      <a:pPr indent="-279400" lvl="0" marL="457200" rtl="0" algn="l">
                        <a:spcBef>
                          <a:spcPts val="0"/>
                        </a:spcBef>
                        <a:spcAft>
                          <a:spcPts val="0"/>
                        </a:spcAft>
                        <a:buSzPts val="800"/>
                        <a:buChar char="●"/>
                      </a:pPr>
                      <a:r>
                        <a:rPr lang="en" sz="800"/>
                        <a:t>They will become aware of the different spending habits shown by each character</a:t>
                      </a:r>
                      <a:endParaRPr sz="800"/>
                    </a:p>
                    <a:p>
                      <a:pPr indent="-279400" lvl="0" marL="457200" rtl="0" algn="l">
                        <a:spcBef>
                          <a:spcPts val="0"/>
                        </a:spcBef>
                        <a:spcAft>
                          <a:spcPts val="0"/>
                        </a:spcAft>
                        <a:buSzPts val="800"/>
                        <a:buChar char="●"/>
                      </a:pPr>
                      <a:r>
                        <a:rPr lang="en" sz="800"/>
                        <a:t>They can start thinking about which characteristics may be good to emulate and which ones to dismiss</a:t>
                      </a:r>
                      <a:endParaRPr sz="800"/>
                    </a:p>
                  </a:txBody>
                  <a:tcPr marT="63500" marB="63500" marR="63500" marL="63500"/>
                </a:tc>
              </a:tr>
              <a:tr h="2647325">
                <a:tc>
                  <a:txBody>
                    <a:bodyPr/>
                    <a:lstStyle/>
                    <a:p>
                      <a:pPr indent="0" lvl="0" marL="0" rtl="0" algn="l">
                        <a:spcBef>
                          <a:spcPts val="0"/>
                        </a:spcBef>
                        <a:spcAft>
                          <a:spcPts val="0"/>
                        </a:spcAft>
                        <a:buNone/>
                      </a:pPr>
                      <a:r>
                        <a:rPr b="1" lang="en" sz="800">
                          <a:solidFill>
                            <a:srgbClr val="FFFFFF"/>
                          </a:solidFill>
                        </a:rPr>
                        <a:t>Post-video</a:t>
                      </a:r>
                      <a:br>
                        <a:rPr b="1" lang="en" sz="800">
                          <a:solidFill>
                            <a:srgbClr val="FFFFFF"/>
                          </a:solidFill>
                        </a:rPr>
                      </a:br>
                      <a:r>
                        <a:rPr lang="en" sz="800">
                          <a:solidFill>
                            <a:srgbClr val="FFFFFF"/>
                          </a:solidFill>
                        </a:rPr>
                        <a:t>(40-50 mins)</a:t>
                      </a:r>
                      <a:endParaRPr sz="800">
                        <a:solidFill>
                          <a:srgbClr val="FFFFFF"/>
                        </a:solidFill>
                      </a:endParaRPr>
                    </a:p>
                  </a:txBody>
                  <a:tcPr marT="63500" marB="63500" marR="63500" marL="63500">
                    <a:solidFill>
                      <a:srgbClr val="E69138"/>
                    </a:solidFill>
                  </a:tcPr>
                </a:tc>
                <a:tc>
                  <a:txBody>
                    <a:bodyPr/>
                    <a:lstStyle/>
                    <a:p>
                      <a:pPr indent="0" lvl="0" marL="0" rtl="0" algn="l">
                        <a:spcBef>
                          <a:spcPts val="0"/>
                        </a:spcBef>
                        <a:spcAft>
                          <a:spcPts val="0"/>
                        </a:spcAft>
                        <a:buNone/>
                      </a:pPr>
                      <a:r>
                        <a:rPr b="1" lang="en" sz="800"/>
                        <a:t>Activity → </a:t>
                      </a:r>
                      <a:r>
                        <a:rPr lang="en" sz="800"/>
                        <a:t>The Bean Game (10-15 mins)</a:t>
                      </a:r>
                      <a:endParaRPr sz="800"/>
                    </a:p>
                    <a:p>
                      <a:pPr indent="0" lvl="0" marL="0" rtl="0" algn="l">
                        <a:spcBef>
                          <a:spcPts val="0"/>
                        </a:spcBef>
                        <a:spcAft>
                          <a:spcPts val="0"/>
                        </a:spcAft>
                        <a:buNone/>
                      </a:pPr>
                      <a:r>
                        <a:t/>
                      </a:r>
                      <a:endParaRPr sz="800"/>
                    </a:p>
                    <a:p>
                      <a:pPr indent="-228600" lvl="0" marL="457200" rtl="0" algn="l">
                        <a:lnSpc>
                          <a:spcPct val="115000"/>
                        </a:lnSpc>
                        <a:spcBef>
                          <a:spcPts val="0"/>
                        </a:spcBef>
                        <a:spcAft>
                          <a:spcPts val="0"/>
                        </a:spcAft>
                        <a:buNone/>
                      </a:pPr>
                      <a:r>
                        <a:rPr lang="en" sz="800" u="sng">
                          <a:solidFill>
                            <a:srgbClr val="1155CC"/>
                          </a:solidFill>
                          <a:hlinkClick r:id="rId3">
                            <a:extLst>
                              <a:ext uri="{A12FA001-AC4F-418D-AE19-62706E023703}">
                                <ahyp:hlinkClr val="tx"/>
                              </a:ext>
                            </a:extLst>
                          </a:hlinkClick>
                        </a:rPr>
                        <a:t>https://www.ngpf.org/blog/activity/looking-for-a-great-hands-on-budgeting-activity/</a:t>
                      </a:r>
                      <a:endParaRPr sz="800"/>
                    </a:p>
                    <a:p>
                      <a:pPr indent="0" lvl="0" marL="0" rtl="0" algn="l">
                        <a:spcBef>
                          <a:spcPts val="0"/>
                        </a:spcBef>
                        <a:spcAft>
                          <a:spcPts val="0"/>
                        </a:spcAft>
                        <a:buNone/>
                      </a:pPr>
                      <a:r>
                        <a:t/>
                      </a:r>
                      <a:endParaRPr sz="800"/>
                    </a:p>
                    <a:p>
                      <a:pPr indent="-228600" lvl="0" marL="457200" rtl="0" algn="l">
                        <a:lnSpc>
                          <a:spcPct val="115000"/>
                        </a:lnSpc>
                        <a:spcBef>
                          <a:spcPts val="0"/>
                        </a:spcBef>
                        <a:spcAft>
                          <a:spcPts val="0"/>
                        </a:spcAft>
                        <a:buNone/>
                      </a:pPr>
                      <a:r>
                        <a:rPr lang="en" sz="800"/>
                        <a:t>“Each student receives 20 beans which represents their income and which they can spend on the items listed on their game board. Any cost category that has a STAR next to it is a required item.”</a:t>
                      </a:r>
                      <a:endParaRPr sz="800"/>
                    </a:p>
                    <a:p>
                      <a:pPr indent="-228600" lvl="0" marL="457200" rtl="0" algn="l">
                        <a:lnSpc>
                          <a:spcPct val="115000"/>
                        </a:lnSpc>
                        <a:spcBef>
                          <a:spcPts val="800"/>
                        </a:spcBef>
                        <a:spcAft>
                          <a:spcPts val="0"/>
                        </a:spcAft>
                        <a:buNone/>
                      </a:pPr>
                      <a:r>
                        <a:rPr i="1" lang="en" sz="800"/>
                        <a:t>Use the print-out/virtual bean map to keep track</a:t>
                      </a:r>
                      <a:endParaRPr i="1" sz="800"/>
                    </a:p>
                    <a:p>
                      <a:pPr indent="-228600" lvl="0" marL="457200" rtl="0" algn="l">
                        <a:lnSpc>
                          <a:spcPct val="115000"/>
                        </a:lnSpc>
                        <a:spcBef>
                          <a:spcPts val="800"/>
                        </a:spcBef>
                        <a:spcAft>
                          <a:spcPts val="0"/>
                        </a:spcAft>
                        <a:buNone/>
                      </a:pPr>
                      <a:r>
                        <a:rPr lang="en" sz="800"/>
                        <a:t>Activity done with partners and can reconvene as a group to discuss</a:t>
                      </a:r>
                      <a:endParaRPr sz="800"/>
                    </a:p>
                    <a:p>
                      <a:pPr indent="-228600" lvl="0" marL="457200" rtl="0" algn="l">
                        <a:lnSpc>
                          <a:spcPct val="115000"/>
                        </a:lnSpc>
                        <a:spcBef>
                          <a:spcPts val="800"/>
                        </a:spcBef>
                        <a:spcAft>
                          <a:spcPts val="0"/>
                        </a:spcAft>
                        <a:buNone/>
                      </a:pPr>
                      <a:r>
                        <a:rPr b="1" lang="en" sz="800"/>
                        <a:t>Discussion </a:t>
                      </a:r>
                      <a:r>
                        <a:rPr lang="en" sz="800"/>
                        <a:t>(10-15 mins)</a:t>
                      </a:r>
                      <a:endParaRPr sz="800"/>
                    </a:p>
                    <a:p>
                      <a:pPr indent="-279400" lvl="0" marL="457200" rtl="0" algn="l">
                        <a:lnSpc>
                          <a:spcPct val="115000"/>
                        </a:lnSpc>
                        <a:spcBef>
                          <a:spcPts val="800"/>
                        </a:spcBef>
                        <a:spcAft>
                          <a:spcPts val="0"/>
                        </a:spcAft>
                        <a:buSzPts val="800"/>
                        <a:buChar char="●"/>
                      </a:pPr>
                      <a:r>
                        <a:rPr lang="en" sz="800"/>
                        <a:t>Where are you spending the most? How did you decide on that?</a:t>
                      </a:r>
                      <a:endParaRPr sz="800"/>
                    </a:p>
                    <a:p>
                      <a:pPr indent="-279400" lvl="0" marL="457200" rtl="0" algn="l">
                        <a:lnSpc>
                          <a:spcPct val="115000"/>
                        </a:lnSpc>
                        <a:spcBef>
                          <a:spcPts val="0"/>
                        </a:spcBef>
                        <a:spcAft>
                          <a:spcPts val="0"/>
                        </a:spcAft>
                        <a:buSzPts val="800"/>
                        <a:buChar char="●"/>
                      </a:pPr>
                      <a:r>
                        <a:rPr lang="en" sz="800"/>
                        <a:t>What strategies did you use to decide what to spend less on?</a:t>
                      </a:r>
                      <a:endParaRPr sz="800"/>
                    </a:p>
                    <a:p>
                      <a:pPr indent="-279400" lvl="0" marL="457200" rtl="0" algn="l">
                        <a:lnSpc>
                          <a:spcPct val="115000"/>
                        </a:lnSpc>
                        <a:spcBef>
                          <a:spcPts val="0"/>
                        </a:spcBef>
                        <a:spcAft>
                          <a:spcPts val="0"/>
                        </a:spcAft>
                        <a:buSzPts val="800"/>
                        <a:buChar char="●"/>
                      </a:pPr>
                      <a:r>
                        <a:rPr lang="en" sz="800"/>
                        <a:t>What aspects of your life do you think influenced you in deciding what to spend on?</a:t>
                      </a:r>
                      <a:endParaRPr sz="800"/>
                    </a:p>
                    <a:p>
                      <a:pPr indent="-279400" lvl="0" marL="457200" rtl="0" algn="l">
                        <a:lnSpc>
                          <a:spcPct val="115000"/>
                        </a:lnSpc>
                        <a:spcBef>
                          <a:spcPts val="0"/>
                        </a:spcBef>
                        <a:spcAft>
                          <a:spcPts val="0"/>
                        </a:spcAft>
                        <a:buSzPts val="800"/>
                        <a:buChar char="●"/>
                      </a:pPr>
                      <a:r>
                        <a:rPr lang="en" sz="800"/>
                        <a:t>What did you learn from this activity about budgeting that you think you can apply to future budget planning?</a:t>
                      </a:r>
                      <a:endParaRPr sz="800"/>
                    </a:p>
                  </a:txBody>
                  <a:tcPr marT="63500" marB="63500" marR="63500" marL="63500"/>
                </a:tc>
                <a:tc>
                  <a:txBody>
                    <a:bodyPr/>
                    <a:lstStyle/>
                    <a:p>
                      <a:pPr indent="-279400" lvl="0" marL="457200" rtl="0" algn="l">
                        <a:lnSpc>
                          <a:spcPct val="115000"/>
                        </a:lnSpc>
                        <a:spcBef>
                          <a:spcPts val="0"/>
                        </a:spcBef>
                        <a:spcAft>
                          <a:spcPts val="0"/>
                        </a:spcAft>
                        <a:buSzPts val="800"/>
                        <a:buChar char="●"/>
                      </a:pPr>
                      <a:r>
                        <a:rPr lang="en" sz="800"/>
                        <a:t>This activity gives students the opportunity to build their budgeting skills.</a:t>
                      </a:r>
                      <a:endParaRPr sz="800"/>
                    </a:p>
                    <a:p>
                      <a:pPr indent="-279400" lvl="0" marL="457200" rtl="0" algn="l">
                        <a:lnSpc>
                          <a:spcPct val="115000"/>
                        </a:lnSpc>
                        <a:spcBef>
                          <a:spcPts val="0"/>
                        </a:spcBef>
                        <a:spcAft>
                          <a:spcPts val="0"/>
                        </a:spcAft>
                        <a:buSzPts val="800"/>
                        <a:buChar char="●"/>
                      </a:pPr>
                      <a:r>
                        <a:rPr lang="en" sz="800"/>
                        <a:t>Since students are given a restricted budget and have essential expenses, they must learn about </a:t>
                      </a:r>
                      <a:r>
                        <a:rPr lang="en" sz="800"/>
                        <a:t>trade offs</a:t>
                      </a:r>
                      <a:r>
                        <a:rPr lang="en" sz="800"/>
                        <a:t> - they will take into account alternatives when spending/paying for expenses.</a:t>
                      </a:r>
                      <a:endParaRPr sz="800"/>
                    </a:p>
                    <a:p>
                      <a:pPr indent="-279400" lvl="0" marL="457200" rtl="0" algn="l">
                        <a:lnSpc>
                          <a:spcPct val="115000"/>
                        </a:lnSpc>
                        <a:spcBef>
                          <a:spcPts val="0"/>
                        </a:spcBef>
                        <a:spcAft>
                          <a:spcPts val="0"/>
                        </a:spcAft>
                        <a:buSzPts val="800"/>
                        <a:buChar char="●"/>
                      </a:pPr>
                      <a:r>
                        <a:rPr lang="en" sz="800"/>
                        <a:t>Having a restricted budget can allow students to reflect on their spending habits</a:t>
                      </a:r>
                      <a:endParaRPr sz="800"/>
                    </a:p>
                    <a:p>
                      <a:pPr indent="-279400" lvl="0" marL="457200" rtl="0" algn="l">
                        <a:lnSpc>
                          <a:spcPct val="115000"/>
                        </a:lnSpc>
                        <a:spcBef>
                          <a:spcPts val="0"/>
                        </a:spcBef>
                        <a:spcAft>
                          <a:spcPts val="0"/>
                        </a:spcAft>
                        <a:buSzPts val="800"/>
                        <a:buChar char="●"/>
                      </a:pPr>
                      <a:r>
                        <a:rPr lang="en" sz="800"/>
                        <a:t>The game uses real-life examples, so there is proper applicable value</a:t>
                      </a:r>
                      <a:endParaRPr sz="800"/>
                    </a:p>
                    <a:p>
                      <a:pPr indent="-279400" lvl="0" marL="457200" rtl="0" algn="l">
                        <a:lnSpc>
                          <a:spcPct val="115000"/>
                        </a:lnSpc>
                        <a:spcBef>
                          <a:spcPts val="0"/>
                        </a:spcBef>
                        <a:spcAft>
                          <a:spcPts val="0"/>
                        </a:spcAft>
                        <a:buSzPts val="800"/>
                        <a:buChar char="●"/>
                      </a:pPr>
                      <a:r>
                        <a:rPr lang="en" sz="800"/>
                        <a:t>Students are able to learn about and see the different budgeting plans other students came up with</a:t>
                      </a:r>
                      <a:endParaRPr sz="800"/>
                    </a:p>
                    <a:p>
                      <a:pPr indent="-279400" lvl="0" marL="457200" rtl="0" algn="l">
                        <a:lnSpc>
                          <a:spcPct val="115000"/>
                        </a:lnSpc>
                        <a:spcBef>
                          <a:spcPts val="0"/>
                        </a:spcBef>
                        <a:spcAft>
                          <a:spcPts val="0"/>
                        </a:spcAft>
                        <a:buSzPts val="800"/>
                        <a:buChar char="●"/>
                      </a:pPr>
                      <a:r>
                        <a:rPr lang="en" sz="800"/>
                        <a:t>Students can reflect on their own budgeting plans</a:t>
                      </a:r>
                      <a:endParaRPr sz="800"/>
                    </a:p>
                  </a:txBody>
                  <a:tcPr marT="63500" marB="63500" marR="63500" marL="63500"/>
                </a:tc>
              </a:tr>
            </a:tbl>
          </a:graphicData>
        </a:graphic>
      </p:graphicFrame>
      <p:pic>
        <p:nvPicPr>
          <p:cNvPr id="144" name="Google Shape;144;p22"/>
          <p:cNvPicPr preferRelativeResize="0"/>
          <p:nvPr/>
        </p:nvPicPr>
        <p:blipFill>
          <a:blip r:embed="rId4">
            <a:alphaModFix/>
          </a:blip>
          <a:stretch>
            <a:fillRect/>
          </a:stretch>
        </p:blipFill>
        <p:spPr>
          <a:xfrm>
            <a:off x="86175" y="72225"/>
            <a:ext cx="428625" cy="361950"/>
          </a:xfrm>
          <a:prstGeom prst="rect">
            <a:avLst/>
          </a:prstGeom>
          <a:noFill/>
          <a:ln>
            <a:noFill/>
          </a:ln>
        </p:spPr>
      </p:pic>
      <p:pic>
        <p:nvPicPr>
          <p:cNvPr id="145" name="Google Shape;145;p22"/>
          <p:cNvPicPr preferRelativeResize="0"/>
          <p:nvPr/>
        </p:nvPicPr>
        <p:blipFill>
          <a:blip r:embed="rId5">
            <a:alphaModFix/>
          </a:blip>
          <a:stretch>
            <a:fillRect/>
          </a:stretch>
        </p:blipFill>
        <p:spPr>
          <a:xfrm>
            <a:off x="574250" y="67463"/>
            <a:ext cx="238125" cy="371475"/>
          </a:xfrm>
          <a:prstGeom prst="rect">
            <a:avLst/>
          </a:prstGeom>
          <a:noFill/>
          <a:ln>
            <a:noFill/>
          </a:ln>
        </p:spPr>
      </p:pic>
      <p:sp>
        <p:nvSpPr>
          <p:cNvPr id="146" name="Google Shape;146;p22"/>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6">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147" name="Google Shape;147;p22"/>
          <p:cNvPicPr preferRelativeResize="0"/>
          <p:nvPr/>
        </p:nvPicPr>
        <p:blipFill>
          <a:blip r:embed="rId7">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graphicFrame>
        <p:nvGraphicFramePr>
          <p:cNvPr id="152" name="Google Shape;152;p23"/>
          <p:cNvGraphicFramePr/>
          <p:nvPr/>
        </p:nvGraphicFramePr>
        <p:xfrm>
          <a:off x="954888" y="1177688"/>
          <a:ext cx="3000000" cy="3000000"/>
        </p:xfrm>
        <a:graphic>
          <a:graphicData uri="http://schemas.openxmlformats.org/drawingml/2006/table">
            <a:tbl>
              <a:tblPr>
                <a:noFill/>
                <a:tableStyleId>{C846EF15-A027-4431-A827-2823668EEBF7}</a:tableStyleId>
              </a:tblPr>
              <a:tblGrid>
                <a:gridCol w="3798450"/>
                <a:gridCol w="4193175"/>
              </a:tblGrid>
              <a:tr h="1559475">
                <a:tc>
                  <a:txBody>
                    <a:bodyPr/>
                    <a:lstStyle/>
                    <a:p>
                      <a:pPr indent="0" lvl="0" marL="0" rtl="0" algn="l">
                        <a:spcBef>
                          <a:spcPts val="0"/>
                        </a:spcBef>
                        <a:spcAft>
                          <a:spcPts val="0"/>
                        </a:spcAft>
                        <a:buNone/>
                      </a:pPr>
                      <a:r>
                        <a:rPr b="1" lang="en" sz="900"/>
                        <a:t>Discussion → </a:t>
                      </a:r>
                      <a:r>
                        <a:rPr lang="en" sz="900"/>
                        <a:t>Spending Habits (10 mins)</a:t>
                      </a:r>
                      <a:endParaRPr sz="900"/>
                    </a:p>
                    <a:p>
                      <a:pPr indent="-228600" lvl="0" marL="914400" rtl="0" algn="l">
                        <a:lnSpc>
                          <a:spcPct val="115000"/>
                        </a:lnSpc>
                        <a:spcBef>
                          <a:spcPts val="0"/>
                        </a:spcBef>
                        <a:spcAft>
                          <a:spcPts val="0"/>
                        </a:spcAft>
                        <a:buNone/>
                      </a:pPr>
                      <a:r>
                        <a:t/>
                      </a:r>
                      <a:endParaRPr sz="900"/>
                    </a:p>
                    <a:p>
                      <a:pPr indent="-285750" lvl="0" marL="457200" rtl="0" algn="l">
                        <a:lnSpc>
                          <a:spcPct val="115000"/>
                        </a:lnSpc>
                        <a:spcBef>
                          <a:spcPts val="0"/>
                        </a:spcBef>
                        <a:spcAft>
                          <a:spcPts val="0"/>
                        </a:spcAft>
                        <a:buSzPts val="900"/>
                        <a:buChar char="●"/>
                      </a:pPr>
                      <a:r>
                        <a:rPr lang="en" sz="900"/>
                        <a:t>How do you think you can change your spending habits for the better?</a:t>
                      </a:r>
                      <a:endParaRPr sz="900"/>
                    </a:p>
                    <a:p>
                      <a:pPr indent="-285750" lvl="0" marL="457200" rtl="0" algn="l">
                        <a:lnSpc>
                          <a:spcPct val="115000"/>
                        </a:lnSpc>
                        <a:spcBef>
                          <a:spcPts val="0"/>
                        </a:spcBef>
                        <a:spcAft>
                          <a:spcPts val="0"/>
                        </a:spcAft>
                        <a:buSzPts val="900"/>
                        <a:buChar char="●"/>
                      </a:pPr>
                      <a:r>
                        <a:rPr lang="en" sz="900"/>
                        <a:t>What habits do you think others should learn from you?</a:t>
                      </a:r>
                      <a:endParaRPr sz="900"/>
                    </a:p>
                    <a:p>
                      <a:pPr indent="-285750" lvl="1" marL="914400" rtl="0" algn="l">
                        <a:lnSpc>
                          <a:spcPct val="115000"/>
                        </a:lnSpc>
                        <a:spcBef>
                          <a:spcPts val="0"/>
                        </a:spcBef>
                        <a:spcAft>
                          <a:spcPts val="0"/>
                        </a:spcAft>
                        <a:buSzPts val="900"/>
                        <a:buChar char="○"/>
                      </a:pPr>
                      <a:r>
                        <a:rPr lang="en" sz="900"/>
                        <a:t>What advice would you give to Dinar, who is overspending and maxing out credit cards?</a:t>
                      </a:r>
                      <a:endParaRPr b="1" sz="900"/>
                    </a:p>
                  </a:txBody>
                  <a:tcPr marT="63500" marB="63500" marR="63500" marL="63500"/>
                </a:tc>
                <a:tc>
                  <a:txBody>
                    <a:bodyPr/>
                    <a:lstStyle/>
                    <a:p>
                      <a:pPr indent="-285750" lvl="0" marL="457200" rtl="0" algn="l">
                        <a:spcBef>
                          <a:spcPts val="0"/>
                        </a:spcBef>
                        <a:spcAft>
                          <a:spcPts val="0"/>
                        </a:spcAft>
                        <a:buSzPts val="900"/>
                        <a:buChar char="●"/>
                      </a:pPr>
                      <a:r>
                        <a:rPr lang="en" sz="900"/>
                        <a:t>Have the students reflect on their own spending habits</a:t>
                      </a:r>
                      <a:endParaRPr sz="900"/>
                    </a:p>
                    <a:p>
                      <a:pPr indent="-285750" lvl="0" marL="457200" rtl="0" algn="l">
                        <a:spcBef>
                          <a:spcPts val="0"/>
                        </a:spcBef>
                        <a:spcAft>
                          <a:spcPts val="0"/>
                        </a:spcAft>
                        <a:buSzPts val="900"/>
                        <a:buChar char="●"/>
                      </a:pPr>
                      <a:r>
                        <a:rPr lang="en" sz="900"/>
                        <a:t>Students have the opportunity to share and learn about good spending habits</a:t>
                      </a:r>
                      <a:endParaRPr sz="900"/>
                    </a:p>
                    <a:p>
                      <a:pPr indent="-285750" lvl="0" marL="457200" rtl="0" algn="l">
                        <a:spcBef>
                          <a:spcPts val="0"/>
                        </a:spcBef>
                        <a:spcAft>
                          <a:spcPts val="0"/>
                        </a:spcAft>
                        <a:buSzPts val="900"/>
                        <a:buChar char="●"/>
                      </a:pPr>
                      <a:r>
                        <a:rPr lang="en" sz="900"/>
                        <a:t>Students work on problem-solving skills - they share their thoughts on how to break bad spending habits and promote good spending habits</a:t>
                      </a:r>
                      <a:endParaRPr sz="900"/>
                    </a:p>
                  </a:txBody>
                  <a:tcPr marT="63500" marB="63500" marR="63500" marL="63500"/>
                </a:tc>
              </a:tr>
              <a:tr h="1523300">
                <a:tc>
                  <a:txBody>
                    <a:bodyPr/>
                    <a:lstStyle/>
                    <a:p>
                      <a:pPr indent="0" lvl="0" marL="0" rtl="0" algn="l">
                        <a:spcBef>
                          <a:spcPts val="0"/>
                        </a:spcBef>
                        <a:spcAft>
                          <a:spcPts val="0"/>
                        </a:spcAft>
                        <a:buNone/>
                      </a:pPr>
                      <a:r>
                        <a:rPr b="1" lang="en" sz="900"/>
                        <a:t>Discussion → </a:t>
                      </a:r>
                      <a:r>
                        <a:rPr lang="en" sz="900"/>
                        <a:t>Financial Anxiety (10 mins)</a:t>
                      </a:r>
                      <a:endParaRPr sz="900"/>
                    </a:p>
                    <a:p>
                      <a:pPr indent="0" lvl="0" marL="0" rtl="0" algn="l">
                        <a:spcBef>
                          <a:spcPts val="0"/>
                        </a:spcBef>
                        <a:spcAft>
                          <a:spcPts val="0"/>
                        </a:spcAft>
                        <a:buNone/>
                      </a:pPr>
                      <a:r>
                        <a:t/>
                      </a:r>
                      <a:endParaRPr sz="900"/>
                    </a:p>
                    <a:p>
                      <a:pPr indent="-285750" lvl="0" marL="457200" rtl="0" algn="l">
                        <a:lnSpc>
                          <a:spcPct val="115000"/>
                        </a:lnSpc>
                        <a:spcBef>
                          <a:spcPts val="0"/>
                        </a:spcBef>
                        <a:spcAft>
                          <a:spcPts val="0"/>
                        </a:spcAft>
                        <a:buSzPts val="900"/>
                        <a:buChar char="●"/>
                      </a:pPr>
                      <a:r>
                        <a:rPr lang="en" sz="900"/>
                        <a:t>What are the levels of financial anxiety for each character?</a:t>
                      </a:r>
                      <a:endParaRPr sz="900"/>
                    </a:p>
                    <a:p>
                      <a:pPr indent="-285750" lvl="1" marL="914400" rtl="0" algn="l">
                        <a:lnSpc>
                          <a:spcPct val="115000"/>
                        </a:lnSpc>
                        <a:spcBef>
                          <a:spcPts val="0"/>
                        </a:spcBef>
                        <a:spcAft>
                          <a:spcPts val="0"/>
                        </a:spcAft>
                        <a:buSzPts val="900"/>
                        <a:buChar char="○"/>
                      </a:pPr>
                      <a:r>
                        <a:rPr lang="en" sz="900"/>
                        <a:t>What is the reasoning for these decisions?</a:t>
                      </a:r>
                      <a:endParaRPr sz="900"/>
                    </a:p>
                    <a:p>
                      <a:pPr indent="-285750" lvl="0" marL="457200" rtl="0" algn="l">
                        <a:lnSpc>
                          <a:spcPct val="115000"/>
                        </a:lnSpc>
                        <a:spcBef>
                          <a:spcPts val="0"/>
                        </a:spcBef>
                        <a:spcAft>
                          <a:spcPts val="0"/>
                        </a:spcAft>
                        <a:buSzPts val="900"/>
                        <a:buChar char="●"/>
                      </a:pPr>
                      <a:r>
                        <a:rPr lang="en" sz="900"/>
                        <a:t>How can they achieve lower levels of financial anxiety?</a:t>
                      </a:r>
                      <a:endParaRPr sz="900"/>
                    </a:p>
                    <a:p>
                      <a:pPr indent="0" lvl="0" marL="0" rtl="0" algn="l">
                        <a:lnSpc>
                          <a:spcPct val="115000"/>
                        </a:lnSpc>
                        <a:spcBef>
                          <a:spcPts val="0"/>
                        </a:spcBef>
                        <a:spcAft>
                          <a:spcPts val="0"/>
                        </a:spcAft>
                        <a:buNone/>
                      </a:pPr>
                      <a:r>
                        <a:t/>
                      </a:r>
                      <a:endParaRPr i="1" sz="900"/>
                    </a:p>
                    <a:p>
                      <a:pPr indent="0" lvl="0" marL="0" rtl="0" algn="l">
                        <a:lnSpc>
                          <a:spcPct val="115000"/>
                        </a:lnSpc>
                        <a:spcBef>
                          <a:spcPts val="0"/>
                        </a:spcBef>
                        <a:spcAft>
                          <a:spcPts val="0"/>
                        </a:spcAft>
                        <a:buNone/>
                      </a:pPr>
                      <a:r>
                        <a:rPr i="1" lang="en" sz="900"/>
                        <a:t>Discuss by character</a:t>
                      </a:r>
                      <a:endParaRPr i="1" sz="700"/>
                    </a:p>
                  </a:txBody>
                  <a:tcPr marT="63500" marB="63500" marR="63500" marL="63500"/>
                </a:tc>
                <a:tc>
                  <a:txBody>
                    <a:bodyPr/>
                    <a:lstStyle/>
                    <a:p>
                      <a:pPr indent="-285750" lvl="0" marL="457200" rtl="0" algn="l">
                        <a:spcBef>
                          <a:spcPts val="0"/>
                        </a:spcBef>
                        <a:spcAft>
                          <a:spcPts val="0"/>
                        </a:spcAft>
                        <a:buSzPts val="900"/>
                        <a:buChar char="●"/>
                      </a:pPr>
                      <a:r>
                        <a:rPr lang="en" sz="900"/>
                        <a:t>Discussing anxiety of the characters will allow them to discuss the topic with more ease as opposed to talking about themselves</a:t>
                      </a:r>
                      <a:endParaRPr sz="900"/>
                    </a:p>
                    <a:p>
                      <a:pPr indent="-285750" lvl="0" marL="457200" rtl="0" algn="l">
                        <a:spcBef>
                          <a:spcPts val="0"/>
                        </a:spcBef>
                        <a:spcAft>
                          <a:spcPts val="0"/>
                        </a:spcAft>
                        <a:buSzPts val="900"/>
                        <a:buChar char="●"/>
                      </a:pPr>
                      <a:r>
                        <a:rPr lang="en" sz="900"/>
                        <a:t>They list what characteristics they think can be linked to higher levels of financial anxiety - if they display these, then they can be aware of their own financial anxiety</a:t>
                      </a:r>
                      <a:endParaRPr sz="900"/>
                    </a:p>
                    <a:p>
                      <a:pPr indent="-285750" lvl="0" marL="457200" rtl="0" algn="l">
                        <a:spcBef>
                          <a:spcPts val="0"/>
                        </a:spcBef>
                        <a:spcAft>
                          <a:spcPts val="0"/>
                        </a:spcAft>
                        <a:buSzPts val="900"/>
                        <a:buChar char="●"/>
                      </a:pPr>
                      <a:r>
                        <a:rPr lang="en" sz="900"/>
                        <a:t>Sharing ways to cope/reduce financial anxiety can be helpful to their peers</a:t>
                      </a:r>
                      <a:endParaRPr sz="900"/>
                    </a:p>
                  </a:txBody>
                  <a:tcPr marT="63500" marB="63500" marR="63500" marL="63500"/>
                </a:tc>
              </a:tr>
            </a:tbl>
          </a:graphicData>
        </a:graphic>
      </p:graphicFrame>
      <p:graphicFrame>
        <p:nvGraphicFramePr>
          <p:cNvPr id="153" name="Google Shape;153;p23"/>
          <p:cNvGraphicFramePr/>
          <p:nvPr/>
        </p:nvGraphicFramePr>
        <p:xfrm>
          <a:off x="197475" y="1177697"/>
          <a:ext cx="3000000" cy="3000000"/>
        </p:xfrm>
        <a:graphic>
          <a:graphicData uri="http://schemas.openxmlformats.org/drawingml/2006/table">
            <a:tbl>
              <a:tblPr>
                <a:noFill/>
                <a:tableStyleId>{C846EF15-A027-4431-A827-2823668EEBF7}</a:tableStyleId>
              </a:tblPr>
              <a:tblGrid>
                <a:gridCol w="757400"/>
              </a:tblGrid>
              <a:tr h="266800">
                <a:tc>
                  <a:txBody>
                    <a:bodyPr/>
                    <a:lstStyle/>
                    <a:p>
                      <a:pPr indent="0" lvl="0" marL="0" rtl="0" algn="l">
                        <a:spcBef>
                          <a:spcPts val="0"/>
                        </a:spcBef>
                        <a:spcAft>
                          <a:spcPts val="0"/>
                        </a:spcAft>
                        <a:buNone/>
                      </a:pPr>
                      <a:r>
                        <a:rPr lang="en" sz="800">
                          <a:solidFill>
                            <a:srgbClr val="FFFFFF"/>
                          </a:solidFill>
                        </a:rPr>
                        <a:t>Video 2</a:t>
                      </a:r>
                      <a:endParaRPr sz="800">
                        <a:solidFill>
                          <a:srgbClr val="FFFFFF"/>
                        </a:solidFill>
                      </a:endParaRPr>
                    </a:p>
                  </a:txBody>
                  <a:tcPr marT="63500" marB="63500" marR="63500" marL="63500">
                    <a:solidFill>
                      <a:srgbClr val="999999"/>
                    </a:solidFill>
                  </a:tcPr>
                </a:tc>
              </a:tr>
              <a:tr h="2815975">
                <a:tc>
                  <a:txBody>
                    <a:bodyPr/>
                    <a:lstStyle/>
                    <a:p>
                      <a:pPr indent="0" lvl="0" marL="0" rtl="0" algn="l">
                        <a:spcBef>
                          <a:spcPts val="0"/>
                        </a:spcBef>
                        <a:spcAft>
                          <a:spcPts val="0"/>
                        </a:spcAft>
                        <a:buNone/>
                      </a:pPr>
                      <a:r>
                        <a:rPr b="1" lang="en" sz="800">
                          <a:solidFill>
                            <a:srgbClr val="FFFFFF"/>
                          </a:solidFill>
                        </a:rPr>
                        <a:t>Post-video</a:t>
                      </a:r>
                      <a:br>
                        <a:rPr b="1" lang="en" sz="800">
                          <a:solidFill>
                            <a:srgbClr val="FFFFFF"/>
                          </a:solidFill>
                        </a:rPr>
                      </a:br>
                      <a:r>
                        <a:rPr lang="en" sz="800">
                          <a:solidFill>
                            <a:srgbClr val="FFFFFF"/>
                          </a:solidFill>
                        </a:rPr>
                        <a:t>(40-50 mins)</a:t>
                      </a:r>
                      <a:endParaRPr sz="800">
                        <a:solidFill>
                          <a:srgbClr val="FFFFFF"/>
                        </a:solidFill>
                      </a:endParaRPr>
                    </a:p>
                  </a:txBody>
                  <a:tcPr marT="63500" marB="63500" marR="63500" marL="63500">
                    <a:solidFill>
                      <a:srgbClr val="E69138"/>
                    </a:solidFill>
                  </a:tcPr>
                </a:tc>
              </a:tr>
            </a:tbl>
          </a:graphicData>
        </a:graphic>
      </p:graphicFrame>
      <p:graphicFrame>
        <p:nvGraphicFramePr>
          <p:cNvPr id="154" name="Google Shape;154;p23"/>
          <p:cNvGraphicFramePr/>
          <p:nvPr/>
        </p:nvGraphicFramePr>
        <p:xfrm>
          <a:off x="197475" y="883047"/>
          <a:ext cx="3000000" cy="3000000"/>
        </p:xfrm>
        <a:graphic>
          <a:graphicData uri="http://schemas.openxmlformats.org/drawingml/2006/table">
            <a:tbl>
              <a:tblPr>
                <a:noFill/>
                <a:tableStyleId>{C846EF15-A027-4431-A827-2823668EEBF7}</a:tableStyleId>
              </a:tblPr>
              <a:tblGrid>
                <a:gridCol w="772200"/>
                <a:gridCol w="3783650"/>
                <a:gridCol w="4193175"/>
              </a:tblGrid>
              <a:tr h="294650">
                <a:tc>
                  <a:txBody>
                    <a:bodyPr/>
                    <a:lstStyle/>
                    <a:p>
                      <a:pPr indent="0" lvl="0" marL="0" rtl="0" algn="l">
                        <a:spcBef>
                          <a:spcPts val="0"/>
                        </a:spcBef>
                        <a:spcAft>
                          <a:spcPts val="0"/>
                        </a:spcAft>
                        <a:buNone/>
                      </a:pPr>
                      <a:r>
                        <a:t/>
                      </a:r>
                      <a:endParaRPr sz="1100"/>
                    </a:p>
                  </a:txBody>
                  <a:tcPr marT="63500" marB="63500" marR="63500" marL="63500"/>
                </a:tc>
                <a:tc>
                  <a:txBody>
                    <a:bodyPr/>
                    <a:lstStyle/>
                    <a:p>
                      <a:pPr indent="0" lvl="0" marL="0" rtl="0" algn="ctr">
                        <a:spcBef>
                          <a:spcPts val="0"/>
                        </a:spcBef>
                        <a:spcAft>
                          <a:spcPts val="0"/>
                        </a:spcAft>
                        <a:buNone/>
                      </a:pPr>
                      <a:r>
                        <a:rPr b="1" lang="en" sz="1000"/>
                        <a:t>Activity</a:t>
                      </a:r>
                      <a:endParaRPr b="1" sz="1000"/>
                    </a:p>
                  </a:txBody>
                  <a:tcPr marT="63500" marB="63500" marR="63500" marL="63500"/>
                </a:tc>
                <a:tc>
                  <a:txBody>
                    <a:bodyPr/>
                    <a:lstStyle/>
                    <a:p>
                      <a:pPr indent="0" lvl="0" marL="0" rtl="0" algn="ctr">
                        <a:spcBef>
                          <a:spcPts val="0"/>
                        </a:spcBef>
                        <a:spcAft>
                          <a:spcPts val="0"/>
                        </a:spcAft>
                        <a:buNone/>
                      </a:pPr>
                      <a:r>
                        <a:rPr b="1" lang="en" sz="1000"/>
                        <a:t>Objective &amp; Goals</a:t>
                      </a:r>
                      <a:endParaRPr b="1" sz="1000"/>
                    </a:p>
                  </a:txBody>
                  <a:tcPr marT="63500" marB="63500" marR="63500" marL="63500"/>
                </a:tc>
              </a:tr>
            </a:tbl>
          </a:graphicData>
        </a:graphic>
      </p:graphicFrame>
      <p:pic>
        <p:nvPicPr>
          <p:cNvPr id="155" name="Google Shape;155;p23"/>
          <p:cNvPicPr preferRelativeResize="0"/>
          <p:nvPr/>
        </p:nvPicPr>
        <p:blipFill>
          <a:blip r:embed="rId3">
            <a:alphaModFix/>
          </a:blip>
          <a:stretch>
            <a:fillRect/>
          </a:stretch>
        </p:blipFill>
        <p:spPr>
          <a:xfrm>
            <a:off x="86175" y="72225"/>
            <a:ext cx="428625" cy="361950"/>
          </a:xfrm>
          <a:prstGeom prst="rect">
            <a:avLst/>
          </a:prstGeom>
          <a:noFill/>
          <a:ln>
            <a:noFill/>
          </a:ln>
        </p:spPr>
      </p:pic>
      <p:pic>
        <p:nvPicPr>
          <p:cNvPr id="156" name="Google Shape;156;p23"/>
          <p:cNvPicPr preferRelativeResize="0"/>
          <p:nvPr/>
        </p:nvPicPr>
        <p:blipFill>
          <a:blip r:embed="rId4">
            <a:alphaModFix/>
          </a:blip>
          <a:stretch>
            <a:fillRect/>
          </a:stretch>
        </p:blipFill>
        <p:spPr>
          <a:xfrm>
            <a:off x="574250" y="67463"/>
            <a:ext cx="238125" cy="371475"/>
          </a:xfrm>
          <a:prstGeom prst="rect">
            <a:avLst/>
          </a:prstGeom>
          <a:noFill/>
          <a:ln>
            <a:noFill/>
          </a:ln>
        </p:spPr>
      </p:pic>
      <p:sp>
        <p:nvSpPr>
          <p:cNvPr id="157" name="Google Shape;157;p23"/>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5">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158" name="Google Shape;158;p23"/>
          <p:cNvPicPr preferRelativeResize="0"/>
          <p:nvPr/>
        </p:nvPicPr>
        <p:blipFill>
          <a:blip r:embed="rId6">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Video 2 Learning Strategies </a:t>
            </a:r>
            <a:endParaRPr/>
          </a:p>
          <a:p>
            <a:pPr indent="0" lvl="0" marL="0" rtl="0" algn="l">
              <a:spcBef>
                <a:spcPts val="0"/>
              </a:spcBef>
              <a:spcAft>
                <a:spcPts val="0"/>
              </a:spcAft>
              <a:buNone/>
            </a:pPr>
            <a:r>
              <a:t/>
            </a:r>
            <a:endParaRPr/>
          </a:p>
        </p:txBody>
      </p:sp>
      <p:sp>
        <p:nvSpPr>
          <p:cNvPr id="164" name="Google Shape;164;p2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800">
                <a:solidFill>
                  <a:srgbClr val="000000"/>
                </a:solidFill>
                <a:highlight>
                  <a:srgbClr val="FFF2CC"/>
                </a:highlight>
              </a:rPr>
              <a:t>L</a:t>
            </a:r>
            <a:r>
              <a:rPr b="1" lang="en">
                <a:solidFill>
                  <a:srgbClr val="000000"/>
                </a:solidFill>
                <a:highlight>
                  <a:srgbClr val="FFF2CC"/>
                </a:highlight>
              </a:rPr>
              <a:t>earning strategies:</a:t>
            </a:r>
            <a:endParaRPr b="1">
              <a:solidFill>
                <a:srgbClr val="000000"/>
              </a:solidFill>
              <a:highlight>
                <a:srgbClr val="FFF2CC"/>
              </a:highlight>
            </a:endParaRPr>
          </a:p>
          <a:p>
            <a:pPr indent="-317500" lvl="0" marL="457200" rtl="0" algn="l">
              <a:spcBef>
                <a:spcPts val="1200"/>
              </a:spcBef>
              <a:spcAft>
                <a:spcPts val="0"/>
              </a:spcAft>
              <a:buClr>
                <a:srgbClr val="000000"/>
              </a:buClr>
              <a:buSzPts val="1400"/>
              <a:buChar char="●"/>
            </a:pPr>
            <a:r>
              <a:rPr lang="en">
                <a:solidFill>
                  <a:srgbClr val="000000"/>
                </a:solidFill>
              </a:rPr>
              <a:t>Identify the ‘Big Idea’</a:t>
            </a:r>
            <a:endParaRPr>
              <a:solidFill>
                <a:srgbClr val="000000"/>
              </a:solidFill>
            </a:endParaRPr>
          </a:p>
          <a:p>
            <a:pPr indent="-317500" lvl="0" marL="457200" rtl="0" algn="l">
              <a:spcBef>
                <a:spcPts val="0"/>
              </a:spcBef>
              <a:spcAft>
                <a:spcPts val="0"/>
              </a:spcAft>
              <a:buClr>
                <a:srgbClr val="000000"/>
              </a:buClr>
              <a:buSzPts val="1400"/>
              <a:buChar char="●"/>
            </a:pPr>
            <a:r>
              <a:rPr lang="en">
                <a:solidFill>
                  <a:srgbClr val="000000"/>
                </a:solidFill>
              </a:rPr>
              <a:t>Visuals</a:t>
            </a:r>
            <a:endParaRPr>
              <a:solidFill>
                <a:srgbClr val="000000"/>
              </a:solidFill>
            </a:endParaRPr>
          </a:p>
          <a:p>
            <a:pPr indent="-317500" lvl="0" marL="457200" rtl="0" algn="l">
              <a:spcBef>
                <a:spcPts val="0"/>
              </a:spcBef>
              <a:spcAft>
                <a:spcPts val="0"/>
              </a:spcAft>
              <a:buClr>
                <a:srgbClr val="000000"/>
              </a:buClr>
              <a:buSzPts val="1400"/>
              <a:buChar char="●"/>
            </a:pPr>
            <a:r>
              <a:rPr lang="en">
                <a:solidFill>
                  <a:srgbClr val="000000"/>
                </a:solidFill>
              </a:rPr>
              <a:t>Think-Pair-Share</a:t>
            </a:r>
            <a:endParaRPr>
              <a:solidFill>
                <a:srgbClr val="000000"/>
              </a:solidFill>
            </a:endParaRPr>
          </a:p>
        </p:txBody>
      </p:sp>
      <p:sp>
        <p:nvSpPr>
          <p:cNvPr id="165" name="Google Shape;165;p2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rgbClr val="000000"/>
                </a:solidFill>
                <a:highlight>
                  <a:srgbClr val="FFF2CC"/>
                </a:highlight>
              </a:rPr>
              <a:t>Metacognitive practices:</a:t>
            </a:r>
            <a:endParaRPr b="1">
              <a:solidFill>
                <a:srgbClr val="000000"/>
              </a:solidFill>
              <a:highlight>
                <a:srgbClr val="FFF2CC"/>
              </a:highlight>
            </a:endParaRPr>
          </a:p>
          <a:p>
            <a:pPr indent="-317500" lvl="0" marL="457200" rtl="0" algn="l">
              <a:spcBef>
                <a:spcPts val="1000"/>
              </a:spcBef>
              <a:spcAft>
                <a:spcPts val="0"/>
              </a:spcAft>
              <a:buClr>
                <a:srgbClr val="000000"/>
              </a:buClr>
              <a:buSzPts val="1400"/>
              <a:buChar char="●"/>
            </a:pPr>
            <a:r>
              <a:rPr lang="en">
                <a:solidFill>
                  <a:srgbClr val="000000"/>
                </a:solidFill>
              </a:rPr>
              <a:t>Anonymous questions in chat or open editing Google docs</a:t>
            </a:r>
            <a:endParaRPr>
              <a:solidFill>
                <a:srgbClr val="000000"/>
              </a:solidFill>
            </a:endParaRPr>
          </a:p>
          <a:p>
            <a:pPr indent="-317500" lvl="0" marL="457200" rtl="0" algn="l">
              <a:spcBef>
                <a:spcPts val="0"/>
              </a:spcBef>
              <a:spcAft>
                <a:spcPts val="0"/>
              </a:spcAft>
              <a:buClr>
                <a:srgbClr val="000000"/>
              </a:buClr>
              <a:buSzPts val="1400"/>
              <a:buChar char="●"/>
            </a:pPr>
            <a:r>
              <a:rPr lang="en">
                <a:solidFill>
                  <a:srgbClr val="000000"/>
                </a:solidFill>
              </a:rPr>
              <a:t>Check-in and reflect</a:t>
            </a:r>
            <a:endParaRPr>
              <a:solidFill>
                <a:srgbClr val="000000"/>
              </a:solidFill>
            </a:endParaRPr>
          </a:p>
        </p:txBody>
      </p:sp>
      <p:sp>
        <p:nvSpPr>
          <p:cNvPr id="166" name="Google Shape;166;p24"/>
          <p:cNvSpPr txBox="1"/>
          <p:nvPr/>
        </p:nvSpPr>
        <p:spPr>
          <a:xfrm>
            <a:off x="311700" y="2749275"/>
            <a:ext cx="8520600" cy="2230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a:highlight>
                  <a:srgbClr val="FFF2CC"/>
                </a:highlight>
                <a:latin typeface="Proxima Nova"/>
                <a:ea typeface="Proxima Nova"/>
                <a:cs typeface="Proxima Nova"/>
                <a:sym typeface="Proxima Nova"/>
              </a:rPr>
              <a:t>Apps/ Websites:</a:t>
            </a:r>
            <a:endParaRPr b="1">
              <a:highlight>
                <a:srgbClr val="FFF2CC"/>
              </a:highlight>
              <a:latin typeface="Proxima Nova"/>
              <a:ea typeface="Proxima Nova"/>
              <a:cs typeface="Proxima Nova"/>
              <a:sym typeface="Proxima Nova"/>
            </a:endParaRPr>
          </a:p>
          <a:p>
            <a:pPr indent="-317500" lvl="0" marL="457200" rtl="0" algn="l">
              <a:lnSpc>
                <a:spcPct val="115000"/>
              </a:lnSpc>
              <a:spcBef>
                <a:spcPts val="1200"/>
              </a:spcBef>
              <a:spcAft>
                <a:spcPts val="0"/>
              </a:spcAft>
              <a:buClr>
                <a:srgbClr val="000000"/>
              </a:buClr>
              <a:buSzPts val="1400"/>
              <a:buFont typeface="Proxima Nova"/>
              <a:buChar char="●"/>
            </a:pPr>
            <a:r>
              <a:rPr b="1" lang="en">
                <a:latin typeface="Proxima Nova"/>
                <a:ea typeface="Proxima Nova"/>
                <a:cs typeface="Proxima Nova"/>
                <a:sym typeface="Proxima Nova"/>
              </a:rPr>
              <a:t>Google Jamboard</a:t>
            </a:r>
            <a:r>
              <a:rPr lang="en">
                <a:latin typeface="Proxima Nova"/>
                <a:ea typeface="Proxima Nova"/>
                <a:cs typeface="Proxima Nova"/>
                <a:sym typeface="Proxima Nova"/>
              </a:rPr>
              <a:t> </a:t>
            </a:r>
            <a:r>
              <a:rPr lang="en" u="sng">
                <a:solidFill>
                  <a:schemeClr val="accent5"/>
                </a:solidFill>
                <a:latin typeface="Proxima Nova"/>
                <a:ea typeface="Proxima Nova"/>
                <a:cs typeface="Proxima Nova"/>
                <a:sym typeface="Proxima Nova"/>
                <a:hlinkClick r:id="rId3">
                  <a:extLst>
                    <a:ext uri="{A12FA001-AC4F-418D-AE19-62706E023703}">
                      <ahyp:hlinkClr val="tx"/>
                    </a:ext>
                  </a:extLst>
                </a:hlinkClick>
              </a:rPr>
              <a:t>https://jamboard.google.com/</a:t>
            </a:r>
            <a:r>
              <a:rPr lang="en">
                <a:latin typeface="Proxima Nova"/>
                <a:ea typeface="Proxima Nova"/>
                <a:cs typeface="Proxima Nova"/>
                <a:sym typeface="Proxima Nova"/>
              </a:rPr>
              <a:t> </a:t>
            </a:r>
            <a:br>
              <a:rPr lang="en">
                <a:latin typeface="Proxima Nova"/>
                <a:ea typeface="Proxima Nova"/>
                <a:cs typeface="Proxima Nova"/>
                <a:sym typeface="Proxima Nova"/>
              </a:rPr>
            </a:br>
            <a:r>
              <a:rPr lang="en">
                <a:latin typeface="Proxima Nova"/>
                <a:ea typeface="Proxima Nova"/>
                <a:cs typeface="Proxima Nova"/>
                <a:sym typeface="Proxima Nova"/>
              </a:rPr>
              <a:t>Draw and annotate on the same board or different boards - visualize ideas.</a:t>
            </a:r>
            <a:endParaRPr>
              <a:latin typeface="Proxima Nova"/>
              <a:ea typeface="Proxima Nova"/>
              <a:cs typeface="Proxima Nova"/>
              <a:sym typeface="Proxima Nova"/>
            </a:endParaRPr>
          </a:p>
          <a:p>
            <a:pPr indent="-317500" lvl="0" marL="457200" rtl="0" algn="l">
              <a:lnSpc>
                <a:spcPct val="115000"/>
              </a:lnSpc>
              <a:spcBef>
                <a:spcPts val="1000"/>
              </a:spcBef>
              <a:spcAft>
                <a:spcPts val="0"/>
              </a:spcAft>
              <a:buClr>
                <a:schemeClr val="dk2"/>
              </a:buClr>
              <a:buSzPts val="1400"/>
              <a:buFont typeface="Proxima Nova"/>
              <a:buChar char="●"/>
            </a:pPr>
            <a:r>
              <a:rPr b="1" lang="en">
                <a:latin typeface="Proxima Nova"/>
                <a:ea typeface="Proxima Nova"/>
                <a:cs typeface="Proxima Nova"/>
                <a:sym typeface="Proxima Nova"/>
              </a:rPr>
              <a:t>Google Forms </a:t>
            </a:r>
            <a:r>
              <a:rPr lang="en" u="sng">
                <a:solidFill>
                  <a:schemeClr val="hlink"/>
                </a:solidFill>
                <a:latin typeface="Proxima Nova"/>
                <a:ea typeface="Proxima Nova"/>
                <a:cs typeface="Proxima Nova"/>
                <a:sym typeface="Proxima Nova"/>
                <a:hlinkClick r:id="rId4"/>
              </a:rPr>
              <a:t>https://www.google.com/forms/about/</a:t>
            </a:r>
            <a:endParaRPr>
              <a:latin typeface="Proxima Nova"/>
              <a:ea typeface="Proxima Nova"/>
              <a:cs typeface="Proxima Nova"/>
              <a:sym typeface="Proxima Nova"/>
            </a:endParaRPr>
          </a:p>
          <a:p>
            <a:pPr indent="0" lvl="0" marL="457200" rtl="0" algn="l">
              <a:lnSpc>
                <a:spcPct val="115000"/>
              </a:lnSpc>
              <a:spcBef>
                <a:spcPts val="0"/>
              </a:spcBef>
              <a:spcAft>
                <a:spcPts val="0"/>
              </a:spcAft>
              <a:buNone/>
            </a:pPr>
            <a:r>
              <a:rPr lang="en">
                <a:latin typeface="Proxima Nova"/>
                <a:ea typeface="Proxima Nova"/>
                <a:cs typeface="Proxima Nova"/>
                <a:sym typeface="Proxima Nova"/>
              </a:rPr>
              <a:t>Create quizzes that students can respond to after event - reflect on learning and evaluate effectiveness of event.</a:t>
            </a:r>
            <a:endParaRPr>
              <a:latin typeface="Proxima Nova"/>
              <a:ea typeface="Proxima Nova"/>
              <a:cs typeface="Proxima Nova"/>
              <a:sym typeface="Proxima Nova"/>
            </a:endParaRPr>
          </a:p>
          <a:p>
            <a:pPr indent="0" lvl="0" marL="457200" rtl="0" algn="l">
              <a:lnSpc>
                <a:spcPct val="115000"/>
              </a:lnSpc>
              <a:spcBef>
                <a:spcPts val="0"/>
              </a:spcBef>
              <a:spcAft>
                <a:spcPts val="1000"/>
              </a:spcAft>
              <a:buNone/>
            </a:pPr>
            <a:r>
              <a:t/>
            </a:r>
            <a:endParaRPr sz="1800">
              <a:latin typeface="Proxima Nova"/>
              <a:ea typeface="Proxima Nova"/>
              <a:cs typeface="Proxima Nova"/>
              <a:sym typeface="Proxima Nova"/>
            </a:endParaRPr>
          </a:p>
        </p:txBody>
      </p:sp>
      <p:pic>
        <p:nvPicPr>
          <p:cNvPr id="167" name="Google Shape;167;p24"/>
          <p:cNvPicPr preferRelativeResize="0"/>
          <p:nvPr/>
        </p:nvPicPr>
        <p:blipFill>
          <a:blip r:embed="rId5">
            <a:alphaModFix/>
          </a:blip>
          <a:stretch>
            <a:fillRect/>
          </a:stretch>
        </p:blipFill>
        <p:spPr>
          <a:xfrm>
            <a:off x="86175" y="72225"/>
            <a:ext cx="428625" cy="361950"/>
          </a:xfrm>
          <a:prstGeom prst="rect">
            <a:avLst/>
          </a:prstGeom>
          <a:noFill/>
          <a:ln>
            <a:noFill/>
          </a:ln>
        </p:spPr>
      </p:pic>
      <p:pic>
        <p:nvPicPr>
          <p:cNvPr id="168" name="Google Shape;168;p24"/>
          <p:cNvPicPr preferRelativeResize="0"/>
          <p:nvPr/>
        </p:nvPicPr>
        <p:blipFill>
          <a:blip r:embed="rId6">
            <a:alphaModFix/>
          </a:blip>
          <a:stretch>
            <a:fillRect/>
          </a:stretch>
        </p:blipFill>
        <p:spPr>
          <a:xfrm>
            <a:off x="574250" y="67463"/>
            <a:ext cx="238125" cy="371475"/>
          </a:xfrm>
          <a:prstGeom prst="rect">
            <a:avLst/>
          </a:prstGeom>
          <a:noFill/>
          <a:ln>
            <a:noFill/>
          </a:ln>
        </p:spPr>
      </p:pic>
      <p:sp>
        <p:nvSpPr>
          <p:cNvPr id="169" name="Google Shape;169;p24"/>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7">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170" name="Google Shape;170;p24"/>
          <p:cNvPicPr preferRelativeResize="0"/>
          <p:nvPr/>
        </p:nvPicPr>
        <p:blipFill>
          <a:blip r:embed="rId8">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74" name="Shape 174"/>
        <p:cNvGrpSpPr/>
        <p:nvPr/>
      </p:nvGrpSpPr>
      <p:grpSpPr>
        <a:xfrm>
          <a:off x="0" y="0"/>
          <a:ext cx="0" cy="0"/>
          <a:chOff x="0" y="0"/>
          <a:chExt cx="0" cy="0"/>
        </a:xfrm>
      </p:grpSpPr>
      <p:sp>
        <p:nvSpPr>
          <p:cNvPr id="175" name="Google Shape;175;p25"/>
          <p:cNvSpPr txBox="1"/>
          <p:nvPr>
            <p:ph type="title"/>
          </p:nvPr>
        </p:nvSpPr>
        <p:spPr>
          <a:xfrm>
            <a:off x="514800" y="989275"/>
            <a:ext cx="8114400" cy="24459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6000"/>
              <a:t>Investing for the Future</a:t>
            </a:r>
            <a:endParaRPr sz="6000"/>
          </a:p>
          <a:p>
            <a:pPr indent="0" lvl="0" marL="0" rtl="0" algn="ctr">
              <a:spcBef>
                <a:spcPts val="0"/>
              </a:spcBef>
              <a:spcAft>
                <a:spcPts val="0"/>
              </a:spcAft>
              <a:buNone/>
            </a:pPr>
            <a:r>
              <a:t/>
            </a:r>
            <a:endParaRPr sz="2800"/>
          </a:p>
          <a:p>
            <a:pPr indent="0" lvl="0" marL="0" rtl="0" algn="ctr">
              <a:spcBef>
                <a:spcPts val="0"/>
              </a:spcBef>
              <a:spcAft>
                <a:spcPts val="0"/>
              </a:spcAft>
              <a:buNone/>
            </a:pPr>
            <a:r>
              <a:rPr lang="en" sz="2400">
                <a:latin typeface="Proxima Nova"/>
                <a:ea typeface="Proxima Nova"/>
                <a:cs typeface="Proxima Nova"/>
                <a:sym typeface="Proxima Nova"/>
              </a:rPr>
              <a:t>The </a:t>
            </a:r>
            <a:r>
              <a:rPr lang="en" sz="2400">
                <a:latin typeface="Proxima Nova"/>
                <a:ea typeface="Proxima Nova"/>
                <a:cs typeface="Proxima Nova"/>
                <a:sym typeface="Proxima Nova"/>
              </a:rPr>
              <a:t>Financial Wellness Series | Video 3</a:t>
            </a:r>
            <a:endParaRPr sz="4800"/>
          </a:p>
        </p:txBody>
      </p:sp>
      <p:pic>
        <p:nvPicPr>
          <p:cNvPr id="176" name="Google Shape;176;p25"/>
          <p:cNvPicPr preferRelativeResize="0"/>
          <p:nvPr/>
        </p:nvPicPr>
        <p:blipFill>
          <a:blip r:embed="rId3">
            <a:alphaModFix/>
          </a:blip>
          <a:stretch>
            <a:fillRect/>
          </a:stretch>
        </p:blipFill>
        <p:spPr>
          <a:xfrm>
            <a:off x="86175" y="72225"/>
            <a:ext cx="428625" cy="361950"/>
          </a:xfrm>
          <a:prstGeom prst="rect">
            <a:avLst/>
          </a:prstGeom>
          <a:noFill/>
          <a:ln>
            <a:noFill/>
          </a:ln>
        </p:spPr>
      </p:pic>
      <p:pic>
        <p:nvPicPr>
          <p:cNvPr id="177" name="Google Shape;177;p25"/>
          <p:cNvPicPr preferRelativeResize="0"/>
          <p:nvPr/>
        </p:nvPicPr>
        <p:blipFill>
          <a:blip r:embed="rId4">
            <a:alphaModFix/>
          </a:blip>
          <a:stretch>
            <a:fillRect/>
          </a:stretch>
        </p:blipFill>
        <p:spPr>
          <a:xfrm>
            <a:off x="574250" y="67463"/>
            <a:ext cx="238125" cy="371475"/>
          </a:xfrm>
          <a:prstGeom prst="rect">
            <a:avLst/>
          </a:prstGeom>
          <a:noFill/>
          <a:ln>
            <a:noFill/>
          </a:ln>
        </p:spPr>
      </p:pic>
      <p:sp>
        <p:nvSpPr>
          <p:cNvPr id="178" name="Google Shape;178;p25"/>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solidFill>
                  <a:schemeClr val="lt1"/>
                </a:solidFill>
              </a:rPr>
              <a:t>Unless otherwise noted, all content in this document was created by Nicholas Cheng, Jennifer Diep, Kaman Hui, Simi Sahota, Maria Palermo, Jennine Rawana, Mazen J. Hamadeh, &amp; Agata Stypka in 2021, and is available under a </a:t>
            </a:r>
            <a:r>
              <a:rPr lang="en" sz="600" u="sng">
                <a:solidFill>
                  <a:schemeClr val="hlink"/>
                </a:solidFill>
                <a:hlinkClick r:id="rId5"/>
              </a:rPr>
              <a:t>Creative Commons Attribution-NonCommercial 4.0 International license</a:t>
            </a:r>
            <a:r>
              <a:rPr lang="en" sz="600">
                <a:solidFill>
                  <a:schemeClr val="lt1"/>
                </a:solidFill>
              </a:rPr>
              <a:t>. If you reuse this work, please attribute The Financial Wellness Project, York University and Emery Collegiate Institute.</a:t>
            </a:r>
            <a:endParaRPr sz="600">
              <a:solidFill>
                <a:schemeClr val="lt1"/>
              </a:solidFill>
            </a:endParaRPr>
          </a:p>
          <a:p>
            <a:pPr indent="0" lvl="0" marL="0" rtl="0" algn="l">
              <a:spcBef>
                <a:spcPts val="0"/>
              </a:spcBef>
              <a:spcAft>
                <a:spcPts val="0"/>
              </a:spcAft>
              <a:buNone/>
            </a:pPr>
            <a:r>
              <a:t/>
            </a:r>
            <a:endParaRPr sz="800"/>
          </a:p>
        </p:txBody>
      </p:sp>
      <p:pic>
        <p:nvPicPr>
          <p:cNvPr id="179" name="Google Shape;179;p25"/>
          <p:cNvPicPr preferRelativeResize="0"/>
          <p:nvPr/>
        </p:nvPicPr>
        <p:blipFill>
          <a:blip r:embed="rId6">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Video 3 Research</a:t>
            </a:r>
            <a:endParaRPr/>
          </a:p>
        </p:txBody>
      </p:sp>
      <p:sp>
        <p:nvSpPr>
          <p:cNvPr id="185" name="Google Shape;185;p26"/>
          <p:cNvSpPr txBox="1"/>
          <p:nvPr>
            <p:ph idx="1" type="body"/>
          </p:nvPr>
        </p:nvSpPr>
        <p:spPr>
          <a:xfrm>
            <a:off x="311700" y="1152475"/>
            <a:ext cx="8298600" cy="3607500"/>
          </a:xfrm>
          <a:prstGeom prst="rect">
            <a:avLst/>
          </a:prstGeom>
        </p:spPr>
        <p:txBody>
          <a:bodyPr anchorCtr="0" anchor="t" bIns="91425" lIns="91425" spcFirstLastPara="1" rIns="91425" wrap="square" tIns="91425">
            <a:normAutofit/>
          </a:bodyPr>
          <a:lstStyle/>
          <a:p>
            <a:pPr indent="0" lvl="0" marL="0" rtl="0" algn="l">
              <a:lnSpc>
                <a:spcPct val="95000"/>
              </a:lnSpc>
              <a:spcBef>
                <a:spcPts val="0"/>
              </a:spcBef>
              <a:spcAft>
                <a:spcPts val="0"/>
              </a:spcAft>
              <a:buNone/>
            </a:pPr>
            <a:r>
              <a:rPr b="1" lang="en" sz="1600">
                <a:solidFill>
                  <a:srgbClr val="000000"/>
                </a:solidFill>
                <a:highlight>
                  <a:srgbClr val="FFF2CC"/>
                </a:highlight>
              </a:rPr>
              <a:t>Objective:</a:t>
            </a:r>
            <a:endParaRPr sz="1600">
              <a:solidFill>
                <a:srgbClr val="000000"/>
              </a:solidFill>
            </a:endParaRPr>
          </a:p>
          <a:p>
            <a:pPr indent="0" lvl="0" marL="0" rtl="0" algn="l">
              <a:lnSpc>
                <a:spcPct val="95000"/>
              </a:lnSpc>
              <a:spcBef>
                <a:spcPts val="1200"/>
              </a:spcBef>
              <a:spcAft>
                <a:spcPts val="0"/>
              </a:spcAft>
              <a:buNone/>
            </a:pPr>
            <a:r>
              <a:rPr lang="en" sz="1600">
                <a:solidFill>
                  <a:srgbClr val="000000"/>
                </a:solidFill>
              </a:rPr>
              <a:t>Increase overall financial knowledge, learn to spend and invest wisely to build future and reach goals</a:t>
            </a:r>
            <a:endParaRPr sz="1600">
              <a:solidFill>
                <a:srgbClr val="000000"/>
              </a:solidFill>
            </a:endParaRPr>
          </a:p>
          <a:p>
            <a:pPr indent="0" lvl="0" marL="0" rtl="0" algn="l">
              <a:lnSpc>
                <a:spcPct val="95000"/>
              </a:lnSpc>
              <a:spcBef>
                <a:spcPts val="1200"/>
              </a:spcBef>
              <a:spcAft>
                <a:spcPts val="0"/>
              </a:spcAft>
              <a:buNone/>
            </a:pPr>
            <a:r>
              <a:t/>
            </a:r>
            <a:endParaRPr sz="1600">
              <a:solidFill>
                <a:srgbClr val="000000"/>
              </a:solidFill>
            </a:endParaRPr>
          </a:p>
          <a:p>
            <a:pPr indent="0" lvl="0" marL="0" rtl="0" algn="l">
              <a:lnSpc>
                <a:spcPct val="95000"/>
              </a:lnSpc>
              <a:spcBef>
                <a:spcPts val="0"/>
              </a:spcBef>
              <a:spcAft>
                <a:spcPts val="0"/>
              </a:spcAft>
              <a:buNone/>
            </a:pPr>
            <a:r>
              <a:rPr b="1" lang="en" sz="1600">
                <a:solidFill>
                  <a:srgbClr val="000000"/>
                </a:solidFill>
                <a:highlight>
                  <a:srgbClr val="FFF2CC"/>
                </a:highlight>
              </a:rPr>
              <a:t>Areas of focus:</a:t>
            </a:r>
            <a:endParaRPr b="1" sz="1600">
              <a:solidFill>
                <a:srgbClr val="000000"/>
              </a:solidFill>
              <a:highlight>
                <a:srgbClr val="FFF2CC"/>
              </a:highlight>
            </a:endParaRPr>
          </a:p>
          <a:p>
            <a:pPr indent="-330200" lvl="0" marL="457200" rtl="0" algn="l">
              <a:lnSpc>
                <a:spcPct val="95000"/>
              </a:lnSpc>
              <a:spcBef>
                <a:spcPts val="1200"/>
              </a:spcBef>
              <a:spcAft>
                <a:spcPts val="0"/>
              </a:spcAft>
              <a:buClr>
                <a:srgbClr val="000000"/>
              </a:buClr>
              <a:buSzPts val="1600"/>
              <a:buChar char="●"/>
            </a:pPr>
            <a:r>
              <a:rPr lang="en" sz="1600">
                <a:solidFill>
                  <a:srgbClr val="000000"/>
                </a:solidFill>
              </a:rPr>
              <a:t>Debt repayment</a:t>
            </a:r>
            <a:endParaRPr sz="1600">
              <a:solidFill>
                <a:srgbClr val="000000"/>
              </a:solidFill>
            </a:endParaRPr>
          </a:p>
          <a:p>
            <a:pPr indent="-330200" lvl="0" marL="457200" rtl="0" algn="l">
              <a:lnSpc>
                <a:spcPct val="95000"/>
              </a:lnSpc>
              <a:spcBef>
                <a:spcPts val="0"/>
              </a:spcBef>
              <a:spcAft>
                <a:spcPts val="0"/>
              </a:spcAft>
              <a:buClr>
                <a:srgbClr val="000000"/>
              </a:buClr>
              <a:buSzPts val="1600"/>
              <a:buChar char="●"/>
            </a:pPr>
            <a:r>
              <a:rPr lang="en" sz="1600">
                <a:solidFill>
                  <a:srgbClr val="000000"/>
                </a:solidFill>
              </a:rPr>
              <a:t>Investment and financial products</a:t>
            </a:r>
            <a:endParaRPr sz="1600">
              <a:solidFill>
                <a:srgbClr val="000000"/>
              </a:solidFill>
            </a:endParaRPr>
          </a:p>
          <a:p>
            <a:pPr indent="-330200" lvl="0" marL="457200" rtl="0" algn="l">
              <a:lnSpc>
                <a:spcPct val="95000"/>
              </a:lnSpc>
              <a:spcBef>
                <a:spcPts val="0"/>
              </a:spcBef>
              <a:spcAft>
                <a:spcPts val="0"/>
              </a:spcAft>
              <a:buClr>
                <a:srgbClr val="000000"/>
              </a:buClr>
              <a:buSzPts val="1600"/>
              <a:buChar char="●"/>
            </a:pPr>
            <a:r>
              <a:rPr lang="en" sz="1600">
                <a:solidFill>
                  <a:srgbClr val="000000"/>
                </a:solidFill>
              </a:rPr>
              <a:t>Risk tolerance</a:t>
            </a:r>
            <a:endParaRPr sz="1600">
              <a:solidFill>
                <a:srgbClr val="000000"/>
              </a:solidFill>
            </a:endParaRPr>
          </a:p>
          <a:p>
            <a:pPr indent="-330200" lvl="0" marL="457200" rtl="0" algn="l">
              <a:lnSpc>
                <a:spcPct val="95000"/>
              </a:lnSpc>
              <a:spcBef>
                <a:spcPts val="0"/>
              </a:spcBef>
              <a:spcAft>
                <a:spcPts val="0"/>
              </a:spcAft>
              <a:buClr>
                <a:srgbClr val="000000"/>
              </a:buClr>
              <a:buSzPts val="1600"/>
              <a:buChar char="●"/>
            </a:pPr>
            <a:r>
              <a:rPr lang="en" sz="1600">
                <a:solidFill>
                  <a:srgbClr val="000000"/>
                </a:solidFill>
              </a:rPr>
              <a:t>Financial advisor</a:t>
            </a:r>
            <a:endParaRPr sz="1600">
              <a:solidFill>
                <a:srgbClr val="000000"/>
              </a:solidFill>
            </a:endParaRPr>
          </a:p>
          <a:p>
            <a:pPr indent="-330200" lvl="0" marL="457200" rtl="0" algn="l">
              <a:lnSpc>
                <a:spcPct val="95000"/>
              </a:lnSpc>
              <a:spcBef>
                <a:spcPts val="0"/>
              </a:spcBef>
              <a:spcAft>
                <a:spcPts val="0"/>
              </a:spcAft>
              <a:buClr>
                <a:srgbClr val="000000"/>
              </a:buClr>
              <a:buSzPts val="1600"/>
              <a:buChar char="●"/>
            </a:pPr>
            <a:r>
              <a:rPr lang="en" sz="1600">
                <a:solidFill>
                  <a:srgbClr val="000000"/>
                </a:solidFill>
              </a:rPr>
              <a:t>Financial goals</a:t>
            </a:r>
            <a:endParaRPr sz="1600">
              <a:solidFill>
                <a:srgbClr val="000000"/>
              </a:solidFill>
            </a:endParaRPr>
          </a:p>
          <a:p>
            <a:pPr indent="-330200" lvl="0" marL="457200" rtl="0" algn="l">
              <a:lnSpc>
                <a:spcPct val="95000"/>
              </a:lnSpc>
              <a:spcBef>
                <a:spcPts val="0"/>
              </a:spcBef>
              <a:spcAft>
                <a:spcPts val="0"/>
              </a:spcAft>
              <a:buClr>
                <a:srgbClr val="000000"/>
              </a:buClr>
              <a:buSzPts val="1600"/>
              <a:buChar char="●"/>
            </a:pPr>
            <a:r>
              <a:rPr lang="en" sz="1600">
                <a:solidFill>
                  <a:srgbClr val="000000"/>
                </a:solidFill>
              </a:rPr>
              <a:t>Non-monetary value: volunteering, mentorship, shadowing</a:t>
            </a:r>
            <a:endParaRPr sz="1600">
              <a:solidFill>
                <a:srgbClr val="000000"/>
              </a:solidFill>
            </a:endParaRPr>
          </a:p>
        </p:txBody>
      </p:sp>
      <p:pic>
        <p:nvPicPr>
          <p:cNvPr id="186" name="Google Shape;186;p26"/>
          <p:cNvPicPr preferRelativeResize="0"/>
          <p:nvPr/>
        </p:nvPicPr>
        <p:blipFill>
          <a:blip r:embed="rId3">
            <a:alphaModFix/>
          </a:blip>
          <a:stretch>
            <a:fillRect/>
          </a:stretch>
        </p:blipFill>
        <p:spPr>
          <a:xfrm>
            <a:off x="86175" y="72225"/>
            <a:ext cx="428625" cy="361950"/>
          </a:xfrm>
          <a:prstGeom prst="rect">
            <a:avLst/>
          </a:prstGeom>
          <a:noFill/>
          <a:ln>
            <a:noFill/>
          </a:ln>
        </p:spPr>
      </p:pic>
      <p:pic>
        <p:nvPicPr>
          <p:cNvPr id="187" name="Google Shape;187;p26"/>
          <p:cNvPicPr preferRelativeResize="0"/>
          <p:nvPr/>
        </p:nvPicPr>
        <p:blipFill>
          <a:blip r:embed="rId4">
            <a:alphaModFix/>
          </a:blip>
          <a:stretch>
            <a:fillRect/>
          </a:stretch>
        </p:blipFill>
        <p:spPr>
          <a:xfrm>
            <a:off x="574250" y="67463"/>
            <a:ext cx="238125" cy="371475"/>
          </a:xfrm>
          <a:prstGeom prst="rect">
            <a:avLst/>
          </a:prstGeom>
          <a:noFill/>
          <a:ln>
            <a:noFill/>
          </a:ln>
        </p:spPr>
      </p:pic>
      <p:sp>
        <p:nvSpPr>
          <p:cNvPr id="188" name="Google Shape;188;p26"/>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5">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189" name="Google Shape;189;p26"/>
          <p:cNvPicPr preferRelativeResize="0"/>
          <p:nvPr/>
        </p:nvPicPr>
        <p:blipFill>
          <a:blip r:embed="rId6">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graphicFrame>
        <p:nvGraphicFramePr>
          <p:cNvPr id="194" name="Google Shape;194;p27"/>
          <p:cNvGraphicFramePr/>
          <p:nvPr/>
        </p:nvGraphicFramePr>
        <p:xfrm>
          <a:off x="169475" y="643488"/>
          <a:ext cx="3000000" cy="3000000"/>
        </p:xfrm>
        <a:graphic>
          <a:graphicData uri="http://schemas.openxmlformats.org/drawingml/2006/table">
            <a:tbl>
              <a:tblPr>
                <a:noFill/>
                <a:tableStyleId>{C846EF15-A027-4431-A827-2823668EEBF7}</a:tableStyleId>
              </a:tblPr>
              <a:tblGrid>
                <a:gridCol w="936875"/>
                <a:gridCol w="4148850"/>
                <a:gridCol w="3719325"/>
              </a:tblGrid>
              <a:tr h="334475">
                <a:tc>
                  <a:txBody>
                    <a:bodyPr/>
                    <a:lstStyle/>
                    <a:p>
                      <a:pPr indent="0" lvl="0" marL="0" rtl="0" algn="l">
                        <a:spcBef>
                          <a:spcPts val="0"/>
                        </a:spcBef>
                        <a:spcAft>
                          <a:spcPts val="0"/>
                        </a:spcAft>
                        <a:buNone/>
                      </a:pPr>
                      <a:r>
                        <a:t/>
                      </a:r>
                      <a:endParaRPr b="1" sz="1100"/>
                    </a:p>
                  </a:txBody>
                  <a:tcPr marT="63500" marB="63500" marR="63500" marL="63500"/>
                </a:tc>
                <a:tc>
                  <a:txBody>
                    <a:bodyPr/>
                    <a:lstStyle/>
                    <a:p>
                      <a:pPr indent="0" lvl="0" marL="0" rtl="0" algn="ctr">
                        <a:spcBef>
                          <a:spcPts val="0"/>
                        </a:spcBef>
                        <a:spcAft>
                          <a:spcPts val="0"/>
                        </a:spcAft>
                        <a:buNone/>
                      </a:pPr>
                      <a:r>
                        <a:rPr b="1" lang="en" sz="1200"/>
                        <a:t>Activity</a:t>
                      </a:r>
                      <a:endParaRPr b="1" sz="1200"/>
                    </a:p>
                  </a:txBody>
                  <a:tcPr marT="63500" marB="63500" marR="63500" marL="63500"/>
                </a:tc>
                <a:tc>
                  <a:txBody>
                    <a:bodyPr/>
                    <a:lstStyle/>
                    <a:p>
                      <a:pPr indent="0" lvl="0" marL="0" rtl="0" algn="ctr">
                        <a:spcBef>
                          <a:spcPts val="0"/>
                        </a:spcBef>
                        <a:spcAft>
                          <a:spcPts val="0"/>
                        </a:spcAft>
                        <a:buNone/>
                      </a:pPr>
                      <a:r>
                        <a:rPr b="1" lang="en" sz="1200"/>
                        <a:t>Objective &amp; Goals</a:t>
                      </a:r>
                      <a:endParaRPr b="1" sz="1200"/>
                    </a:p>
                  </a:txBody>
                  <a:tcPr marT="63500" marB="63500" marR="63500" marL="63500"/>
                </a:tc>
              </a:tr>
              <a:tr h="324125">
                <a:tc>
                  <a:txBody>
                    <a:bodyPr/>
                    <a:lstStyle/>
                    <a:p>
                      <a:pPr indent="0" lvl="0" marL="0" rtl="0" algn="l">
                        <a:spcBef>
                          <a:spcPts val="0"/>
                        </a:spcBef>
                        <a:spcAft>
                          <a:spcPts val="0"/>
                        </a:spcAft>
                        <a:buNone/>
                      </a:pPr>
                      <a:r>
                        <a:rPr lang="en" sz="1100">
                          <a:solidFill>
                            <a:srgbClr val="FFFFFF"/>
                          </a:solidFill>
                        </a:rPr>
                        <a:t>Video 3</a:t>
                      </a:r>
                      <a:endParaRPr sz="1100">
                        <a:solidFill>
                          <a:srgbClr val="FFFFFF"/>
                        </a:solidFill>
                      </a:endParaRPr>
                    </a:p>
                  </a:txBody>
                  <a:tcPr marT="63500" marB="63500" marR="63500" marL="63500">
                    <a:solidFill>
                      <a:srgbClr val="999999"/>
                    </a:solidFill>
                  </a:tcPr>
                </a:tc>
                <a:tc>
                  <a:txBody>
                    <a:bodyPr/>
                    <a:lstStyle/>
                    <a:p>
                      <a:pPr indent="0" lvl="0" marL="0" rtl="0" algn="l">
                        <a:spcBef>
                          <a:spcPts val="0"/>
                        </a:spcBef>
                        <a:spcAft>
                          <a:spcPts val="0"/>
                        </a:spcAft>
                        <a:buNone/>
                      </a:pPr>
                      <a:r>
                        <a:t/>
                      </a:r>
                      <a:endParaRPr sz="1100"/>
                    </a:p>
                  </a:txBody>
                  <a:tcPr marT="63500" marB="63500" marR="63500" marL="63500">
                    <a:solidFill>
                      <a:srgbClr val="999999"/>
                    </a:solidFill>
                  </a:tcPr>
                </a:tc>
                <a:tc>
                  <a:txBody>
                    <a:bodyPr/>
                    <a:lstStyle/>
                    <a:p>
                      <a:pPr indent="0" lvl="0" marL="0" rtl="0" algn="l">
                        <a:spcBef>
                          <a:spcPts val="0"/>
                        </a:spcBef>
                        <a:spcAft>
                          <a:spcPts val="0"/>
                        </a:spcAft>
                        <a:buNone/>
                      </a:pPr>
                      <a:r>
                        <a:t/>
                      </a:r>
                      <a:endParaRPr sz="1100"/>
                    </a:p>
                  </a:txBody>
                  <a:tcPr marT="63500" marB="63500" marR="63500" marL="63500">
                    <a:solidFill>
                      <a:srgbClr val="999999"/>
                    </a:solidFill>
                  </a:tcPr>
                </a:tc>
              </a:tr>
              <a:tr h="2002900">
                <a:tc rowSpan="2">
                  <a:txBody>
                    <a:bodyPr/>
                    <a:lstStyle/>
                    <a:p>
                      <a:pPr indent="0" lvl="0" marL="0" rtl="0" algn="l">
                        <a:spcBef>
                          <a:spcPts val="0"/>
                        </a:spcBef>
                        <a:spcAft>
                          <a:spcPts val="0"/>
                        </a:spcAft>
                        <a:buNone/>
                      </a:pPr>
                      <a:r>
                        <a:rPr b="1" lang="en" sz="1100">
                          <a:solidFill>
                            <a:srgbClr val="FFFFFF"/>
                          </a:solidFill>
                        </a:rPr>
                        <a:t>Post-video</a:t>
                      </a:r>
                      <a:br>
                        <a:rPr b="1" lang="en" sz="1100">
                          <a:solidFill>
                            <a:srgbClr val="FFFFFF"/>
                          </a:solidFill>
                        </a:rPr>
                      </a:br>
                      <a:r>
                        <a:rPr lang="en" sz="1100">
                          <a:solidFill>
                            <a:srgbClr val="FFFFFF"/>
                          </a:solidFill>
                        </a:rPr>
                        <a:t>(45-60 mins)</a:t>
                      </a:r>
                      <a:endParaRPr sz="1100">
                        <a:solidFill>
                          <a:srgbClr val="FFFFFF"/>
                        </a:solidFill>
                      </a:endParaRPr>
                    </a:p>
                  </a:txBody>
                  <a:tcPr marT="63500" marB="63500" marR="63500" marL="63500">
                    <a:solidFill>
                      <a:srgbClr val="E69138"/>
                    </a:solidFill>
                  </a:tcPr>
                </a:tc>
                <a:tc>
                  <a:txBody>
                    <a:bodyPr/>
                    <a:lstStyle/>
                    <a:p>
                      <a:pPr indent="0" lvl="0" marL="0" rtl="0" algn="l">
                        <a:spcBef>
                          <a:spcPts val="0"/>
                        </a:spcBef>
                        <a:spcAft>
                          <a:spcPts val="0"/>
                        </a:spcAft>
                        <a:buNone/>
                      </a:pPr>
                      <a:r>
                        <a:rPr b="1" lang="en" sz="1100"/>
                        <a:t>Poll &amp; Discussion</a:t>
                      </a:r>
                      <a:endParaRPr b="1" sz="1100"/>
                    </a:p>
                    <a:p>
                      <a:pPr indent="-298450" lvl="0" marL="457200" rtl="0" algn="l">
                        <a:spcBef>
                          <a:spcPts val="1000"/>
                        </a:spcBef>
                        <a:spcAft>
                          <a:spcPts val="0"/>
                        </a:spcAft>
                        <a:buSzPts val="1100"/>
                        <a:buChar char="●"/>
                      </a:pPr>
                      <a:r>
                        <a:rPr lang="en" sz="1100"/>
                        <a:t>Are you team Debt Snowball or team Debt Avalanche?</a:t>
                      </a:r>
                      <a:endParaRPr sz="1100"/>
                    </a:p>
                    <a:p>
                      <a:pPr indent="-298450" lvl="0" marL="457200" rtl="0" algn="l">
                        <a:spcBef>
                          <a:spcPts val="0"/>
                        </a:spcBef>
                        <a:spcAft>
                          <a:spcPts val="0"/>
                        </a:spcAft>
                        <a:buSzPts val="1100"/>
                        <a:buChar char="●"/>
                      </a:pPr>
                      <a:r>
                        <a:rPr lang="en" sz="1100"/>
                        <a:t>Do you have any financial goals? What are they?</a:t>
                      </a:r>
                      <a:endParaRPr sz="1100"/>
                    </a:p>
                    <a:p>
                      <a:pPr indent="-298450" lvl="0" marL="457200" rtl="0" algn="l">
                        <a:spcBef>
                          <a:spcPts val="0"/>
                        </a:spcBef>
                        <a:spcAft>
                          <a:spcPts val="0"/>
                        </a:spcAft>
                        <a:buSzPts val="1100"/>
                        <a:buChar char="●"/>
                      </a:pPr>
                      <a:r>
                        <a:rPr lang="en" sz="1100"/>
                        <a:t>Would you consider using a financial advisor to help you in the future? How come?</a:t>
                      </a:r>
                      <a:endParaRPr sz="1100"/>
                    </a:p>
                    <a:p>
                      <a:pPr indent="-298450" lvl="0" marL="457200" rtl="0" algn="l">
                        <a:spcBef>
                          <a:spcPts val="0"/>
                        </a:spcBef>
                        <a:spcAft>
                          <a:spcPts val="0"/>
                        </a:spcAft>
                        <a:buSzPts val="1100"/>
                        <a:buChar char="●"/>
                      </a:pPr>
                      <a:r>
                        <a:rPr lang="en" sz="1100"/>
                        <a:t>Does the idea of investing make you nervous or excited?</a:t>
                      </a:r>
                      <a:endParaRPr sz="1100"/>
                    </a:p>
                    <a:p>
                      <a:pPr indent="-298450" lvl="0" marL="457200" rtl="0" algn="l">
                        <a:spcBef>
                          <a:spcPts val="0"/>
                        </a:spcBef>
                        <a:spcAft>
                          <a:spcPts val="0"/>
                        </a:spcAft>
                        <a:buSzPts val="1100"/>
                        <a:buChar char="●"/>
                      </a:pPr>
                      <a:r>
                        <a:rPr lang="en" sz="1100"/>
                        <a:t>Why do you think Rupee has a low risk tolerance?</a:t>
                      </a:r>
                      <a:endParaRPr i="1" sz="900"/>
                    </a:p>
                  </a:txBody>
                  <a:tcPr marT="63500" marB="63500" marR="63500" marL="63500"/>
                </a:tc>
                <a:tc>
                  <a:txBody>
                    <a:bodyPr/>
                    <a:lstStyle/>
                    <a:p>
                      <a:pPr indent="0" lvl="0" marL="0" rtl="0" algn="l">
                        <a:spcBef>
                          <a:spcPts val="0"/>
                        </a:spcBef>
                        <a:spcAft>
                          <a:spcPts val="0"/>
                        </a:spcAft>
                        <a:buNone/>
                      </a:pPr>
                      <a:r>
                        <a:t/>
                      </a:r>
                      <a:endParaRPr sz="1100"/>
                    </a:p>
                    <a:p>
                      <a:pPr indent="-298450" lvl="0" marL="457200" rtl="0" algn="l">
                        <a:spcBef>
                          <a:spcPts val="0"/>
                        </a:spcBef>
                        <a:spcAft>
                          <a:spcPts val="0"/>
                        </a:spcAft>
                        <a:buSzPts val="1100"/>
                        <a:buChar char="●"/>
                      </a:pPr>
                      <a:r>
                        <a:rPr lang="en" sz="1100"/>
                        <a:t>Reiterate debt repayment concepts to make it more memorable</a:t>
                      </a:r>
                      <a:endParaRPr sz="1100"/>
                    </a:p>
                    <a:p>
                      <a:pPr indent="-298450" lvl="0" marL="457200" rtl="0" algn="l">
                        <a:spcBef>
                          <a:spcPts val="0"/>
                        </a:spcBef>
                        <a:spcAft>
                          <a:spcPts val="0"/>
                        </a:spcAft>
                        <a:buSzPts val="1100"/>
                        <a:buChar char="●"/>
                      </a:pPr>
                      <a:r>
                        <a:rPr lang="en" sz="1100"/>
                        <a:t>Understanding there’s no right or wrong answers through discussions, it’s really just preference</a:t>
                      </a:r>
                      <a:endParaRPr sz="1100"/>
                    </a:p>
                    <a:p>
                      <a:pPr indent="-298450" lvl="0" marL="457200" rtl="0" algn="l">
                        <a:spcBef>
                          <a:spcPts val="0"/>
                        </a:spcBef>
                        <a:spcAft>
                          <a:spcPts val="0"/>
                        </a:spcAft>
                        <a:buSzPts val="1100"/>
                        <a:buChar char="●"/>
                      </a:pPr>
                      <a:r>
                        <a:rPr lang="en" sz="1100"/>
                        <a:t>Encourage students to start thinking about financial goals</a:t>
                      </a:r>
                      <a:endParaRPr sz="1100"/>
                    </a:p>
                  </a:txBody>
                  <a:tcPr marT="63500" marB="63500" marR="63500" marL="63500"/>
                </a:tc>
              </a:tr>
              <a:tr h="1195025">
                <a:tc vMerge="1"/>
                <a:tc>
                  <a:txBody>
                    <a:bodyPr/>
                    <a:lstStyle/>
                    <a:p>
                      <a:pPr indent="0" lvl="0" marL="0" rtl="0" algn="l">
                        <a:spcBef>
                          <a:spcPts val="0"/>
                        </a:spcBef>
                        <a:spcAft>
                          <a:spcPts val="0"/>
                        </a:spcAft>
                        <a:buNone/>
                      </a:pPr>
                      <a:r>
                        <a:rPr b="1" lang="en" sz="1100"/>
                        <a:t>Quiz &amp; Knowledge reiterate →</a:t>
                      </a:r>
                      <a:r>
                        <a:rPr lang="en" sz="1100"/>
                        <a:t> </a:t>
                      </a:r>
                      <a:r>
                        <a:rPr lang="en" sz="1100" u="sng">
                          <a:solidFill>
                            <a:srgbClr val="1155CC"/>
                          </a:solidFill>
                          <a:hlinkClick r:id="rId3">
                            <a:extLst>
                              <a:ext uri="{A12FA001-AC4F-418D-AE19-62706E023703}">
                                <ahyp:hlinkClr val="tx"/>
                              </a:ext>
                            </a:extLst>
                          </a:hlinkClick>
                        </a:rPr>
                        <a:t>What’s your risk tolerance?</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i="1" lang="en" sz="900"/>
                        <a:t>A</a:t>
                      </a:r>
                      <a:r>
                        <a:rPr i="1" lang="en" sz="900"/>
                        <a:t>ddress that there are other factors beyond your own characteristics that will affect your tolerance. E.g. Time Horizons – People with long time horizons may be more willing to accept more risk</a:t>
                      </a:r>
                      <a:endParaRPr i="1" sz="900"/>
                    </a:p>
                  </a:txBody>
                  <a:tcPr marT="63500" marB="63500" marR="63500" marL="63500"/>
                </a:tc>
                <a:tc>
                  <a:txBody>
                    <a:bodyPr/>
                    <a:lstStyle/>
                    <a:p>
                      <a:pPr indent="-298450" lvl="0" marL="457200" rtl="0" algn="l">
                        <a:spcBef>
                          <a:spcPts val="0"/>
                        </a:spcBef>
                        <a:spcAft>
                          <a:spcPts val="0"/>
                        </a:spcAft>
                        <a:buSzPts val="1100"/>
                        <a:buChar char="●"/>
                      </a:pPr>
                      <a:r>
                        <a:rPr lang="en" sz="1100"/>
                        <a:t>Understand that everybody has different levels of tolerance and that’s okay</a:t>
                      </a:r>
                      <a:endParaRPr sz="1100"/>
                    </a:p>
                    <a:p>
                      <a:pPr indent="-298450" lvl="0" marL="457200" rtl="0" algn="l">
                        <a:spcBef>
                          <a:spcPts val="0"/>
                        </a:spcBef>
                        <a:spcAft>
                          <a:spcPts val="0"/>
                        </a:spcAft>
                        <a:buSzPts val="1100"/>
                        <a:buChar char="●"/>
                      </a:pPr>
                      <a:r>
                        <a:rPr lang="en" sz="1100"/>
                        <a:t>It’s based on your situation and your traits</a:t>
                      </a:r>
                      <a:endParaRPr sz="1100"/>
                    </a:p>
                    <a:p>
                      <a:pPr indent="-298450" lvl="0" marL="457200" rtl="0" algn="l">
                        <a:spcBef>
                          <a:spcPts val="0"/>
                        </a:spcBef>
                        <a:spcAft>
                          <a:spcPts val="0"/>
                        </a:spcAft>
                        <a:buSzPts val="1100"/>
                        <a:buChar char="●"/>
                      </a:pPr>
                      <a:r>
                        <a:rPr lang="en" sz="1100"/>
                        <a:t>Understanding your risk tolerance can help pick the right financial products</a:t>
                      </a:r>
                      <a:endParaRPr sz="1100"/>
                    </a:p>
                  </a:txBody>
                  <a:tcPr marT="63500" marB="63500" marR="63500" marL="63500"/>
                </a:tc>
              </a:tr>
            </a:tbl>
          </a:graphicData>
        </a:graphic>
      </p:graphicFrame>
      <p:pic>
        <p:nvPicPr>
          <p:cNvPr id="195" name="Google Shape;195;p27"/>
          <p:cNvPicPr preferRelativeResize="0"/>
          <p:nvPr/>
        </p:nvPicPr>
        <p:blipFill>
          <a:blip r:embed="rId4">
            <a:alphaModFix/>
          </a:blip>
          <a:stretch>
            <a:fillRect/>
          </a:stretch>
        </p:blipFill>
        <p:spPr>
          <a:xfrm>
            <a:off x="86175" y="72225"/>
            <a:ext cx="428625" cy="361950"/>
          </a:xfrm>
          <a:prstGeom prst="rect">
            <a:avLst/>
          </a:prstGeom>
          <a:noFill/>
          <a:ln>
            <a:noFill/>
          </a:ln>
        </p:spPr>
      </p:pic>
      <p:pic>
        <p:nvPicPr>
          <p:cNvPr id="196" name="Google Shape;196;p27"/>
          <p:cNvPicPr preferRelativeResize="0"/>
          <p:nvPr/>
        </p:nvPicPr>
        <p:blipFill>
          <a:blip r:embed="rId5">
            <a:alphaModFix/>
          </a:blip>
          <a:stretch>
            <a:fillRect/>
          </a:stretch>
        </p:blipFill>
        <p:spPr>
          <a:xfrm>
            <a:off x="574250" y="67463"/>
            <a:ext cx="238125" cy="371475"/>
          </a:xfrm>
          <a:prstGeom prst="rect">
            <a:avLst/>
          </a:prstGeom>
          <a:noFill/>
          <a:ln>
            <a:noFill/>
          </a:ln>
        </p:spPr>
      </p:pic>
      <p:sp>
        <p:nvSpPr>
          <p:cNvPr id="197" name="Google Shape;197;p27"/>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6">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198" name="Google Shape;198;p27"/>
          <p:cNvPicPr preferRelativeResize="0"/>
          <p:nvPr/>
        </p:nvPicPr>
        <p:blipFill>
          <a:blip r:embed="rId7">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graphicFrame>
        <p:nvGraphicFramePr>
          <p:cNvPr id="203" name="Google Shape;203;p28"/>
          <p:cNvGraphicFramePr/>
          <p:nvPr/>
        </p:nvGraphicFramePr>
        <p:xfrm>
          <a:off x="169475" y="890975"/>
          <a:ext cx="3000000" cy="3000000"/>
        </p:xfrm>
        <a:graphic>
          <a:graphicData uri="http://schemas.openxmlformats.org/drawingml/2006/table">
            <a:tbl>
              <a:tblPr>
                <a:noFill/>
                <a:tableStyleId>{C846EF15-A027-4431-A827-2823668EEBF7}</a:tableStyleId>
              </a:tblPr>
              <a:tblGrid>
                <a:gridCol w="936875"/>
                <a:gridCol w="4148850"/>
                <a:gridCol w="3719325"/>
              </a:tblGrid>
              <a:tr h="335400">
                <a:tc>
                  <a:txBody>
                    <a:bodyPr/>
                    <a:lstStyle/>
                    <a:p>
                      <a:pPr indent="0" lvl="0" marL="0" rtl="0" algn="l">
                        <a:spcBef>
                          <a:spcPts val="0"/>
                        </a:spcBef>
                        <a:spcAft>
                          <a:spcPts val="0"/>
                        </a:spcAft>
                        <a:buNone/>
                      </a:pPr>
                      <a:r>
                        <a:t/>
                      </a:r>
                      <a:endParaRPr b="1" sz="1100"/>
                    </a:p>
                  </a:txBody>
                  <a:tcPr marT="63500" marB="63500" marR="63500" marL="63500"/>
                </a:tc>
                <a:tc>
                  <a:txBody>
                    <a:bodyPr/>
                    <a:lstStyle/>
                    <a:p>
                      <a:pPr indent="0" lvl="0" marL="0" rtl="0" algn="ctr">
                        <a:spcBef>
                          <a:spcPts val="0"/>
                        </a:spcBef>
                        <a:spcAft>
                          <a:spcPts val="0"/>
                        </a:spcAft>
                        <a:buNone/>
                      </a:pPr>
                      <a:r>
                        <a:rPr b="1" lang="en" sz="1200"/>
                        <a:t>Activity</a:t>
                      </a:r>
                      <a:endParaRPr b="1" sz="1200"/>
                    </a:p>
                  </a:txBody>
                  <a:tcPr marT="63500" marB="63500" marR="63500" marL="63500"/>
                </a:tc>
                <a:tc>
                  <a:txBody>
                    <a:bodyPr/>
                    <a:lstStyle/>
                    <a:p>
                      <a:pPr indent="0" lvl="0" marL="0" rtl="0" algn="ctr">
                        <a:spcBef>
                          <a:spcPts val="0"/>
                        </a:spcBef>
                        <a:spcAft>
                          <a:spcPts val="0"/>
                        </a:spcAft>
                        <a:buNone/>
                      </a:pPr>
                      <a:r>
                        <a:rPr b="1" lang="en" sz="1200"/>
                        <a:t>Objective &amp; Goals</a:t>
                      </a:r>
                      <a:endParaRPr b="1" sz="1200"/>
                    </a:p>
                  </a:txBody>
                  <a:tcPr marT="63500" marB="63500" marR="63500" marL="63500"/>
                </a:tc>
              </a:tr>
              <a:tr h="2371775">
                <a:tc rowSpan="2">
                  <a:txBody>
                    <a:bodyPr/>
                    <a:lstStyle/>
                    <a:p>
                      <a:pPr indent="0" lvl="0" marL="0" rtl="0" algn="l">
                        <a:spcBef>
                          <a:spcPts val="0"/>
                        </a:spcBef>
                        <a:spcAft>
                          <a:spcPts val="0"/>
                        </a:spcAft>
                        <a:buNone/>
                      </a:pPr>
                      <a:r>
                        <a:rPr b="1" lang="en" sz="1100">
                          <a:solidFill>
                            <a:srgbClr val="FFFFFF"/>
                          </a:solidFill>
                        </a:rPr>
                        <a:t>Post-video</a:t>
                      </a:r>
                      <a:br>
                        <a:rPr b="1" lang="en" sz="1100">
                          <a:solidFill>
                            <a:srgbClr val="FFFFFF"/>
                          </a:solidFill>
                        </a:rPr>
                      </a:br>
                      <a:r>
                        <a:rPr lang="en" sz="1100">
                          <a:solidFill>
                            <a:srgbClr val="FFFFFF"/>
                          </a:solidFill>
                        </a:rPr>
                        <a:t>(45-60 mins)</a:t>
                      </a:r>
                      <a:endParaRPr sz="1100">
                        <a:solidFill>
                          <a:srgbClr val="FFFFFF"/>
                        </a:solidFill>
                      </a:endParaRPr>
                    </a:p>
                  </a:txBody>
                  <a:tcPr marT="63500" marB="63500" marR="63500" marL="63500">
                    <a:solidFill>
                      <a:srgbClr val="E69138"/>
                    </a:solidFill>
                  </a:tcPr>
                </a:tc>
                <a:tc>
                  <a:txBody>
                    <a:bodyPr/>
                    <a:lstStyle/>
                    <a:p>
                      <a:pPr indent="0" lvl="0" marL="0" rtl="0" algn="l">
                        <a:spcBef>
                          <a:spcPts val="0"/>
                        </a:spcBef>
                        <a:spcAft>
                          <a:spcPts val="0"/>
                        </a:spcAft>
                        <a:buNone/>
                      </a:pPr>
                      <a:r>
                        <a:rPr b="1" lang="en" sz="1100"/>
                        <a:t>Activity &amp; Sharing → </a:t>
                      </a:r>
                      <a:r>
                        <a:rPr lang="en" sz="1100"/>
                        <a:t>Financial goals setting, think about 2-3 financial goals, then fill out a premade worksheet</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b="1" lang="en" sz="1100"/>
                        <a:t>General 5-Step Goal Setting Approach:</a:t>
                      </a:r>
                      <a:endParaRPr b="1" sz="900"/>
                    </a:p>
                    <a:p>
                      <a:pPr indent="-298450" lvl="0" marL="457200" rtl="0" algn="l">
                        <a:spcBef>
                          <a:spcPts val="1000"/>
                        </a:spcBef>
                        <a:spcAft>
                          <a:spcPts val="0"/>
                        </a:spcAft>
                        <a:buSzPts val="1100"/>
                        <a:buAutoNum type="arabicPeriod"/>
                      </a:pPr>
                      <a:r>
                        <a:rPr lang="en" sz="1100"/>
                        <a:t>Choose your goals</a:t>
                      </a:r>
                      <a:endParaRPr sz="1100"/>
                    </a:p>
                    <a:p>
                      <a:pPr indent="-298450" lvl="0" marL="457200" rtl="0" algn="l">
                        <a:spcBef>
                          <a:spcPts val="0"/>
                        </a:spcBef>
                        <a:spcAft>
                          <a:spcPts val="0"/>
                        </a:spcAft>
                        <a:buSzPts val="1100"/>
                        <a:buAutoNum type="arabicPeriod"/>
                      </a:pPr>
                      <a:r>
                        <a:rPr lang="en" sz="1100"/>
                        <a:t>Make them SMART</a:t>
                      </a:r>
                      <a:endParaRPr sz="1100"/>
                    </a:p>
                    <a:p>
                      <a:pPr indent="-298450" lvl="0" marL="457200" rtl="0" algn="l">
                        <a:spcBef>
                          <a:spcPts val="0"/>
                        </a:spcBef>
                        <a:spcAft>
                          <a:spcPts val="0"/>
                        </a:spcAft>
                        <a:buSzPts val="1100"/>
                        <a:buAutoNum type="arabicPeriod"/>
                      </a:pPr>
                      <a:r>
                        <a:rPr lang="en" sz="1100"/>
                        <a:t>Put a plan in place (micro-goals)</a:t>
                      </a:r>
                      <a:endParaRPr sz="1100"/>
                    </a:p>
                    <a:p>
                      <a:pPr indent="-298450" lvl="0" marL="457200" rtl="0" algn="l">
                        <a:spcBef>
                          <a:spcPts val="0"/>
                        </a:spcBef>
                        <a:spcAft>
                          <a:spcPts val="0"/>
                        </a:spcAft>
                        <a:buSzPts val="1100"/>
                        <a:buAutoNum type="arabicPeriod"/>
                      </a:pPr>
                      <a:r>
                        <a:rPr lang="en" sz="1100"/>
                        <a:t>Set review periods</a:t>
                      </a:r>
                      <a:endParaRPr sz="1100"/>
                    </a:p>
                    <a:p>
                      <a:pPr indent="-298450" lvl="0" marL="457200" rtl="0" algn="l">
                        <a:spcBef>
                          <a:spcPts val="0"/>
                        </a:spcBef>
                        <a:spcAft>
                          <a:spcPts val="0"/>
                        </a:spcAft>
                        <a:buSzPts val="1100"/>
                        <a:buAutoNum type="arabicPeriod"/>
                      </a:pPr>
                      <a:r>
                        <a:rPr lang="en" sz="1100"/>
                        <a:t>Hold yourself accountable</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u="sng">
                          <a:solidFill>
                            <a:schemeClr val="hlink"/>
                          </a:solidFill>
                          <a:hlinkClick r:id="rId3"/>
                        </a:rPr>
                        <a:t>https://www.inc.com/melanie-deziel/a-5-step-process-to-actually-accomplish-your-goals.html</a:t>
                      </a:r>
                      <a:r>
                        <a:rPr lang="en" sz="1100"/>
                        <a:t> </a:t>
                      </a:r>
                      <a:endParaRPr sz="1100"/>
                    </a:p>
                  </a:txBody>
                  <a:tcPr marT="63500" marB="63500" marR="63500" marL="63500"/>
                </a:tc>
                <a:tc>
                  <a:txBody>
                    <a:bodyPr/>
                    <a:lstStyle/>
                    <a:p>
                      <a:pPr indent="-298450" lvl="0" marL="457200" rtl="0" algn="l">
                        <a:spcBef>
                          <a:spcPts val="0"/>
                        </a:spcBef>
                        <a:spcAft>
                          <a:spcPts val="0"/>
                        </a:spcAft>
                        <a:buSzPts val="1100"/>
                        <a:buChar char="●"/>
                      </a:pPr>
                      <a:r>
                        <a:rPr lang="en" sz="1100"/>
                        <a:t>Have students think about their financial goals</a:t>
                      </a:r>
                      <a:endParaRPr sz="1100"/>
                    </a:p>
                    <a:p>
                      <a:pPr indent="-298450" lvl="0" marL="457200" rtl="0" algn="l">
                        <a:spcBef>
                          <a:spcPts val="0"/>
                        </a:spcBef>
                        <a:spcAft>
                          <a:spcPts val="0"/>
                        </a:spcAft>
                        <a:buSzPts val="1100"/>
                        <a:buChar char="●"/>
                      </a:pPr>
                      <a:r>
                        <a:rPr lang="en" sz="1100"/>
                        <a:t>Engage in conscious planning of what are some steps they can take to make it happen</a:t>
                      </a:r>
                      <a:endParaRPr sz="1100"/>
                    </a:p>
                    <a:p>
                      <a:pPr indent="-298450" lvl="0" marL="457200" rtl="0" algn="l">
                        <a:spcBef>
                          <a:spcPts val="0"/>
                        </a:spcBef>
                        <a:spcAft>
                          <a:spcPts val="0"/>
                        </a:spcAft>
                        <a:buSzPts val="1100"/>
                        <a:buChar char="●"/>
                      </a:pPr>
                      <a:r>
                        <a:rPr lang="en" sz="1100"/>
                        <a:t>Get inspired by other students goals or planning</a:t>
                      </a:r>
                      <a:endParaRPr sz="1100"/>
                    </a:p>
                  </a:txBody>
                  <a:tcPr marT="63500" marB="63500" marR="63500" marL="63500"/>
                </a:tc>
              </a:tr>
              <a:tr h="1041475">
                <a:tc vMerge="1"/>
                <a:tc>
                  <a:txBody>
                    <a:bodyPr/>
                    <a:lstStyle/>
                    <a:p>
                      <a:pPr indent="0" lvl="0" marL="0" rtl="0" algn="l">
                        <a:spcBef>
                          <a:spcPts val="0"/>
                        </a:spcBef>
                        <a:spcAft>
                          <a:spcPts val="0"/>
                        </a:spcAft>
                        <a:buNone/>
                      </a:pPr>
                      <a:r>
                        <a:rPr b="1" lang="en" sz="1100"/>
                        <a:t>Series Wrap Up &amp; Final Sharing → </a:t>
                      </a:r>
                      <a:r>
                        <a:rPr lang="en" sz="1100"/>
                        <a:t>Has your money attitude changed from before the video series to now? Why or why not? If yes, what is it now?</a:t>
                      </a:r>
                      <a:endParaRPr i="1" sz="900"/>
                    </a:p>
                    <a:p>
                      <a:pPr indent="0" lvl="0" marL="0" rtl="0" algn="l">
                        <a:spcBef>
                          <a:spcPts val="0"/>
                        </a:spcBef>
                        <a:spcAft>
                          <a:spcPts val="0"/>
                        </a:spcAft>
                        <a:buNone/>
                      </a:pPr>
                      <a:r>
                        <a:t/>
                      </a:r>
                      <a:endParaRPr i="1" sz="900"/>
                    </a:p>
                  </a:txBody>
                  <a:tcPr marT="63500" marB="63500" marR="63500" marL="63500"/>
                </a:tc>
                <a:tc>
                  <a:txBody>
                    <a:bodyPr/>
                    <a:lstStyle/>
                    <a:p>
                      <a:pPr indent="-298450" lvl="0" marL="457200" rtl="0" algn="l">
                        <a:spcBef>
                          <a:spcPts val="0"/>
                        </a:spcBef>
                        <a:spcAft>
                          <a:spcPts val="0"/>
                        </a:spcAft>
                        <a:buSzPts val="1100"/>
                        <a:buChar char="●"/>
                      </a:pPr>
                      <a:r>
                        <a:rPr lang="en" sz="1100"/>
                        <a:t>Final reflection on money attitude to wrap the whole video series</a:t>
                      </a:r>
                      <a:endParaRPr sz="1100"/>
                    </a:p>
                    <a:p>
                      <a:pPr indent="-298450" lvl="0" marL="457200" rtl="0" algn="l">
                        <a:spcBef>
                          <a:spcPts val="0"/>
                        </a:spcBef>
                        <a:spcAft>
                          <a:spcPts val="0"/>
                        </a:spcAft>
                        <a:buSzPts val="1100"/>
                        <a:buChar char="●"/>
                      </a:pPr>
                      <a:r>
                        <a:rPr lang="en" sz="1100"/>
                        <a:t>Remind students that truly money attitude is one of the most important concept to understand</a:t>
                      </a:r>
                      <a:endParaRPr sz="1100"/>
                    </a:p>
                  </a:txBody>
                  <a:tcPr marT="63500" marB="63500" marR="63500" marL="63500"/>
                </a:tc>
              </a:tr>
            </a:tbl>
          </a:graphicData>
        </a:graphic>
      </p:graphicFrame>
      <p:pic>
        <p:nvPicPr>
          <p:cNvPr id="204" name="Google Shape;204;p28"/>
          <p:cNvPicPr preferRelativeResize="0"/>
          <p:nvPr/>
        </p:nvPicPr>
        <p:blipFill>
          <a:blip r:embed="rId4">
            <a:alphaModFix/>
          </a:blip>
          <a:stretch>
            <a:fillRect/>
          </a:stretch>
        </p:blipFill>
        <p:spPr>
          <a:xfrm>
            <a:off x="86175" y="72225"/>
            <a:ext cx="428625" cy="361950"/>
          </a:xfrm>
          <a:prstGeom prst="rect">
            <a:avLst/>
          </a:prstGeom>
          <a:noFill/>
          <a:ln>
            <a:noFill/>
          </a:ln>
        </p:spPr>
      </p:pic>
      <p:pic>
        <p:nvPicPr>
          <p:cNvPr id="205" name="Google Shape;205;p28"/>
          <p:cNvPicPr preferRelativeResize="0"/>
          <p:nvPr/>
        </p:nvPicPr>
        <p:blipFill>
          <a:blip r:embed="rId5">
            <a:alphaModFix/>
          </a:blip>
          <a:stretch>
            <a:fillRect/>
          </a:stretch>
        </p:blipFill>
        <p:spPr>
          <a:xfrm>
            <a:off x="574250" y="67463"/>
            <a:ext cx="238125" cy="371475"/>
          </a:xfrm>
          <a:prstGeom prst="rect">
            <a:avLst/>
          </a:prstGeom>
          <a:noFill/>
          <a:ln>
            <a:noFill/>
          </a:ln>
        </p:spPr>
      </p:pic>
      <p:sp>
        <p:nvSpPr>
          <p:cNvPr id="206" name="Google Shape;206;p28"/>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6">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207" name="Google Shape;207;p28"/>
          <p:cNvPicPr preferRelativeResize="0"/>
          <p:nvPr/>
        </p:nvPicPr>
        <p:blipFill>
          <a:blip r:embed="rId7">
            <a:alphaModFix/>
          </a:blip>
          <a:stretch>
            <a:fillRect/>
          </a:stretch>
        </p:blipFill>
        <p:spPr>
          <a:xfrm>
            <a:off x="4365163" y="4681650"/>
            <a:ext cx="413664" cy="140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9"/>
          <p:cNvSpPr txBox="1"/>
          <p:nvPr>
            <p:ph type="title"/>
          </p:nvPr>
        </p:nvSpPr>
        <p:spPr>
          <a:xfrm>
            <a:off x="311700" y="3370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Video 3 Learning</a:t>
            </a:r>
            <a:r>
              <a:rPr lang="en"/>
              <a:t> Strategies</a:t>
            </a:r>
            <a:endParaRPr/>
          </a:p>
        </p:txBody>
      </p:sp>
      <p:sp>
        <p:nvSpPr>
          <p:cNvPr id="213" name="Google Shape;213;p29"/>
          <p:cNvSpPr txBox="1"/>
          <p:nvPr>
            <p:ph idx="1" type="body"/>
          </p:nvPr>
        </p:nvSpPr>
        <p:spPr>
          <a:xfrm>
            <a:off x="311700" y="1132800"/>
            <a:ext cx="8520600" cy="390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highlight>
                  <a:srgbClr val="FFF2CC"/>
                </a:highlight>
              </a:rPr>
              <a:t>Learning strategies:</a:t>
            </a:r>
            <a:endParaRPr b="1" sz="1400">
              <a:solidFill>
                <a:srgbClr val="000000"/>
              </a:solidFill>
              <a:highlight>
                <a:srgbClr val="FFF2CC"/>
              </a:highlight>
            </a:endParaRPr>
          </a:p>
          <a:p>
            <a:pPr indent="-317500" lvl="0" marL="457200" rtl="0" algn="l">
              <a:spcBef>
                <a:spcPts val="1200"/>
              </a:spcBef>
              <a:spcAft>
                <a:spcPts val="0"/>
              </a:spcAft>
              <a:buClr>
                <a:srgbClr val="000000"/>
              </a:buClr>
              <a:buSzPts val="1400"/>
              <a:buChar char="●"/>
            </a:pPr>
            <a:r>
              <a:rPr lang="en" sz="1400">
                <a:solidFill>
                  <a:srgbClr val="000000"/>
                </a:solidFill>
              </a:rPr>
              <a:t>Concept mapping</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Informal quiz</a:t>
            </a:r>
            <a:endParaRPr sz="1400">
              <a:solidFill>
                <a:srgbClr val="000000"/>
              </a:solidFill>
            </a:endParaRPr>
          </a:p>
          <a:p>
            <a:pPr indent="0" lvl="0" marL="0" rtl="0" algn="l">
              <a:lnSpc>
                <a:spcPct val="100000"/>
              </a:lnSpc>
              <a:spcBef>
                <a:spcPts val="0"/>
              </a:spcBef>
              <a:spcAft>
                <a:spcPts val="0"/>
              </a:spcAft>
              <a:buNone/>
            </a:pPr>
            <a:r>
              <a:t/>
            </a:r>
            <a:endParaRPr b="1" sz="1400">
              <a:solidFill>
                <a:srgbClr val="000000"/>
              </a:solidFill>
              <a:highlight>
                <a:srgbClr val="FFF2CC"/>
              </a:highlight>
            </a:endParaRPr>
          </a:p>
          <a:p>
            <a:pPr indent="0" lvl="0" marL="0" rtl="0" algn="l">
              <a:lnSpc>
                <a:spcPct val="115000"/>
              </a:lnSpc>
              <a:spcBef>
                <a:spcPts val="1000"/>
              </a:spcBef>
              <a:spcAft>
                <a:spcPts val="0"/>
              </a:spcAft>
              <a:buNone/>
            </a:pPr>
            <a:r>
              <a:rPr b="1" lang="en" sz="1400">
                <a:solidFill>
                  <a:srgbClr val="000000"/>
                </a:solidFill>
                <a:highlight>
                  <a:srgbClr val="FFF2CC"/>
                </a:highlight>
              </a:rPr>
              <a:t>Apps/ Websites:</a:t>
            </a:r>
            <a:endParaRPr b="1" sz="1400">
              <a:solidFill>
                <a:srgbClr val="000000"/>
              </a:solidFill>
              <a:highlight>
                <a:srgbClr val="FFF2CC"/>
              </a:highlight>
            </a:endParaRPr>
          </a:p>
          <a:p>
            <a:pPr indent="-317500" lvl="0" marL="457200" rtl="0" algn="l">
              <a:lnSpc>
                <a:spcPct val="100000"/>
              </a:lnSpc>
              <a:spcBef>
                <a:spcPts val="1200"/>
              </a:spcBef>
              <a:spcAft>
                <a:spcPts val="0"/>
              </a:spcAft>
              <a:buClr>
                <a:srgbClr val="000000"/>
              </a:buClr>
              <a:buSzPts val="1400"/>
              <a:buChar char="●"/>
            </a:pPr>
            <a:r>
              <a:rPr b="1" lang="en" sz="1400">
                <a:solidFill>
                  <a:srgbClr val="000000"/>
                </a:solidFill>
              </a:rPr>
              <a:t>Jamboard</a:t>
            </a:r>
            <a:r>
              <a:rPr lang="en" sz="1400">
                <a:solidFill>
                  <a:srgbClr val="000000"/>
                </a:solidFill>
              </a:rPr>
              <a:t> </a:t>
            </a:r>
            <a:r>
              <a:rPr lang="en" sz="1400" u="sng">
                <a:solidFill>
                  <a:schemeClr val="hlink"/>
                </a:solidFill>
                <a:hlinkClick r:id="rId3"/>
              </a:rPr>
              <a:t>https://jamboard.google.com/</a:t>
            </a:r>
            <a:r>
              <a:rPr lang="en" sz="1400">
                <a:solidFill>
                  <a:srgbClr val="000000"/>
                </a:solidFill>
              </a:rPr>
              <a:t> </a:t>
            </a:r>
            <a:br>
              <a:rPr lang="en" sz="1400">
                <a:solidFill>
                  <a:srgbClr val="000000"/>
                </a:solidFill>
              </a:rPr>
            </a:br>
            <a:r>
              <a:rPr lang="en" sz="1400">
                <a:solidFill>
                  <a:srgbClr val="000000"/>
                </a:solidFill>
              </a:rPr>
              <a:t>Draw and annotate on the same board or different boards.</a:t>
            </a:r>
            <a:endParaRPr sz="1400">
              <a:solidFill>
                <a:srgbClr val="000000"/>
              </a:solidFill>
            </a:endParaRPr>
          </a:p>
          <a:p>
            <a:pPr indent="-317500" lvl="0" marL="457200" rtl="0" algn="l">
              <a:lnSpc>
                <a:spcPct val="100000"/>
              </a:lnSpc>
              <a:spcBef>
                <a:spcPts val="1000"/>
              </a:spcBef>
              <a:spcAft>
                <a:spcPts val="0"/>
              </a:spcAft>
              <a:buClr>
                <a:srgbClr val="000000"/>
              </a:buClr>
              <a:buSzPts val="1400"/>
              <a:buChar char="●"/>
            </a:pPr>
            <a:r>
              <a:rPr b="1" lang="en" sz="1400">
                <a:solidFill>
                  <a:srgbClr val="000000"/>
                </a:solidFill>
              </a:rPr>
              <a:t>Wakelet</a:t>
            </a:r>
            <a:r>
              <a:rPr lang="en" sz="1400">
                <a:solidFill>
                  <a:srgbClr val="000000"/>
                </a:solidFill>
              </a:rPr>
              <a:t> </a:t>
            </a:r>
            <a:r>
              <a:rPr lang="en" sz="1400" u="sng">
                <a:solidFill>
                  <a:schemeClr val="hlink"/>
                </a:solidFill>
                <a:hlinkClick r:id="rId4"/>
              </a:rPr>
              <a:t>www.wakelet.com/</a:t>
            </a:r>
            <a:br>
              <a:rPr lang="en" sz="1400">
                <a:solidFill>
                  <a:srgbClr val="000000"/>
                </a:solidFill>
              </a:rPr>
            </a:br>
            <a:r>
              <a:rPr lang="en" sz="1400">
                <a:solidFill>
                  <a:srgbClr val="000000"/>
                </a:solidFill>
              </a:rPr>
              <a:t>Allow presenters and students to share materials to a board in real time. </a:t>
            </a:r>
            <a:endParaRPr sz="1400">
              <a:solidFill>
                <a:srgbClr val="000000"/>
              </a:solidFill>
            </a:endParaRPr>
          </a:p>
          <a:p>
            <a:pPr indent="-317500" lvl="0" marL="457200" rtl="0" algn="l">
              <a:lnSpc>
                <a:spcPct val="100000"/>
              </a:lnSpc>
              <a:spcBef>
                <a:spcPts val="1000"/>
              </a:spcBef>
              <a:spcAft>
                <a:spcPts val="0"/>
              </a:spcAft>
              <a:buClr>
                <a:srgbClr val="000000"/>
              </a:buClr>
              <a:buSzPts val="1400"/>
              <a:buChar char="●"/>
            </a:pPr>
            <a:r>
              <a:rPr b="1" lang="en" sz="1400">
                <a:solidFill>
                  <a:srgbClr val="000000"/>
                </a:solidFill>
              </a:rPr>
              <a:t>Factile</a:t>
            </a:r>
            <a:r>
              <a:rPr lang="en" sz="1400">
                <a:solidFill>
                  <a:srgbClr val="000000"/>
                </a:solidFill>
              </a:rPr>
              <a:t> </a:t>
            </a:r>
            <a:r>
              <a:rPr lang="en" sz="1400" u="sng">
                <a:solidFill>
                  <a:schemeClr val="hlink"/>
                </a:solidFill>
                <a:hlinkClick r:id="rId5"/>
              </a:rPr>
              <a:t>https://www.playfactile.com/</a:t>
            </a:r>
            <a:r>
              <a:rPr lang="en" sz="1400">
                <a:solidFill>
                  <a:srgbClr val="000000"/>
                </a:solidFill>
              </a:rPr>
              <a:t> </a:t>
            </a:r>
            <a:br>
              <a:rPr lang="en" sz="1400">
                <a:solidFill>
                  <a:srgbClr val="000000"/>
                </a:solidFill>
              </a:rPr>
            </a:br>
            <a:r>
              <a:rPr lang="en" sz="1400">
                <a:solidFill>
                  <a:srgbClr val="000000"/>
                </a:solidFill>
              </a:rPr>
              <a:t>Jeopardy-style quiz that can be shared through a link and played live. </a:t>
            </a:r>
            <a:endParaRPr sz="1400">
              <a:solidFill>
                <a:srgbClr val="000000"/>
              </a:solidFill>
            </a:endParaRPr>
          </a:p>
        </p:txBody>
      </p:sp>
      <p:sp>
        <p:nvSpPr>
          <p:cNvPr id="214" name="Google Shape;214;p29"/>
          <p:cNvSpPr txBox="1"/>
          <p:nvPr>
            <p:ph idx="1" type="body"/>
          </p:nvPr>
        </p:nvSpPr>
        <p:spPr>
          <a:xfrm>
            <a:off x="3510225" y="1132800"/>
            <a:ext cx="3444600" cy="1506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400">
                <a:solidFill>
                  <a:srgbClr val="000000"/>
                </a:solidFill>
                <a:highlight>
                  <a:srgbClr val="FFF2CC"/>
                </a:highlight>
              </a:rPr>
              <a:t>Metacognitive practices:</a:t>
            </a:r>
            <a:endParaRPr b="1" sz="1400">
              <a:solidFill>
                <a:srgbClr val="000000"/>
              </a:solidFill>
              <a:highlight>
                <a:srgbClr val="FFF2CC"/>
              </a:highlight>
            </a:endParaRPr>
          </a:p>
          <a:p>
            <a:pPr indent="-317500" lvl="0" marL="457200" rtl="0" algn="l">
              <a:lnSpc>
                <a:spcPct val="100000"/>
              </a:lnSpc>
              <a:spcBef>
                <a:spcPts val="1000"/>
              </a:spcBef>
              <a:spcAft>
                <a:spcPts val="0"/>
              </a:spcAft>
              <a:buClr>
                <a:srgbClr val="000000"/>
              </a:buClr>
              <a:buSzPts val="1400"/>
              <a:buChar char="●"/>
            </a:pPr>
            <a:r>
              <a:rPr lang="en" sz="1400">
                <a:solidFill>
                  <a:srgbClr val="000000"/>
                </a:solidFill>
              </a:rPr>
              <a:t>Feedback surveys</a:t>
            </a:r>
            <a:endParaRPr sz="1400">
              <a:solidFill>
                <a:srgbClr val="000000"/>
              </a:solidFill>
            </a:endParaRPr>
          </a:p>
          <a:p>
            <a:pPr indent="-317500" lvl="0" marL="457200" rtl="0" algn="l">
              <a:lnSpc>
                <a:spcPct val="100000"/>
              </a:lnSpc>
              <a:spcBef>
                <a:spcPts val="0"/>
              </a:spcBef>
              <a:spcAft>
                <a:spcPts val="0"/>
              </a:spcAft>
              <a:buClr>
                <a:srgbClr val="000000"/>
              </a:buClr>
              <a:buSzPts val="1400"/>
              <a:buChar char="●"/>
            </a:pPr>
            <a:r>
              <a:rPr lang="en" sz="1400">
                <a:solidFill>
                  <a:srgbClr val="000000"/>
                </a:solidFill>
              </a:rPr>
              <a:t>Reflective assignments</a:t>
            </a:r>
            <a:endParaRPr sz="1400">
              <a:solidFill>
                <a:srgbClr val="000000"/>
              </a:solidFill>
            </a:endParaRPr>
          </a:p>
        </p:txBody>
      </p:sp>
      <p:pic>
        <p:nvPicPr>
          <p:cNvPr id="215" name="Google Shape;215;p29"/>
          <p:cNvPicPr preferRelativeResize="0"/>
          <p:nvPr/>
        </p:nvPicPr>
        <p:blipFill>
          <a:blip r:embed="rId6">
            <a:alphaModFix/>
          </a:blip>
          <a:stretch>
            <a:fillRect/>
          </a:stretch>
        </p:blipFill>
        <p:spPr>
          <a:xfrm>
            <a:off x="86175" y="72225"/>
            <a:ext cx="428625" cy="361950"/>
          </a:xfrm>
          <a:prstGeom prst="rect">
            <a:avLst/>
          </a:prstGeom>
          <a:noFill/>
          <a:ln>
            <a:noFill/>
          </a:ln>
        </p:spPr>
      </p:pic>
      <p:pic>
        <p:nvPicPr>
          <p:cNvPr id="216" name="Google Shape;216;p29"/>
          <p:cNvPicPr preferRelativeResize="0"/>
          <p:nvPr/>
        </p:nvPicPr>
        <p:blipFill>
          <a:blip r:embed="rId7">
            <a:alphaModFix/>
          </a:blip>
          <a:stretch>
            <a:fillRect/>
          </a:stretch>
        </p:blipFill>
        <p:spPr>
          <a:xfrm>
            <a:off x="574250" y="67463"/>
            <a:ext cx="238125" cy="371475"/>
          </a:xfrm>
          <a:prstGeom prst="rect">
            <a:avLst/>
          </a:prstGeom>
          <a:noFill/>
          <a:ln>
            <a:noFill/>
          </a:ln>
        </p:spPr>
      </p:pic>
      <p:sp>
        <p:nvSpPr>
          <p:cNvPr id="217" name="Google Shape;217;p29"/>
          <p:cNvSpPr txBox="1"/>
          <p:nvPr/>
        </p:nvSpPr>
        <p:spPr>
          <a:xfrm>
            <a:off x="629550" y="4749100"/>
            <a:ext cx="7884900" cy="52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600"/>
              <a:t>Unless otherwise noted, all content in this document was created by Nicholas Cheng, Jennifer Diep, Kaman Hui, Simi Sahota, Maria Palermo, Jennine Rawana, Mazen J. Hamadeh, &amp; Agata Stypka in 2021, and is available under a </a:t>
            </a:r>
            <a:r>
              <a:rPr lang="en" sz="600" u="sng">
                <a:solidFill>
                  <a:srgbClr val="0000FF"/>
                </a:solidFill>
                <a:hlinkClick r:id="rId8">
                  <a:extLst>
                    <a:ext uri="{A12FA001-AC4F-418D-AE19-62706E023703}">
                      <ahyp:hlinkClr val="tx"/>
                    </a:ext>
                  </a:extLst>
                </a:hlinkClick>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spcBef>
                <a:spcPts val="0"/>
              </a:spcBef>
              <a:spcAft>
                <a:spcPts val="0"/>
              </a:spcAft>
              <a:buNone/>
            </a:pPr>
            <a:r>
              <a:t/>
            </a:r>
            <a:endParaRPr sz="800"/>
          </a:p>
        </p:txBody>
      </p:sp>
      <p:pic>
        <p:nvPicPr>
          <p:cNvPr id="218" name="Google Shape;218;p29"/>
          <p:cNvPicPr preferRelativeResize="0"/>
          <p:nvPr/>
        </p:nvPicPr>
        <p:blipFill>
          <a:blip r:embed="rId9">
            <a:alphaModFix/>
          </a:blip>
          <a:stretch>
            <a:fillRect/>
          </a:stretch>
        </p:blipFill>
        <p:spPr>
          <a:xfrm>
            <a:off x="4365163" y="4681650"/>
            <a:ext cx="413664" cy="1402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