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5143500" cx="9144000"/>
  <p:notesSz cx="6858000" cy="9144000"/>
  <p:embeddedFontLst>
    <p:embeddedFont>
      <p:font typeface="Proxima Nova"/>
      <p:regular r:id="rId45"/>
      <p:bold r:id="rId46"/>
      <p:italic r:id="rId47"/>
      <p:boldItalic r:id="rId48"/>
    </p:embeddedFont>
    <p:embeddedFont>
      <p:font typeface="Oswald"/>
      <p:regular r:id="rId49"/>
      <p:bold r:id="rId50"/>
    </p:embeddedFont>
    <p:embeddedFont>
      <p:font typeface="Alfa Slab One"/>
      <p:regular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font" Target="fonts/ProximaNova-bold.fntdata"/><Relationship Id="rId45" Type="http://schemas.openxmlformats.org/officeDocument/2006/relationships/font" Target="fonts/ProximaNova-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ProximaNova-boldItalic.fntdata"/><Relationship Id="rId47" Type="http://schemas.openxmlformats.org/officeDocument/2006/relationships/font" Target="fonts/ProximaNova-italic.fntdata"/><Relationship Id="rId49" Type="http://schemas.openxmlformats.org/officeDocument/2006/relationships/font" Target="fonts/Oswal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AlfaSlabOne-regular.fntdata"/><Relationship Id="rId50" Type="http://schemas.openxmlformats.org/officeDocument/2006/relationships/font" Target="fonts/Oswald-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Char char="●"/>
            </a:pPr>
            <a:r>
              <a:rPr lang="en" sz="1300">
                <a:latin typeface="Times New Roman"/>
                <a:ea typeface="Times New Roman"/>
                <a:cs typeface="Times New Roman"/>
                <a:sym typeface="Times New Roman"/>
              </a:rPr>
              <a:t>Hey, my name is Hari and today I am going to talk about</a:t>
            </a:r>
            <a:r>
              <a:rPr lang="en" sz="1300">
                <a:solidFill>
                  <a:schemeClr val="dk1"/>
                </a:solidFill>
                <a:latin typeface="Times New Roman"/>
                <a:ea typeface="Times New Roman"/>
                <a:cs typeface="Times New Roman"/>
                <a:sym typeface="Times New Roman"/>
              </a:rPr>
              <a:t> the different money attitudes, the importance of saving and the value of goal-setting.</a:t>
            </a:r>
            <a:endParaRPr sz="1300">
              <a:latin typeface="Times New Roman"/>
              <a:ea typeface="Times New Roman"/>
              <a:cs typeface="Times New Roman"/>
              <a:sym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c7adabd576_3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c7adabd576_3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lnSpc>
                <a:spcPct val="125000"/>
              </a:lnSpc>
              <a:spcBef>
                <a:spcPts val="0"/>
              </a:spcBef>
              <a:spcAft>
                <a:spcPts val="0"/>
              </a:spcAft>
              <a:buSzPts val="1100"/>
              <a:buChar char="●"/>
            </a:pPr>
            <a:r>
              <a:rPr lang="en" sz="1300">
                <a:solidFill>
                  <a:schemeClr val="dk1"/>
                </a:solidFill>
                <a:latin typeface="Times New Roman"/>
                <a:ea typeface="Times New Roman"/>
                <a:cs typeface="Times New Roman"/>
                <a:sym typeface="Times New Roman"/>
              </a:rPr>
              <a:t>A key takeaway from this would be that optimism (or a positive money attitude) often leads to financial stability and success.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c7adabd576_3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c7adabd576_3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Next is Savings. Savings refer to money you put aside for future use rather than spending it immediately.</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Your savings can be used to increase your income through investing.</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You should save money for </a:t>
            </a:r>
            <a:r>
              <a:rPr lang="en" sz="1300" u="sng">
                <a:solidFill>
                  <a:schemeClr val="dk1"/>
                </a:solidFill>
                <a:latin typeface="Times New Roman"/>
                <a:ea typeface="Times New Roman"/>
                <a:cs typeface="Times New Roman"/>
                <a:sym typeface="Times New Roman"/>
              </a:rPr>
              <a:t>three basic reasons</a:t>
            </a:r>
            <a:r>
              <a:rPr lang="en" sz="1300">
                <a:solidFill>
                  <a:schemeClr val="dk1"/>
                </a:solidFill>
                <a:latin typeface="Times New Roman"/>
                <a:ea typeface="Times New Roman"/>
                <a:cs typeface="Times New Roman"/>
                <a:sym typeface="Times New Roman"/>
              </a:rPr>
              <a:t>: emergency fund, purchases and wealth building</a:t>
            </a:r>
            <a:endParaRPr sz="1300">
              <a:solidFill>
                <a:schemeClr val="dk1"/>
              </a:solidFill>
              <a:latin typeface="Times New Roman"/>
              <a:ea typeface="Times New Roman"/>
              <a:cs typeface="Times New Roman"/>
              <a:sym typeface="Times New Roman"/>
            </a:endParaRPr>
          </a:p>
          <a:p>
            <a:pPr indent="-311150" lvl="1" marL="9144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An emergency fund will be your safety net in case something unexpected happens.</a:t>
            </a:r>
            <a:endParaRPr sz="1300">
              <a:solidFill>
                <a:schemeClr val="dk1"/>
              </a:solidFill>
              <a:latin typeface="Times New Roman"/>
              <a:ea typeface="Times New Roman"/>
              <a:cs typeface="Times New Roman"/>
              <a:sym typeface="Times New Roman"/>
            </a:endParaRPr>
          </a:p>
          <a:p>
            <a:pPr indent="-311150" lvl="1" marL="9144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Saving up for purchases help you to avoid credit cards and it can help improve your credit.</a:t>
            </a:r>
            <a:endParaRPr sz="1300">
              <a:solidFill>
                <a:schemeClr val="dk1"/>
              </a:solidFill>
              <a:latin typeface="Times New Roman"/>
              <a:ea typeface="Times New Roman"/>
              <a:cs typeface="Times New Roman"/>
              <a:sym typeface="Times New Roman"/>
            </a:endParaRPr>
          </a:p>
          <a:p>
            <a:pPr indent="-311150" lvl="1" marL="9144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You can build your wealth from savings by investing it and there are a multitude of ways to invest.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c7a833d515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c7a833d515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The importance of savings is </a:t>
            </a:r>
            <a:r>
              <a:rPr lang="en"/>
              <a:t>reinforced</a:t>
            </a:r>
            <a:r>
              <a:rPr lang="en"/>
              <a:t> as the cost of a university education in Ontario has increased by 400% since 1990, whereas everything else has increased by a much lower percentage.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c7a833d51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c7a833d51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The average annual cost for a student living off-campus at a Canadian university is $19,498.75. This includes students pursuing all sorts of degrees. Again, some savings would </a:t>
            </a:r>
            <a:r>
              <a:rPr lang="en"/>
              <a:t>definitely</a:t>
            </a:r>
            <a:r>
              <a:rPr lang="en"/>
              <a:t> help you to cover some of these post-secondary expenses.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d42905671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d42905671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d5282b4d06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d5282b4d06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d5282b4d0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d5282b4d0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7a3a43aa33_2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7a3a43aa33_2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7a3a43aa33_2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7a3a43aa33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7a3a43aa33_2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7a3a43aa33_2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Contrary to popular belief, you can apply to medical school from any undergraduate program, you may prefer a Science-based program though.</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c7adabd576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c7adabd576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For these three questions, I want an answer from you guys. Read Question. </a:t>
            </a:r>
            <a:r>
              <a:rPr lang="en" sz="1300">
                <a:solidFill>
                  <a:schemeClr val="dk1"/>
                </a:solidFill>
                <a:latin typeface="Times New Roman"/>
                <a:ea typeface="Times New Roman"/>
                <a:cs typeface="Times New Roman"/>
                <a:sym typeface="Times New Roman"/>
              </a:rPr>
              <a:t>Feel free to respond in the chat, or you use your mic, that would be great.</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Ask the questions to the group, and the answer to each question is in the next slide that consists of a picture that can be easily described.</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7a3a43aa33_2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7a3a43aa33_2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There are multiple ways to become a nurse; one of them is..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7a3a43aa33_2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7a3a43aa33_2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There are multiple ways to become a nurse; one of them is..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7a3a43aa33_2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7a3a43aa33_2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There are multiple ways to become a nurse; one of them is..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7a3a43aa33_2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7a3a43aa33_2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T</a:t>
            </a:r>
            <a:r>
              <a:rPr lang="en"/>
              <a:t>hese are one of the expenses that aren’t a part of the upfront tuition fees.</a:t>
            </a:r>
            <a:endParaRPr/>
          </a:p>
          <a:p>
            <a:pPr indent="-298450" lvl="0" marL="457200" rtl="0" algn="l">
              <a:spcBef>
                <a:spcPts val="0"/>
              </a:spcBef>
              <a:spcAft>
                <a:spcPts val="0"/>
              </a:spcAft>
              <a:buSzPts val="1100"/>
              <a:buChar char="●"/>
            </a:pPr>
            <a:r>
              <a:rPr lang="en"/>
              <a:t>My Blueprint is a great resource you should check out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c7a833d515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c7a833d515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This chart answers the question: </a:t>
            </a:r>
            <a:r>
              <a:rPr lang="en"/>
              <a:t>Where does the money come from to pay for school?</a:t>
            </a:r>
            <a:endParaRPr/>
          </a:p>
          <a:p>
            <a:pPr indent="-298450" lvl="0" marL="457200" rtl="0" algn="l">
              <a:spcBef>
                <a:spcPts val="0"/>
              </a:spcBef>
              <a:spcAft>
                <a:spcPts val="0"/>
              </a:spcAft>
              <a:buSzPts val="1100"/>
              <a:buChar char="●"/>
            </a:pPr>
            <a:r>
              <a:rPr lang="en"/>
              <a:t>The good news is that only half of students are in debt. The bad </a:t>
            </a:r>
            <a:r>
              <a:rPr lang="en"/>
              <a:t>news</a:t>
            </a:r>
            <a:r>
              <a:rPr lang="en"/>
              <a:t> is that parents are picking up these expenses and</a:t>
            </a:r>
            <a:r>
              <a:rPr lang="en"/>
              <a:t> not in a</a:t>
            </a:r>
            <a:r>
              <a:rPr lang="en"/>
              <a:t> very efficient way. Nearly two-thirds of students say they don’t have an RESP, a Registered Education Savings Plan. And so… (next slide)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caf525014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caf525014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a:t>
            </a:r>
            <a:r>
              <a:rPr lang="en"/>
              <a:t>The importance of saving money is simple: It allows you to enjoy greater security in your life. ‘Security’ relates to that peace of mind that I talked about before.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caf525014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caf525014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Now, Budgeting. Budgeting is the process of creating a plan to spend your money with your income and expenses. This spending plan is called a budget. </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Creating this spending plan allows you to determine in advance whether you will have enough money to do the things you need to do or would like to do. </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For example, a budget will tell you approximately how much money you will have leftover after you fulfil your needs such as rent, food, and gas. </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Then, you can create another plan to decide where the rest of your money will go, whether it’s your savings or entertainment. </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A budget would also be useful to plan how you would pay for your post-secondary education.</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caf5250140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caf5250140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A key takeaway from this section would be the 50-30-20 Budget Rule. This budget divides your after-tax income into 3 sections: 50 percent to your needs like groceries, housing, utilities, 30 percent to your wants like shopping, dining out, and 20 percent to your savings.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caf5250140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caf5250140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1150" lvl="0" marL="457200" rtl="0" algn="l">
              <a:spcBef>
                <a:spcPts val="0"/>
              </a:spcBef>
              <a:spcAft>
                <a:spcPts val="0"/>
              </a:spcAft>
              <a:buSzPts val="1300"/>
              <a:buFont typeface="Times New Roman"/>
              <a:buChar char="●"/>
            </a:pPr>
            <a:r>
              <a:rPr lang="en" sz="1300">
                <a:latin typeface="Times New Roman"/>
                <a:ea typeface="Times New Roman"/>
                <a:cs typeface="Times New Roman"/>
                <a:sym typeface="Times New Roman"/>
              </a:rPr>
              <a:t>The next topic is Goal-Setting. </a:t>
            </a:r>
            <a:endParaRPr sz="1300">
              <a:latin typeface="Times New Roman"/>
              <a:ea typeface="Times New Roman"/>
              <a:cs typeface="Times New Roman"/>
              <a:sym typeface="Times New Roman"/>
            </a:endParaRPr>
          </a:p>
          <a:p>
            <a:pPr indent="-311150" lvl="0" marL="457200" rtl="0" algn="l">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Setting goals helps trigger new behaviors, it helps guide your focus and to sustain that momentum in life.</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Financial goals are savings, investment or spending targets you hope to achieve over a set period of time.</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Keep SMART in mind when setting goals, make sure they are </a:t>
            </a:r>
            <a:r>
              <a:rPr b="1" lang="en" sz="1300" u="sng">
                <a:solidFill>
                  <a:schemeClr val="dk1"/>
                </a:solidFill>
                <a:latin typeface="Times New Roman"/>
                <a:ea typeface="Times New Roman"/>
                <a:cs typeface="Times New Roman"/>
                <a:sym typeface="Times New Roman"/>
              </a:rPr>
              <a:t>s</a:t>
            </a:r>
            <a:r>
              <a:rPr lang="en" sz="1300">
                <a:solidFill>
                  <a:schemeClr val="dk1"/>
                </a:solidFill>
                <a:latin typeface="Times New Roman"/>
                <a:ea typeface="Times New Roman"/>
                <a:cs typeface="Times New Roman"/>
                <a:sym typeface="Times New Roman"/>
              </a:rPr>
              <a:t>pecific, </a:t>
            </a:r>
            <a:r>
              <a:rPr b="1" lang="en" sz="1300" u="sng">
                <a:solidFill>
                  <a:schemeClr val="dk1"/>
                </a:solidFill>
                <a:latin typeface="Times New Roman"/>
                <a:ea typeface="Times New Roman"/>
                <a:cs typeface="Times New Roman"/>
                <a:sym typeface="Times New Roman"/>
              </a:rPr>
              <a:t>m</a:t>
            </a:r>
            <a:r>
              <a:rPr lang="en" sz="1300">
                <a:solidFill>
                  <a:schemeClr val="dk1"/>
                </a:solidFill>
                <a:latin typeface="Times New Roman"/>
                <a:ea typeface="Times New Roman"/>
                <a:cs typeface="Times New Roman"/>
                <a:sym typeface="Times New Roman"/>
              </a:rPr>
              <a:t>easurable, </a:t>
            </a:r>
            <a:r>
              <a:rPr b="1" lang="en" sz="1300" u="sng">
                <a:solidFill>
                  <a:schemeClr val="dk1"/>
                </a:solidFill>
                <a:latin typeface="Times New Roman"/>
                <a:ea typeface="Times New Roman"/>
                <a:cs typeface="Times New Roman"/>
                <a:sym typeface="Times New Roman"/>
              </a:rPr>
              <a:t>a</a:t>
            </a:r>
            <a:r>
              <a:rPr lang="en" sz="1300">
                <a:solidFill>
                  <a:schemeClr val="dk1"/>
                </a:solidFill>
                <a:latin typeface="Times New Roman"/>
                <a:ea typeface="Times New Roman"/>
                <a:cs typeface="Times New Roman"/>
                <a:sym typeface="Times New Roman"/>
              </a:rPr>
              <a:t>chievable, </a:t>
            </a:r>
            <a:r>
              <a:rPr b="1" lang="en" sz="1300" u="sng">
                <a:solidFill>
                  <a:schemeClr val="dk1"/>
                </a:solidFill>
                <a:latin typeface="Times New Roman"/>
                <a:ea typeface="Times New Roman"/>
                <a:cs typeface="Times New Roman"/>
                <a:sym typeface="Times New Roman"/>
              </a:rPr>
              <a:t>r</a:t>
            </a:r>
            <a:r>
              <a:rPr lang="en" sz="1300">
                <a:solidFill>
                  <a:schemeClr val="dk1"/>
                </a:solidFill>
                <a:latin typeface="Times New Roman"/>
                <a:ea typeface="Times New Roman"/>
                <a:cs typeface="Times New Roman"/>
                <a:sym typeface="Times New Roman"/>
              </a:rPr>
              <a:t>ealistic and </a:t>
            </a:r>
            <a:r>
              <a:rPr b="1" lang="en" sz="1300" u="sng">
                <a:solidFill>
                  <a:schemeClr val="dk1"/>
                </a:solidFill>
                <a:latin typeface="Times New Roman"/>
                <a:ea typeface="Times New Roman"/>
                <a:cs typeface="Times New Roman"/>
                <a:sym typeface="Times New Roman"/>
              </a:rPr>
              <a:t>t</a:t>
            </a:r>
            <a:r>
              <a:rPr lang="en" sz="1300">
                <a:solidFill>
                  <a:schemeClr val="dk1"/>
                </a:solidFill>
                <a:latin typeface="Times New Roman"/>
                <a:ea typeface="Times New Roman"/>
                <a:cs typeface="Times New Roman"/>
                <a:sym typeface="Times New Roman"/>
              </a:rPr>
              <a:t>imely. </a:t>
            </a:r>
            <a:endParaRPr sz="13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300">
              <a:latin typeface="Times New Roman"/>
              <a:ea typeface="Times New Roman"/>
              <a:cs typeface="Times New Roman"/>
              <a:sym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caf5250140_2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caf5250140_2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An effective goal-setting plan </a:t>
            </a:r>
            <a:r>
              <a:rPr lang="en"/>
              <a:t>involves</a:t>
            </a:r>
            <a:r>
              <a:rPr lang="en"/>
              <a:t> these steps: First, set the goal. Then, make your plan. Get to work and stick to your plan. Finally, you will reach your goal and if not, then change up your plan to make it happen.</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c7adabd576_3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c7adabd576_3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First of all, I just want to point out how great that animation was. </a:t>
            </a:r>
            <a:endParaRPr/>
          </a:p>
          <a:p>
            <a:pPr indent="-298450" lvl="0" marL="457200" rtl="0" algn="l">
              <a:spcBef>
                <a:spcPts val="0"/>
              </a:spcBef>
              <a:spcAft>
                <a:spcPts val="0"/>
              </a:spcAft>
              <a:buSzPts val="1100"/>
              <a:buChar char="●"/>
            </a:pPr>
            <a:r>
              <a:rPr lang="en"/>
              <a:t>Back to the question, this image shows eight components that sum up financial literacy in a simple way.</a:t>
            </a:r>
            <a:endParaRPr/>
          </a:p>
          <a:p>
            <a:pPr indent="-298450" lvl="0" marL="457200" rtl="0" algn="l">
              <a:spcBef>
                <a:spcPts val="0"/>
              </a:spcBef>
              <a:spcAft>
                <a:spcPts val="0"/>
              </a:spcAft>
              <a:buSzPts val="1100"/>
              <a:buChar char="●"/>
            </a:pPr>
            <a:r>
              <a:rPr lang="en"/>
              <a:t>Some are </a:t>
            </a:r>
            <a:r>
              <a:rPr lang="en"/>
              <a:t>calculating</a:t>
            </a:r>
            <a:r>
              <a:rPr lang="en"/>
              <a:t> income, prioritizing savings, and learning about credit score.</a:t>
            </a:r>
            <a:endParaRPr/>
          </a:p>
          <a:p>
            <a:pPr indent="-298450" lvl="0" marL="457200" rtl="0" algn="l">
              <a:spcBef>
                <a:spcPts val="0"/>
              </a:spcBef>
              <a:spcAft>
                <a:spcPts val="0"/>
              </a:spcAft>
              <a:buSzPts val="1100"/>
              <a:buChar char="●"/>
            </a:pPr>
            <a:r>
              <a:rPr lang="en"/>
              <a:t>(Wait few seconds) Alright, onto the next question…</a:t>
            </a:r>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caf5250140_2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caf5250140_2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These are some mistakes made when setting goals. The goal is too big, you have too many goals, the goal is not specific enough, or the goal is not written. And so… (next slide)</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caf5250140_2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caf5250140_2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Goal setting is the process of taking </a:t>
            </a:r>
            <a:r>
              <a:rPr b="1" lang="en" u="sng"/>
              <a:t>active</a:t>
            </a:r>
            <a:r>
              <a:rPr b="1" lang="en"/>
              <a:t> </a:t>
            </a:r>
            <a:r>
              <a:rPr lang="en"/>
              <a:t>steps to achieve your desired outcome. And remember that a goal without a plan is just a wish.</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caf5250140_2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caf5250140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Last is Family Values. They are the moral and ethical principles traditionally upheld and passed on within a family, such as fidelity, honesty, truth, and faith.</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Some common family-values are valuing our elders, hard work, respect, and eating together.</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We learn from our experiences and our unique values, beliefs, and perspectives help us make decisions.</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caf5250140_2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caf5250140_2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The key takeaway is that family-values are important because they provide a foundation that can protect and guide children against making hurtful decisions in the future as they teach a sense of right and wrong. Now, onto our last set of questions...</a:t>
            </a:r>
            <a:endParaRPr sz="13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caf5250140_2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caf5250140_2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Read Question. Feel free to respond in the chat, or you use your mic, that would be great.</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caf5250140_2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caf5250140_2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Read Question.</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caf5250140_2_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caf5250140_2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Read Question.</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caf5250140_2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caf5250140_2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Read Question.</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caf5250140_2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caf5250140_2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Read Question.</a:t>
            </a:r>
            <a:endParaRPr/>
          </a:p>
          <a:p>
            <a:pPr indent="-298450" lvl="0" marL="457200" rtl="0" algn="l">
              <a:spcBef>
                <a:spcPts val="0"/>
              </a:spcBef>
              <a:spcAft>
                <a:spcPts val="0"/>
              </a:spcAft>
              <a:buSzPts val="1100"/>
              <a:buChar char="●"/>
            </a:pPr>
            <a:r>
              <a:rPr lang="en"/>
              <a:t>Intrinsically motivated refers to behavior that is driven by internal rewards such as pride, interest, achievement, or curiosity. Extrinsic motivation refers to behavior that is driven by external rewards such as money, fame, grades, and praise.</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caf5250140_2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caf5250140_2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Read Question. Great answer! / Well, that’s okay, this was my last question. So, thank you all for being such a great audience, I hope you learned a lot about Financial Wellness today.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c7adabd576_3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c7adabd576_3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When you’re an adult, I think you need to use financial literacy to make </a:t>
            </a:r>
            <a:r>
              <a:rPr lang="en"/>
              <a:t>important</a:t>
            </a:r>
            <a:r>
              <a:rPr lang="en"/>
              <a:t> </a:t>
            </a:r>
            <a:r>
              <a:rPr lang="en"/>
              <a:t>decisions</a:t>
            </a:r>
            <a:r>
              <a:rPr lang="en"/>
              <a:t> on spending your money carefully. </a:t>
            </a:r>
            <a:endParaRPr/>
          </a:p>
          <a:p>
            <a:pPr indent="-298450" lvl="0" marL="457200" rtl="0" algn="l">
              <a:spcBef>
                <a:spcPts val="0"/>
              </a:spcBef>
              <a:spcAft>
                <a:spcPts val="0"/>
              </a:spcAft>
              <a:buSzPts val="1100"/>
              <a:buChar char="●"/>
            </a:pPr>
            <a:r>
              <a:rPr lang="en"/>
              <a:t>Some common examples </a:t>
            </a:r>
            <a:r>
              <a:rPr lang="en"/>
              <a:t>are: </a:t>
            </a:r>
            <a:r>
              <a:rPr lang="en"/>
              <a:t>setting and sticking to a budget, understanding credit cards and prioritizing savings.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c7adabd576_3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c7adabd576_3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Financial literacy is important and beneficial. How you may ask?</a:t>
            </a:r>
            <a:endParaRPr/>
          </a:p>
          <a:p>
            <a:pPr indent="-298450" lvl="0" marL="457200" rtl="0" algn="l">
              <a:spcBef>
                <a:spcPts val="0"/>
              </a:spcBef>
              <a:spcAft>
                <a:spcPts val="0"/>
              </a:spcAft>
              <a:buSzPts val="1100"/>
              <a:buChar char="●"/>
            </a:pPr>
            <a:r>
              <a:rPr lang="en"/>
              <a:t>Well, high school students who received </a:t>
            </a:r>
            <a:r>
              <a:rPr lang="en"/>
              <a:t>personal</a:t>
            </a:r>
            <a:r>
              <a:rPr lang="en"/>
              <a:t> financial education are able to manage their money better because they use techniques they learn from their financial education such as doing more </a:t>
            </a:r>
            <a:r>
              <a:rPr lang="en"/>
              <a:t>comparison</a:t>
            </a:r>
            <a:r>
              <a:rPr lang="en"/>
              <a:t> shopping and having higher savings.</a:t>
            </a:r>
            <a:endParaRPr/>
          </a:p>
          <a:p>
            <a:pPr indent="-298450" lvl="0" marL="457200" rtl="0" algn="l">
              <a:spcBef>
                <a:spcPts val="0"/>
              </a:spcBef>
              <a:spcAft>
                <a:spcPts val="0"/>
              </a:spcAft>
              <a:buSzPts val="1100"/>
              <a:buChar char="●"/>
            </a:pPr>
            <a:r>
              <a:rPr lang="en"/>
              <a:t>And these same students between the ages 30-49 are able to achieve significantly higher savings and net worth. </a:t>
            </a:r>
            <a:endParaRPr/>
          </a:p>
          <a:p>
            <a:pPr indent="-298450" lvl="0" marL="457200" rtl="0" algn="l">
              <a:spcBef>
                <a:spcPts val="0"/>
              </a:spcBef>
              <a:spcAft>
                <a:spcPts val="0"/>
              </a:spcAft>
              <a:buSzPts val="1100"/>
              <a:buChar char="●"/>
            </a:pPr>
            <a:r>
              <a:rPr lang="en"/>
              <a:t>Alright, next question...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c7adabd576_3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c7adabd576_3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Read Question.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c7adabd576_3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c7adabd576_3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Financial wellness means you taking full control of your money so that it doesn’t negatively impact you, whereas financial literacy means your ability to use financial skills, some examples of both are included onscreen. (Wait a few seconds)</a:t>
            </a:r>
            <a:endParaRPr/>
          </a:p>
          <a:p>
            <a:pPr indent="-298450" lvl="0" marL="457200" rtl="0" algn="l">
              <a:spcBef>
                <a:spcPts val="0"/>
              </a:spcBef>
              <a:spcAft>
                <a:spcPts val="0"/>
              </a:spcAft>
              <a:buSzPts val="1100"/>
              <a:buChar char="●"/>
            </a:pPr>
            <a:r>
              <a:rPr lang="en"/>
              <a:t>Alright, I just want to take this chance to thank you for this amazing opportunity to work with such a wonderful team and learn so much about post secondary education and finances. Back to you Mr. Chichester!</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caf5250140_2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caf5250140_2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Here is a Q&amp;A Video made by Hashir asking Emery students for their response to some financial questions.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c7adabd576_3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c7adabd576_3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We will first talk about money attitudes.</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Attitude is key in all aspects of life but what about when it comes to money? </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The truth is a healthy attitude towards money leads to financial security, which refers to the peace of mind you feel when you aren't worried about being able to cover your expenses.</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There are two common attitudes toward money, one of optimism and abundance and one of scarcity and pessimism. People with an attitude of scarcity have a negative view of money and see money as a source of anxiety, fear or disgust (you don’t want to have that).</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What you want to have is an attitude of abundance where you see money as a tool to help yourself reach financial success. </a:t>
            </a:r>
            <a:endParaRPr sz="1300">
              <a:solidFill>
                <a:schemeClr val="dk1"/>
              </a:solidFill>
              <a:latin typeface="Times New Roman"/>
              <a:ea typeface="Times New Roman"/>
              <a:cs typeface="Times New Roman"/>
              <a:sym typeface="Times New Roman"/>
            </a:endParaRPr>
          </a:p>
          <a:p>
            <a:pPr indent="-311150" lvl="0" marL="457200" rtl="0" algn="l">
              <a:lnSpc>
                <a:spcPct val="125000"/>
              </a:lnSpc>
              <a:spcBef>
                <a:spcPts val="0"/>
              </a:spcBef>
              <a:spcAft>
                <a:spcPts val="0"/>
              </a:spcAft>
              <a:buClr>
                <a:schemeClr val="dk1"/>
              </a:buClr>
              <a:buSzPts val="1300"/>
              <a:buFont typeface="Times New Roman"/>
              <a:buChar char="●"/>
            </a:pPr>
            <a:r>
              <a:rPr lang="en" sz="1300">
                <a:solidFill>
                  <a:schemeClr val="dk1"/>
                </a:solidFill>
                <a:latin typeface="Times New Roman"/>
                <a:ea typeface="Times New Roman"/>
                <a:cs typeface="Times New Roman"/>
                <a:sym typeface="Times New Roman"/>
              </a:rPr>
              <a:t>People with a positive money attitude generally spend less than they earn, save for the future, manage their credit, give to others and plan for unexpected expenses.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4278300" y="2751163"/>
            <a:ext cx="587400" cy="0"/>
          </a:xfrm>
          <a:prstGeom prst="straightConnector1">
            <a:avLst/>
          </a:prstGeom>
          <a:noFill/>
          <a:ln cap="flat" cmpd="sng" w="76200">
            <a:solidFill>
              <a:schemeClr val="dk1"/>
            </a:solidFill>
            <a:prstDash val="solid"/>
            <a:round/>
            <a:headEnd len="sm" w="sm" type="none"/>
            <a:tailEnd len="sm" w="sm" type="none"/>
          </a:ln>
        </p:spPr>
      </p:cxnSp>
      <p:sp>
        <p:nvSpPr>
          <p:cNvPr id="11" name="Google Shape;11;p2"/>
          <p:cNvSpPr txBox="1"/>
          <p:nvPr>
            <p:ph type="ctrTitle"/>
          </p:nvPr>
        </p:nvSpPr>
        <p:spPr>
          <a:xfrm>
            <a:off x="311700" y="595975"/>
            <a:ext cx="8520600" cy="19578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2" name="Google Shape;12;p2"/>
          <p:cNvSpPr txBox="1"/>
          <p:nvPr>
            <p:ph idx="1" type="subTitle"/>
          </p:nvPr>
        </p:nvSpPr>
        <p:spPr>
          <a:xfrm>
            <a:off x="311700" y="3165823"/>
            <a:ext cx="8520600" cy="733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167925"/>
            <a:ext cx="8520600" cy="1980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11000"/>
              <a:buNone/>
              <a:defRPr sz="11000">
                <a:solidFill>
                  <a:schemeClr val="dk1"/>
                </a:solidFill>
              </a:defRPr>
            </a:lvl1pPr>
            <a:lvl2pPr lvl="1" algn="ctr">
              <a:spcBef>
                <a:spcPts val="0"/>
              </a:spcBef>
              <a:spcAft>
                <a:spcPts val="0"/>
              </a:spcAft>
              <a:buClr>
                <a:schemeClr val="dk1"/>
              </a:buClr>
              <a:buSzPts val="11000"/>
              <a:buNone/>
              <a:defRPr sz="11000">
                <a:solidFill>
                  <a:schemeClr val="dk1"/>
                </a:solidFill>
              </a:defRPr>
            </a:lvl2pPr>
            <a:lvl3pPr lvl="2" algn="ctr">
              <a:spcBef>
                <a:spcPts val="0"/>
              </a:spcBef>
              <a:spcAft>
                <a:spcPts val="0"/>
              </a:spcAft>
              <a:buClr>
                <a:schemeClr val="dk1"/>
              </a:buClr>
              <a:buSzPts val="11000"/>
              <a:buNone/>
              <a:defRPr sz="11000">
                <a:solidFill>
                  <a:schemeClr val="dk1"/>
                </a:solidFill>
              </a:defRPr>
            </a:lvl3pPr>
            <a:lvl4pPr lvl="3" algn="ctr">
              <a:spcBef>
                <a:spcPts val="0"/>
              </a:spcBef>
              <a:spcAft>
                <a:spcPts val="0"/>
              </a:spcAft>
              <a:buClr>
                <a:schemeClr val="dk1"/>
              </a:buClr>
              <a:buSzPts val="11000"/>
              <a:buNone/>
              <a:defRPr sz="11000">
                <a:solidFill>
                  <a:schemeClr val="dk1"/>
                </a:solidFill>
              </a:defRPr>
            </a:lvl4pPr>
            <a:lvl5pPr lvl="4" algn="ctr">
              <a:spcBef>
                <a:spcPts val="0"/>
              </a:spcBef>
              <a:spcAft>
                <a:spcPts val="0"/>
              </a:spcAft>
              <a:buClr>
                <a:schemeClr val="dk1"/>
              </a:buClr>
              <a:buSzPts val="11000"/>
              <a:buNone/>
              <a:defRPr sz="11000">
                <a:solidFill>
                  <a:schemeClr val="dk1"/>
                </a:solidFill>
              </a:defRPr>
            </a:lvl5pPr>
            <a:lvl6pPr lvl="5" algn="ctr">
              <a:spcBef>
                <a:spcPts val="0"/>
              </a:spcBef>
              <a:spcAft>
                <a:spcPts val="0"/>
              </a:spcAft>
              <a:buClr>
                <a:schemeClr val="dk1"/>
              </a:buClr>
              <a:buSzPts val="11000"/>
              <a:buNone/>
              <a:defRPr sz="11000">
                <a:solidFill>
                  <a:schemeClr val="dk1"/>
                </a:solidFill>
              </a:defRPr>
            </a:lvl6pPr>
            <a:lvl7pPr lvl="6" algn="ctr">
              <a:spcBef>
                <a:spcPts val="0"/>
              </a:spcBef>
              <a:spcAft>
                <a:spcPts val="0"/>
              </a:spcAft>
              <a:buClr>
                <a:schemeClr val="dk1"/>
              </a:buClr>
              <a:buSzPts val="11000"/>
              <a:buNone/>
              <a:defRPr sz="11000">
                <a:solidFill>
                  <a:schemeClr val="dk1"/>
                </a:solidFill>
              </a:defRPr>
            </a:lvl7pPr>
            <a:lvl8pPr lvl="7" algn="ctr">
              <a:spcBef>
                <a:spcPts val="0"/>
              </a:spcBef>
              <a:spcAft>
                <a:spcPts val="0"/>
              </a:spcAft>
              <a:buClr>
                <a:schemeClr val="dk1"/>
              </a:buClr>
              <a:buSzPts val="11000"/>
              <a:buNone/>
              <a:defRPr sz="11000">
                <a:solidFill>
                  <a:schemeClr val="dk1"/>
                </a:solidFill>
              </a:defRPr>
            </a:lvl8pPr>
            <a:lvl9pPr lvl="8" algn="ctr">
              <a:spcBef>
                <a:spcPts val="0"/>
              </a:spcBef>
              <a:spcAft>
                <a:spcPts val="0"/>
              </a:spcAft>
              <a:buClr>
                <a:schemeClr val="dk1"/>
              </a:buClr>
              <a:buSzPts val="11000"/>
              <a:buNone/>
              <a:defRPr sz="11000">
                <a:solidFill>
                  <a:schemeClr val="dk1"/>
                </a:solidFill>
              </a:defRPr>
            </a:lvl9pPr>
          </a:lstStyle>
          <a:p>
            <a:r>
              <a:t>xx%</a:t>
            </a:r>
          </a:p>
        </p:txBody>
      </p:sp>
      <p:sp>
        <p:nvSpPr>
          <p:cNvPr id="48" name="Google Shape;48;p11"/>
          <p:cNvSpPr txBox="1"/>
          <p:nvPr>
            <p:ph idx="1" type="body"/>
          </p:nvPr>
        </p:nvSpPr>
        <p:spPr>
          <a:xfrm>
            <a:off x="311700" y="32242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311700" y="2480550"/>
            <a:ext cx="8114400" cy="24459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6800"/>
              <a:buNone/>
              <a:defRPr sz="6800">
                <a:solidFill>
                  <a:schemeClr val="lt1"/>
                </a:solidFill>
              </a:defRPr>
            </a:lvl1pPr>
            <a:lvl2pPr lvl="1">
              <a:spcBef>
                <a:spcPts val="0"/>
              </a:spcBef>
              <a:spcAft>
                <a:spcPts val="0"/>
              </a:spcAft>
              <a:buClr>
                <a:schemeClr val="lt1"/>
              </a:buClr>
              <a:buSzPts val="6800"/>
              <a:buNone/>
              <a:defRPr sz="6800">
                <a:solidFill>
                  <a:schemeClr val="lt1"/>
                </a:solidFill>
              </a:defRPr>
            </a:lvl2pPr>
            <a:lvl3pPr lvl="2">
              <a:spcBef>
                <a:spcPts val="0"/>
              </a:spcBef>
              <a:spcAft>
                <a:spcPts val="0"/>
              </a:spcAft>
              <a:buClr>
                <a:schemeClr val="lt1"/>
              </a:buClr>
              <a:buSzPts val="6800"/>
              <a:buNone/>
              <a:defRPr sz="6800">
                <a:solidFill>
                  <a:schemeClr val="lt1"/>
                </a:solidFill>
              </a:defRPr>
            </a:lvl3pPr>
            <a:lvl4pPr lvl="3">
              <a:spcBef>
                <a:spcPts val="0"/>
              </a:spcBef>
              <a:spcAft>
                <a:spcPts val="0"/>
              </a:spcAft>
              <a:buClr>
                <a:schemeClr val="lt1"/>
              </a:buClr>
              <a:buSzPts val="6800"/>
              <a:buNone/>
              <a:defRPr sz="6800">
                <a:solidFill>
                  <a:schemeClr val="lt1"/>
                </a:solidFill>
              </a:defRPr>
            </a:lvl4pPr>
            <a:lvl5pPr lvl="4">
              <a:spcBef>
                <a:spcPts val="0"/>
              </a:spcBef>
              <a:spcAft>
                <a:spcPts val="0"/>
              </a:spcAft>
              <a:buClr>
                <a:schemeClr val="lt1"/>
              </a:buClr>
              <a:buSzPts val="6800"/>
              <a:buNone/>
              <a:defRPr sz="6800">
                <a:solidFill>
                  <a:schemeClr val="lt1"/>
                </a:solidFill>
              </a:defRPr>
            </a:lvl5pPr>
            <a:lvl6pPr lvl="5">
              <a:spcBef>
                <a:spcPts val="0"/>
              </a:spcBef>
              <a:spcAft>
                <a:spcPts val="0"/>
              </a:spcAft>
              <a:buClr>
                <a:schemeClr val="lt1"/>
              </a:buClr>
              <a:buSzPts val="6800"/>
              <a:buNone/>
              <a:defRPr sz="6800">
                <a:solidFill>
                  <a:schemeClr val="lt1"/>
                </a:solidFill>
              </a:defRPr>
            </a:lvl6pPr>
            <a:lvl7pPr lvl="6">
              <a:spcBef>
                <a:spcPts val="0"/>
              </a:spcBef>
              <a:spcAft>
                <a:spcPts val="0"/>
              </a:spcAft>
              <a:buClr>
                <a:schemeClr val="lt1"/>
              </a:buClr>
              <a:buSzPts val="6800"/>
              <a:buNone/>
              <a:defRPr sz="6800">
                <a:solidFill>
                  <a:schemeClr val="lt1"/>
                </a:solidFill>
              </a:defRPr>
            </a:lvl7pPr>
            <a:lvl8pPr lvl="7">
              <a:spcBef>
                <a:spcPts val="0"/>
              </a:spcBef>
              <a:spcAft>
                <a:spcPts val="0"/>
              </a:spcAft>
              <a:buClr>
                <a:schemeClr val="lt1"/>
              </a:buClr>
              <a:buSzPts val="6800"/>
              <a:buNone/>
              <a:defRPr sz="6800">
                <a:solidFill>
                  <a:schemeClr val="lt1"/>
                </a:solidFill>
              </a:defRPr>
            </a:lvl8pPr>
            <a:lvl9pPr lvl="8">
              <a:spcBef>
                <a:spcPts val="0"/>
              </a:spcBef>
              <a:spcAft>
                <a:spcPts val="0"/>
              </a:spcAft>
              <a:buClr>
                <a:schemeClr val="lt1"/>
              </a:buClr>
              <a:buSzPts val="6800"/>
              <a:buNone/>
              <a:defRPr sz="6800">
                <a:solidFill>
                  <a:schemeClr val="lt1"/>
                </a:solidFill>
              </a:defRPr>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9" name="Google Shape;19;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6318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311700" y="1490875"/>
            <a:ext cx="2808000" cy="30780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838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39" name="Google Shape;39;p9"/>
          <p:cNvSpPr txBox="1"/>
          <p:nvPr>
            <p:ph type="title"/>
          </p:nvPr>
        </p:nvSpPr>
        <p:spPr>
          <a:xfrm>
            <a:off x="265500" y="1375599"/>
            <a:ext cx="4045200" cy="15519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0" name="Google Shape;40;p9"/>
          <p:cNvSpPr txBox="1"/>
          <p:nvPr>
            <p:ph idx="1" type="subTitle"/>
          </p:nvPr>
        </p:nvSpPr>
        <p:spPr>
          <a:xfrm>
            <a:off x="265500" y="2981125"/>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ame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1pPr>
            <a:lvl2pPr lvl="1">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2pPr>
            <a:lvl3pPr lvl="2">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3pPr>
            <a:lvl4pPr lvl="3">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4pPr>
            <a:lvl5pPr lvl="4">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5pPr>
            <a:lvl6pPr lvl="5">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6pPr>
            <a:lvl7pPr lvl="6">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7pPr>
            <a:lvl8pPr lvl="7">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8pPr>
            <a:lvl9pPr lvl="8">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indent="-317500" lvl="1" marL="914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indent="-317500" lvl="2" marL="1371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indent="-317500" lvl="3" marL="1828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indent="-317500" lvl="4" marL="22860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a:lnSpc>
                <a:spcPct val="115000"/>
              </a:lnSpc>
              <a:spcBef>
                <a:spcPts val="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Proxima Nova"/>
                <a:ea typeface="Proxima Nova"/>
                <a:cs typeface="Proxima Nova"/>
                <a:sym typeface="Proxima Nova"/>
              </a:defRPr>
            </a:lvl1pPr>
            <a:lvl2pPr lvl="1" algn="r">
              <a:buNone/>
              <a:defRPr sz="1000">
                <a:solidFill>
                  <a:schemeClr val="dk2"/>
                </a:solidFill>
                <a:latin typeface="Proxima Nova"/>
                <a:ea typeface="Proxima Nova"/>
                <a:cs typeface="Proxima Nova"/>
                <a:sym typeface="Proxima Nova"/>
              </a:defRPr>
            </a:lvl2pPr>
            <a:lvl3pPr lvl="2" algn="r">
              <a:buNone/>
              <a:defRPr sz="1000">
                <a:solidFill>
                  <a:schemeClr val="dk2"/>
                </a:solidFill>
                <a:latin typeface="Proxima Nova"/>
                <a:ea typeface="Proxima Nova"/>
                <a:cs typeface="Proxima Nova"/>
                <a:sym typeface="Proxima Nova"/>
              </a:defRPr>
            </a:lvl3pPr>
            <a:lvl4pPr lvl="3" algn="r">
              <a:buNone/>
              <a:defRPr sz="1000">
                <a:solidFill>
                  <a:schemeClr val="dk2"/>
                </a:solidFill>
                <a:latin typeface="Proxima Nova"/>
                <a:ea typeface="Proxima Nova"/>
                <a:cs typeface="Proxima Nova"/>
                <a:sym typeface="Proxima Nova"/>
              </a:defRPr>
            </a:lvl4pPr>
            <a:lvl5pPr lvl="4" algn="r">
              <a:buNone/>
              <a:defRPr sz="1000">
                <a:solidFill>
                  <a:schemeClr val="dk2"/>
                </a:solidFill>
                <a:latin typeface="Proxima Nova"/>
                <a:ea typeface="Proxima Nova"/>
                <a:cs typeface="Proxima Nova"/>
                <a:sym typeface="Proxima Nova"/>
              </a:defRPr>
            </a:lvl5pPr>
            <a:lvl6pPr lvl="5" algn="r">
              <a:buNone/>
              <a:defRPr sz="1000">
                <a:solidFill>
                  <a:schemeClr val="dk2"/>
                </a:solidFill>
                <a:latin typeface="Proxima Nova"/>
                <a:ea typeface="Proxima Nova"/>
                <a:cs typeface="Proxima Nova"/>
                <a:sym typeface="Proxima Nova"/>
              </a:defRPr>
            </a:lvl6pPr>
            <a:lvl7pPr lvl="6" algn="r">
              <a:buNone/>
              <a:defRPr sz="1000">
                <a:solidFill>
                  <a:schemeClr val="dk2"/>
                </a:solidFill>
                <a:latin typeface="Proxima Nova"/>
                <a:ea typeface="Proxima Nova"/>
                <a:cs typeface="Proxima Nova"/>
                <a:sym typeface="Proxima Nova"/>
              </a:defRPr>
            </a:lvl7pPr>
            <a:lvl8pPr lvl="7" algn="r">
              <a:buNone/>
              <a:defRPr sz="1000">
                <a:solidFill>
                  <a:schemeClr val="dk2"/>
                </a:solidFill>
                <a:latin typeface="Proxima Nova"/>
                <a:ea typeface="Proxima Nova"/>
                <a:cs typeface="Proxima Nova"/>
                <a:sym typeface="Proxima Nova"/>
              </a:defRPr>
            </a:lvl8pPr>
            <a:lvl9pPr lvl="8" algn="r">
              <a:buNone/>
              <a:defRPr sz="1000">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 Id="rId4" Type="http://schemas.openxmlformats.org/officeDocument/2006/relationships/hyperlink" Target="https://creativecommons.org/licenses/by-nc/4.0/" TargetMode="External"/><Relationship Id="rId5" Type="http://schemas.openxmlformats.org/officeDocument/2006/relationships/image" Target="../media/image3.png"/><Relationship Id="rId6" Type="http://schemas.openxmlformats.org/officeDocument/2006/relationships/hyperlink" Target="https://www.tvo.org/article/ontario-colleges-need-international-tuition-it-could-cost-the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9.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corporatefinanceinstitute.com/resources/knowledge/trading-investing/pessimist-vs-optimist-investor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2.pn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bondora.com/blog/7-signs-you-are-bad-at-saving-money/"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3.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policyalternatives.ca/publications/facts-infographics/infographic-education-inflation"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9.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macleans.ca/education/pay-for-university-education-tuition/"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1.png"/><Relationship Id="rId4" Type="http://schemas.openxmlformats.org/officeDocument/2006/relationships/image" Target="../media/image15.png"/><Relationship Id="rId5" Type="http://schemas.openxmlformats.org/officeDocument/2006/relationships/hyperlink" Target="https://creativecommons.org/licenses/by-nc/4.0/" TargetMode="External"/><Relationship Id="rId6" Type="http://schemas.openxmlformats.org/officeDocument/2006/relationships/image" Target="../media/image2.png"/><Relationship Id="rId7" Type="http://schemas.openxmlformats.org/officeDocument/2006/relationships/hyperlink" Target="https://futurestudents.yorku.ca/tuitio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8.png"/><Relationship Id="rId5" Type="http://schemas.openxmlformats.org/officeDocument/2006/relationships/hyperlink" Target="https://creativecommons.org/licenses/by-nc/4.0/" TargetMode="External"/><Relationship Id="rId6" Type="http://schemas.openxmlformats.org/officeDocument/2006/relationships/image" Target="../media/image2.png"/><Relationship Id="rId7" Type="http://schemas.openxmlformats.org/officeDocument/2006/relationships/hyperlink" Target="https://www.topuniversities.com/universities/york-university" TargetMode="External"/><Relationship Id="rId8" Type="http://schemas.openxmlformats.org/officeDocument/2006/relationships/hyperlink" Target="https://www.ryerson.ca/brand/visual-toolkit/university-logo/"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18.png"/><Relationship Id="rId5" Type="http://schemas.openxmlformats.org/officeDocument/2006/relationships/hyperlink" Target="https://creativecommons.org/licenses/by-nc/4.0/" TargetMode="External"/><Relationship Id="rId6" Type="http://schemas.openxmlformats.org/officeDocument/2006/relationships/image" Target="../media/image2.png"/><Relationship Id="rId7" Type="http://schemas.openxmlformats.org/officeDocument/2006/relationships/hyperlink" Target="https://www.ryerson.ca/admissions/tuition-fees/" TargetMode="External"/><Relationship Id="rId8" Type="http://schemas.openxmlformats.org/officeDocument/2006/relationships/hyperlink" Target="https://www.ryerson.ca/brand/visual-toolkit/university-logo/"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18.png"/><Relationship Id="rId5" Type="http://schemas.openxmlformats.org/officeDocument/2006/relationships/hyperlink" Target="https://creativecommons.org/licenses/by-nc/4.0/" TargetMode="External"/><Relationship Id="rId6" Type="http://schemas.openxmlformats.org/officeDocument/2006/relationships/image" Target="../media/image2.png"/><Relationship Id="rId7" Type="http://schemas.openxmlformats.org/officeDocument/2006/relationships/hyperlink" Target="https://www.glassdoor.ca/Reviews/University-of-Toronto-Reviews-E31043.htm" TargetMode="External"/><Relationship Id="rId8" Type="http://schemas.openxmlformats.org/officeDocument/2006/relationships/hyperlink" Target="https://www.ryerson.ca/brand/visual-toolkit/university-logo/"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5.png"/><Relationship Id="rId4" Type="http://schemas.openxmlformats.org/officeDocument/2006/relationships/hyperlink" Target="https://creativecommons.org/licenses/by-nc/4.0/" TargetMode="External"/><Relationship Id="rId5"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7.png"/><Relationship Id="rId4" Type="http://schemas.openxmlformats.org/officeDocument/2006/relationships/image" Target="../media/image14.png"/><Relationship Id="rId5" Type="http://schemas.openxmlformats.org/officeDocument/2006/relationships/hyperlink" Target="https://creativecommons.org/licenses/by-nc/4.0/" TargetMode="External"/><Relationship Id="rId6" Type="http://schemas.openxmlformats.org/officeDocument/2006/relationships/image" Target="../media/image2.png"/><Relationship Id="rId7" Type="http://schemas.openxmlformats.org/officeDocument/2006/relationships/hyperlink" Target="https://uwaterloo.ca/engineering/about/our-history/timelines" TargetMode="External"/><Relationship Id="rId8" Type="http://schemas.openxmlformats.org/officeDocument/2006/relationships/hyperlink" Target="https://www.glassdoor.ca/Reviews/University-of-Toronto-Reviews-E31043.ht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nmrestaurants.org/financial-literacy-for-restaurant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creativecommons.org/licenses/by-nc/4.0/" TargetMode="Externa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18.png"/><Relationship Id="rId5" Type="http://schemas.openxmlformats.org/officeDocument/2006/relationships/hyperlink" Target="https://creativecommons.org/licenses/by-nc/4.0/" TargetMode="External"/><Relationship Id="rId6" Type="http://schemas.openxmlformats.org/officeDocument/2006/relationships/image" Target="../media/image2.png"/><Relationship Id="rId7" Type="http://schemas.openxmlformats.org/officeDocument/2006/relationships/hyperlink" Target="https://www.ryerson.ca/brand/visual-toolkit/university-logo/"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8.pn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ryerson.ca/brand/visual-toolkit/university-logo/"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4.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macleans.ca/education/the-cost-of-a-canadian-university-education-in-six-chart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0.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macleans.ca/education/the-cost-of-a-canadian-university-education-in-six-chart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5.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moneyunder30.com/no-more-budget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2.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moneyunder30.com/budgeting-in-your-twentie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27.pn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thebalance.com/the-50-30-20-rule-of-thumb-453922"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6.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yacvic.org.au/ydas/resources-and-training/map-your-future/setting-goals/how-to-set-goal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5.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idealistcareers.org/tag/goal-setting/"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consolidatedccu.com/financial-literac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8.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www.k2transformation.com.au/goal-setting/"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6.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igotaleadforyou.com/blog/a-goal-without-a-plan-is-just-a-wish-six-steps-to-setting-your-goals/"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8.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m.washingtontimes.com/news/2017/oct/19/faith-and-family-values-listen-chris-youngs-voices/"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1.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chaseprivateclient.chase.com/newsletter/teach-children-skills/?jp_cmp"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7.pn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clipartkey.com/view/iiRhoRb_person-question-mark-png/"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9.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canada-todaytechnology.com/ways-to-save-money-on-monthly-expenses/"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0.pn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ally.com/do-it-right/banking/savings-account-pros-and-cons/"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9.jpg"/><Relationship Id="rId4" Type="http://schemas.openxmlformats.org/officeDocument/2006/relationships/image" Target="../media/image33.png"/><Relationship Id="rId5" Type="http://schemas.openxmlformats.org/officeDocument/2006/relationships/hyperlink" Target="https://creativecommons.org/licenses/by-nc/4.0/" TargetMode="External"/><Relationship Id="rId6" Type="http://schemas.openxmlformats.org/officeDocument/2006/relationships/image" Target="../media/image2.png"/><Relationship Id="rId7" Type="http://schemas.openxmlformats.org/officeDocument/2006/relationships/hyperlink" Target="https://newsfeed.time.com/2012/07/17/is-canadas-plastic-money-actually-melting/"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0.jpg"/><Relationship Id="rId4" Type="http://schemas.openxmlformats.org/officeDocument/2006/relationships/image" Target="../media/image41.png"/><Relationship Id="rId5" Type="http://schemas.openxmlformats.org/officeDocument/2006/relationships/hyperlink" Target="https://creativecommons.org/licenses/by-nc/4.0/" TargetMode="External"/><Relationship Id="rId6" Type="http://schemas.openxmlformats.org/officeDocument/2006/relationships/image" Target="../media/image2.png"/><Relationship Id="rId7" Type="http://schemas.openxmlformats.org/officeDocument/2006/relationships/hyperlink" Target="https://www.khanacademy.org/test-prep/mcat/behavior/physiological-and-sociocultural-concepts-of-motivation-and-attitudes/a/motivation-article-2"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34.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aarp.org/money/budgeting-saving/info-2020/trending-collectible-categories.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www.fastweb.com/student-life/articles/the-5-key-components-of-financial-literacy"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financialfreedom101.blog/2019/10/01/should-financial-literacy-be-taught-in-high-schoo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s://uk.advfn.com/newspaper/advfnnews/56758/the-global-impact-of-low-financial-literacy-rates-worldwid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hyperlink" Target="https://creativecommons.org/licenses/by-nc/4.0/" TargetMode="External"/><Relationship Id="rId6" Type="http://schemas.openxmlformats.org/officeDocument/2006/relationships/image" Target="../media/image2.png"/><Relationship Id="rId7" Type="http://schemas.openxmlformats.org/officeDocument/2006/relationships/hyperlink" Target="https://www.olympiabenefits.com/blog/why-you-should-care-about-employee-financial-wellness-in-the-workplace" TargetMode="External"/><Relationship Id="rId8" Type="http://schemas.openxmlformats.org/officeDocument/2006/relationships/hyperlink" Target="https://www.manulifebank.ca/personal-banking/plan-and-learn/personal-finance/financial-literacy-101-banking-and-budgeting.htm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drive.google.com/file/d/1g3NIByUC1BYSXD_GjNkpqqSZZas316-6/view" TargetMode="External"/><Relationship Id="rId4" Type="http://schemas.openxmlformats.org/officeDocument/2006/relationships/image" Target="../media/image10.jpg"/><Relationship Id="rId5" Type="http://schemas.openxmlformats.org/officeDocument/2006/relationships/hyperlink" Target="https://creativecommons.org/licenses/by-nc/4.0/" TargetMode="External"/><Relationship Id="rId6"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jpg"/><Relationship Id="rId4" Type="http://schemas.openxmlformats.org/officeDocument/2006/relationships/hyperlink" Target="https://creativecommons.org/licenses/by-nc/4.0/" TargetMode="External"/><Relationship Id="rId5" Type="http://schemas.openxmlformats.org/officeDocument/2006/relationships/image" Target="../media/image2.png"/><Relationship Id="rId6" Type="http://schemas.openxmlformats.org/officeDocument/2006/relationships/hyperlink" Target="http://www.thecourt.ca/michel-v-graydon-scc-clarifies-law-on-retroactive-child-support-orders-from-a-feminization-of-poverty-len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5" name="Shape 55"/>
        <p:cNvGrpSpPr/>
        <p:nvPr/>
      </p:nvGrpSpPr>
      <p:grpSpPr>
        <a:xfrm>
          <a:off x="0" y="0"/>
          <a:ext cx="0" cy="0"/>
          <a:chOff x="0" y="0"/>
          <a:chExt cx="0" cy="0"/>
        </a:xfrm>
      </p:grpSpPr>
      <p:sp>
        <p:nvSpPr>
          <p:cNvPr id="56" name="Google Shape;56;p13"/>
          <p:cNvSpPr txBox="1"/>
          <p:nvPr>
            <p:ph type="ctrTitle"/>
          </p:nvPr>
        </p:nvSpPr>
        <p:spPr>
          <a:xfrm>
            <a:off x="311708" y="1506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Money Matters</a:t>
            </a:r>
            <a:endParaRPr/>
          </a:p>
          <a:p>
            <a:pPr indent="0" lvl="0" marL="0" rtl="0" algn="ctr">
              <a:spcBef>
                <a:spcPts val="0"/>
              </a:spcBef>
              <a:spcAft>
                <a:spcPts val="0"/>
              </a:spcAft>
              <a:buNone/>
            </a:pPr>
            <a:r>
              <a:rPr lang="en" sz="4166">
                <a:solidFill>
                  <a:srgbClr val="FFFFFF"/>
                </a:solidFill>
                <a:latin typeface="Oswald"/>
                <a:ea typeface="Oswald"/>
                <a:cs typeface="Oswald"/>
                <a:sym typeface="Oswald"/>
              </a:rPr>
              <a:t>Financial Wellness Series</a:t>
            </a:r>
            <a:r>
              <a:rPr lang="en"/>
              <a:t> </a:t>
            </a:r>
            <a:endParaRPr/>
          </a:p>
        </p:txBody>
      </p:sp>
      <p:sp>
        <p:nvSpPr>
          <p:cNvPr id="57" name="Google Shape;57;p13"/>
          <p:cNvSpPr txBox="1"/>
          <p:nvPr/>
        </p:nvSpPr>
        <p:spPr>
          <a:xfrm>
            <a:off x="629550" y="4749100"/>
            <a:ext cx="7884900" cy="62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rgbClr val="FFFFFF"/>
                </a:solidFill>
              </a:rPr>
              <a:t>Unless otherwise noted, all content in this document was created by </a:t>
            </a:r>
            <a:r>
              <a:rPr lang="en" sz="600">
                <a:solidFill>
                  <a:schemeClr val="lt1"/>
                </a:solidFill>
              </a:rPr>
              <a:t>Hari Chand Balachandran Pillai, Hashir Ahmad, Deepinderjit Kaur Labana, Nicholas Cheng, Jennifer Diep, Kaman Hui, Simi Sahota, Maria Palermo, Jennine Rawana, Mazen Hamadeh, &amp; Agata Stypka in 2021</a:t>
            </a:r>
            <a:r>
              <a:rPr lang="en" sz="600">
                <a:solidFill>
                  <a:srgbClr val="FFFFFF"/>
                </a:solidFill>
              </a:rPr>
              <a:t>,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rgbClr val="FFFFFF"/>
                </a:solidFill>
              </a:rPr>
              <a:t>. If you reuse this work, please attribute The Financial Wellness Project, York University and Emery Collegiate Institute.</a:t>
            </a:r>
            <a:endParaRPr sz="600">
              <a:solidFill>
                <a:srgbClr val="FFFFFF"/>
              </a:solidFill>
            </a:endParaRPr>
          </a:p>
          <a:p>
            <a:pPr indent="0" lvl="0" marL="0" rtl="0" algn="l">
              <a:spcBef>
                <a:spcPts val="0"/>
              </a:spcBef>
              <a:spcAft>
                <a:spcPts val="0"/>
              </a:spcAft>
              <a:buNone/>
            </a:pPr>
            <a:r>
              <a:t/>
            </a:r>
            <a:endParaRPr sz="800"/>
          </a:p>
        </p:txBody>
      </p:sp>
      <p:pic>
        <p:nvPicPr>
          <p:cNvPr id="58" name="Google Shape;58;p13"/>
          <p:cNvPicPr preferRelativeResize="0"/>
          <p:nvPr/>
        </p:nvPicPr>
        <p:blipFill>
          <a:blip r:embed="rId5">
            <a:alphaModFix/>
          </a:blip>
          <a:stretch>
            <a:fillRect/>
          </a:stretch>
        </p:blipFill>
        <p:spPr>
          <a:xfrm>
            <a:off x="311688" y="4851850"/>
            <a:ext cx="413664" cy="140225"/>
          </a:xfrm>
          <a:prstGeom prst="rect">
            <a:avLst/>
          </a:prstGeom>
          <a:noFill/>
          <a:ln>
            <a:noFill/>
          </a:ln>
        </p:spPr>
      </p:pic>
      <p:sp>
        <p:nvSpPr>
          <p:cNvPr id="59" name="Google Shape;59;p13"/>
          <p:cNvSpPr txBox="1"/>
          <p:nvPr/>
        </p:nvSpPr>
        <p:spPr>
          <a:xfrm>
            <a:off x="274700" y="4590250"/>
            <a:ext cx="6548700" cy="261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Harvey, G. (2019). [Picture of a student looking at an educational institution with a price tag over his hat] [Digital Image]. TVOntario. </a:t>
            </a:r>
            <a:r>
              <a:rPr lang="en" sz="500" u="sng">
                <a:solidFill>
                  <a:schemeClr val="lt1"/>
                </a:solidFill>
                <a:latin typeface="Calibri"/>
                <a:ea typeface="Calibri"/>
                <a:cs typeface="Calibri"/>
                <a:sym typeface="Calibri"/>
                <a:hlinkClick r:id="rId6">
                  <a:extLst>
                    <a:ext uri="{A12FA001-AC4F-418D-AE19-62706E023703}">
                      <ahyp:hlinkClr val="tx"/>
                    </a:ext>
                  </a:extLst>
                </a:hlinkClick>
              </a:rPr>
              <a:t>https://www.tvo.org/article/ontario-colleges-need-international-tuition-it-could-cost-them</a:t>
            </a:r>
            <a:endParaRPr sz="50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3" name="Shape 133"/>
        <p:cNvGrpSpPr/>
        <p:nvPr/>
      </p:nvGrpSpPr>
      <p:grpSpPr>
        <a:xfrm>
          <a:off x="0" y="0"/>
          <a:ext cx="0" cy="0"/>
          <a:chOff x="0" y="0"/>
          <a:chExt cx="0" cy="0"/>
        </a:xfrm>
      </p:grpSpPr>
      <p:sp>
        <p:nvSpPr>
          <p:cNvPr id="134" name="Google Shape;134;p22"/>
          <p:cNvSpPr txBox="1"/>
          <p:nvPr>
            <p:ph type="title"/>
          </p:nvPr>
        </p:nvSpPr>
        <p:spPr>
          <a:xfrm>
            <a:off x="356100" y="3133500"/>
            <a:ext cx="8520600" cy="1600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u="sng">
                <a:highlight>
                  <a:srgbClr val="1155CC"/>
                </a:highlight>
              </a:rPr>
              <a:t>Key Takeaway</a:t>
            </a:r>
            <a:r>
              <a:rPr lang="en">
                <a:highlight>
                  <a:srgbClr val="1155CC"/>
                </a:highlight>
              </a:rPr>
              <a:t> - Optimism (or a positive money attitude) often leads to financial stability and success. </a:t>
            </a:r>
            <a:endParaRPr>
              <a:highlight>
                <a:srgbClr val="1155CC"/>
              </a:highlight>
            </a:endParaRPr>
          </a:p>
        </p:txBody>
      </p:sp>
      <p:sp>
        <p:nvSpPr>
          <p:cNvPr id="135" name="Google Shape;135;p22"/>
          <p:cNvSpPr txBox="1"/>
          <p:nvPr/>
        </p:nvSpPr>
        <p:spPr>
          <a:xfrm>
            <a:off x="725375" y="4734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136" name="Google Shape;136;p22"/>
          <p:cNvPicPr preferRelativeResize="0"/>
          <p:nvPr/>
        </p:nvPicPr>
        <p:blipFill>
          <a:blip r:embed="rId5">
            <a:alphaModFix/>
          </a:blip>
          <a:stretch>
            <a:fillRect/>
          </a:stretch>
        </p:blipFill>
        <p:spPr>
          <a:xfrm>
            <a:off x="311700" y="4874075"/>
            <a:ext cx="413664" cy="140225"/>
          </a:xfrm>
          <a:prstGeom prst="rect">
            <a:avLst/>
          </a:prstGeom>
          <a:noFill/>
          <a:ln>
            <a:noFill/>
          </a:ln>
        </p:spPr>
      </p:pic>
      <p:sp>
        <p:nvSpPr>
          <p:cNvPr id="137" name="Google Shape;137;p22"/>
          <p:cNvSpPr txBox="1"/>
          <p:nvPr/>
        </p:nvSpPr>
        <p:spPr>
          <a:xfrm>
            <a:off x="244225" y="4558875"/>
            <a:ext cx="42924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(n.d.). Pessimism and Optimism in Finance [Digital Image]. CFI Education Inc.</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https://corporatefinanceinstitute.com/resources/knowledge/trading-investing/pessimist-vs-optimist-investors/</a:t>
            </a:r>
            <a:endParaRPr sz="500">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1" name="Shape 141"/>
        <p:cNvGrpSpPr/>
        <p:nvPr/>
      </p:nvGrpSpPr>
      <p:grpSpPr>
        <a:xfrm>
          <a:off x="0" y="0"/>
          <a:ext cx="0" cy="0"/>
          <a:chOff x="0" y="0"/>
          <a:chExt cx="0" cy="0"/>
        </a:xfrm>
      </p:grpSpPr>
      <p:sp>
        <p:nvSpPr>
          <p:cNvPr id="142" name="Google Shape;142;p23"/>
          <p:cNvSpPr txBox="1"/>
          <p:nvPr>
            <p:ph type="title"/>
          </p:nvPr>
        </p:nvSpPr>
        <p:spPr>
          <a:xfrm>
            <a:off x="629525" y="1494950"/>
            <a:ext cx="8114400" cy="17070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highlight>
                  <a:srgbClr val="000000"/>
                </a:highlight>
              </a:rPr>
              <a:t>Savings</a:t>
            </a:r>
            <a:endParaRPr>
              <a:highlight>
                <a:srgbClr val="000000"/>
              </a:highlight>
            </a:endParaRPr>
          </a:p>
        </p:txBody>
      </p:sp>
      <p:sp>
        <p:nvSpPr>
          <p:cNvPr id="143" name="Google Shape;143;p23"/>
          <p:cNvSpPr txBox="1"/>
          <p:nvPr/>
        </p:nvSpPr>
        <p:spPr>
          <a:xfrm>
            <a:off x="744275" y="4726875"/>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144" name="Google Shape;144;p23"/>
          <p:cNvPicPr preferRelativeResize="0"/>
          <p:nvPr/>
        </p:nvPicPr>
        <p:blipFill>
          <a:blip r:embed="rId5">
            <a:alphaModFix/>
          </a:blip>
          <a:stretch>
            <a:fillRect/>
          </a:stretch>
        </p:blipFill>
        <p:spPr>
          <a:xfrm>
            <a:off x="330600" y="4814850"/>
            <a:ext cx="413664" cy="140225"/>
          </a:xfrm>
          <a:prstGeom prst="rect">
            <a:avLst/>
          </a:prstGeom>
          <a:noFill/>
          <a:ln>
            <a:noFill/>
          </a:ln>
        </p:spPr>
      </p:pic>
      <p:sp>
        <p:nvSpPr>
          <p:cNvPr id="145" name="Google Shape;145;p23"/>
          <p:cNvSpPr txBox="1"/>
          <p:nvPr/>
        </p:nvSpPr>
        <p:spPr>
          <a:xfrm>
            <a:off x="266425" y="4509150"/>
            <a:ext cx="49806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(2020). [Picture of the number of coins increasing  with each row  and the plant on top of each row growing] [Photograph]. Bondora Capital.</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https://www.bondora.com/blog/7-signs-you-are-bad-at-saving-money/</a:t>
            </a:r>
            <a:endParaRPr sz="500">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9" name="Shape 149"/>
        <p:cNvGrpSpPr/>
        <p:nvPr/>
      </p:nvGrpSpPr>
      <p:grpSpPr>
        <a:xfrm>
          <a:off x="0" y="0"/>
          <a:ext cx="0" cy="0"/>
          <a:chOff x="0" y="0"/>
          <a:chExt cx="0" cy="0"/>
        </a:xfrm>
      </p:grpSpPr>
      <p:sp>
        <p:nvSpPr>
          <p:cNvPr id="150" name="Google Shape;150;p24"/>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4"/>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151" name="Google Shape;151;p24"/>
          <p:cNvPicPr preferRelativeResize="0"/>
          <p:nvPr/>
        </p:nvPicPr>
        <p:blipFill>
          <a:blip r:embed="rId5">
            <a:alphaModFix/>
          </a:blip>
          <a:stretch>
            <a:fillRect/>
          </a:stretch>
        </p:blipFill>
        <p:spPr>
          <a:xfrm>
            <a:off x="311700" y="4681650"/>
            <a:ext cx="413664" cy="140225"/>
          </a:xfrm>
          <a:prstGeom prst="rect">
            <a:avLst/>
          </a:prstGeom>
          <a:noFill/>
          <a:ln>
            <a:noFill/>
          </a:ln>
        </p:spPr>
      </p:pic>
      <p:sp>
        <p:nvSpPr>
          <p:cNvPr id="152" name="Google Shape;152;p24"/>
          <p:cNvSpPr txBox="1"/>
          <p:nvPr/>
        </p:nvSpPr>
        <p:spPr>
          <a:xfrm>
            <a:off x="230300" y="4331550"/>
            <a:ext cx="44478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(2013). An Education in Inflation: Ontario (1990-2013) [Digital Image]. Canadian Centre for Policy Alternatives.</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6">
                  <a:extLst>
                    <a:ext uri="{A12FA001-AC4F-418D-AE19-62706E023703}">
                      <ahyp:hlinkClr val="tx"/>
                    </a:ext>
                  </a:extLst>
                </a:hlinkClick>
              </a:rPr>
              <a:t>https://www.policyalternatives.ca/publications/facts-infographics/infographic-education-inflation</a:t>
            </a:r>
            <a:endParaRPr sz="50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6" name="Shape 156"/>
        <p:cNvGrpSpPr/>
        <p:nvPr/>
      </p:nvGrpSpPr>
      <p:grpSpPr>
        <a:xfrm>
          <a:off x="0" y="0"/>
          <a:ext cx="0" cy="0"/>
          <a:chOff x="0" y="0"/>
          <a:chExt cx="0" cy="0"/>
        </a:xfrm>
      </p:grpSpPr>
      <p:sp>
        <p:nvSpPr>
          <p:cNvPr id="157" name="Google Shape;157;p25"/>
          <p:cNvSpPr txBox="1"/>
          <p:nvPr/>
        </p:nvSpPr>
        <p:spPr>
          <a:xfrm>
            <a:off x="754975" y="4749125"/>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4"/>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158" name="Google Shape;158;p25"/>
          <p:cNvPicPr preferRelativeResize="0"/>
          <p:nvPr/>
        </p:nvPicPr>
        <p:blipFill>
          <a:blip r:embed="rId5">
            <a:alphaModFix/>
          </a:blip>
          <a:stretch>
            <a:fillRect/>
          </a:stretch>
        </p:blipFill>
        <p:spPr>
          <a:xfrm>
            <a:off x="341300" y="4851875"/>
            <a:ext cx="413664" cy="140225"/>
          </a:xfrm>
          <a:prstGeom prst="rect">
            <a:avLst/>
          </a:prstGeom>
          <a:noFill/>
          <a:ln>
            <a:noFill/>
          </a:ln>
        </p:spPr>
      </p:pic>
      <p:sp>
        <p:nvSpPr>
          <p:cNvPr id="159" name="Google Shape;159;p25"/>
          <p:cNvSpPr txBox="1"/>
          <p:nvPr/>
        </p:nvSpPr>
        <p:spPr>
          <a:xfrm>
            <a:off x="310825" y="4590575"/>
            <a:ext cx="37818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Brown, M. (2018). The total average cost of a post-secondary education [Digital Image]. St. Joseph Communications.</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6">
                  <a:extLst>
                    <a:ext uri="{A12FA001-AC4F-418D-AE19-62706E023703}">
                      <ahyp:hlinkClr val="tx"/>
                    </a:ext>
                  </a:extLst>
                </a:hlinkClick>
              </a:rPr>
              <a:t>https://www.macleans.ca/education/pay-for-university-education-tuition/</a:t>
            </a:r>
            <a:endParaRPr sz="50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3" name="Shape 163"/>
        <p:cNvGrpSpPr/>
        <p:nvPr/>
      </p:nvGrpSpPr>
      <p:grpSpPr>
        <a:xfrm>
          <a:off x="0" y="0"/>
          <a:ext cx="0" cy="0"/>
          <a:chOff x="0" y="0"/>
          <a:chExt cx="0" cy="0"/>
        </a:xfrm>
      </p:grpSpPr>
      <p:sp>
        <p:nvSpPr>
          <p:cNvPr id="164" name="Google Shape;164;p26"/>
          <p:cNvSpPr txBox="1"/>
          <p:nvPr/>
        </p:nvSpPr>
        <p:spPr>
          <a:xfrm>
            <a:off x="-76200" y="-64000"/>
            <a:ext cx="7736700" cy="3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50" u="sng">
                <a:solidFill>
                  <a:srgbClr val="FFFFFF"/>
                </a:solidFill>
                <a:highlight>
                  <a:srgbClr val="000000"/>
                </a:highlight>
                <a:latin typeface="Alfa Slab One"/>
                <a:ea typeface="Alfa Slab One"/>
                <a:cs typeface="Alfa Slab One"/>
                <a:sym typeface="Alfa Slab One"/>
              </a:rPr>
              <a:t>Yearly Costs Based on a Full-time Student Pursuing a Bachelor of Arts at York University</a:t>
            </a:r>
            <a:endParaRPr sz="1000" u="sng">
              <a:solidFill>
                <a:srgbClr val="FFFFFF"/>
              </a:solidFill>
              <a:highlight>
                <a:srgbClr val="000000"/>
              </a:highlight>
            </a:endParaRPr>
          </a:p>
        </p:txBody>
      </p:sp>
      <p:sp>
        <p:nvSpPr>
          <p:cNvPr id="165" name="Google Shape;165;p26"/>
          <p:cNvSpPr txBox="1"/>
          <p:nvPr/>
        </p:nvSpPr>
        <p:spPr>
          <a:xfrm>
            <a:off x="7660500" y="-76200"/>
            <a:ext cx="1559700" cy="415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750">
                <a:solidFill>
                  <a:srgbClr val="FFFFFF"/>
                </a:solidFill>
                <a:highlight>
                  <a:srgbClr val="000000"/>
                </a:highlight>
                <a:latin typeface="Alfa Slab One"/>
                <a:ea typeface="Alfa Slab One"/>
                <a:cs typeface="Alfa Slab One"/>
                <a:sym typeface="Alfa Slab One"/>
              </a:rPr>
              <a:t>Source: York U Website</a:t>
            </a:r>
            <a:endParaRPr sz="500">
              <a:solidFill>
                <a:srgbClr val="FFFFFF"/>
              </a:solidFill>
              <a:highlight>
                <a:srgbClr val="000000"/>
              </a:highlight>
            </a:endParaRPr>
          </a:p>
        </p:txBody>
      </p:sp>
      <p:pic>
        <p:nvPicPr>
          <p:cNvPr id="166" name="Google Shape;166;p26"/>
          <p:cNvPicPr preferRelativeResize="0"/>
          <p:nvPr/>
        </p:nvPicPr>
        <p:blipFill>
          <a:blip r:embed="rId4">
            <a:alphaModFix/>
          </a:blip>
          <a:stretch>
            <a:fillRect/>
          </a:stretch>
        </p:blipFill>
        <p:spPr>
          <a:xfrm>
            <a:off x="8631875" y="208725"/>
            <a:ext cx="512125" cy="512125"/>
          </a:xfrm>
          <a:prstGeom prst="rect">
            <a:avLst/>
          </a:prstGeom>
          <a:noFill/>
          <a:ln>
            <a:noFill/>
          </a:ln>
        </p:spPr>
      </p:pic>
      <p:sp>
        <p:nvSpPr>
          <p:cNvPr id="167" name="Google Shape;167;p26"/>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5"/>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168" name="Google Shape;168;p26"/>
          <p:cNvPicPr preferRelativeResize="0"/>
          <p:nvPr/>
        </p:nvPicPr>
        <p:blipFill>
          <a:blip r:embed="rId6">
            <a:alphaModFix/>
          </a:blip>
          <a:stretch>
            <a:fillRect/>
          </a:stretch>
        </p:blipFill>
        <p:spPr>
          <a:xfrm>
            <a:off x="311700" y="4681650"/>
            <a:ext cx="413664" cy="140225"/>
          </a:xfrm>
          <a:prstGeom prst="rect">
            <a:avLst/>
          </a:prstGeom>
          <a:noFill/>
          <a:ln>
            <a:noFill/>
          </a:ln>
        </p:spPr>
      </p:pic>
      <p:sp>
        <p:nvSpPr>
          <p:cNvPr id="169" name="Google Shape;169;p26"/>
          <p:cNvSpPr txBox="1"/>
          <p:nvPr/>
        </p:nvSpPr>
        <p:spPr>
          <a:xfrm>
            <a:off x="222025" y="4373800"/>
            <a:ext cx="49362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(2020). Yearly costs based on a full-time student pursuing a Bachelor of Arts for the fall/winter 2020-2021 [Digital Image]. York University.</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7">
                  <a:extLst>
                    <a:ext uri="{A12FA001-AC4F-418D-AE19-62706E023703}">
                      <ahyp:hlinkClr val="tx"/>
                    </a:ext>
                  </a:extLst>
                </a:hlinkClick>
              </a:rPr>
              <a:t>https://futurestudents.yorku.ca/tuition</a:t>
            </a:r>
            <a:endParaRPr sz="5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3" name="Shape 173"/>
        <p:cNvGrpSpPr/>
        <p:nvPr/>
      </p:nvGrpSpPr>
      <p:grpSpPr>
        <a:xfrm>
          <a:off x="0" y="0"/>
          <a:ext cx="0" cy="0"/>
          <a:chOff x="0" y="0"/>
          <a:chExt cx="0" cy="0"/>
        </a:xfrm>
      </p:grpSpPr>
      <p:sp>
        <p:nvSpPr>
          <p:cNvPr id="174" name="Google Shape;174;p27"/>
          <p:cNvSpPr txBox="1"/>
          <p:nvPr/>
        </p:nvSpPr>
        <p:spPr>
          <a:xfrm>
            <a:off x="7660500" y="-76200"/>
            <a:ext cx="1559700" cy="415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750">
                <a:solidFill>
                  <a:srgbClr val="FFFFFF"/>
                </a:solidFill>
                <a:highlight>
                  <a:srgbClr val="000000"/>
                </a:highlight>
                <a:latin typeface="Alfa Slab One"/>
                <a:ea typeface="Alfa Slab One"/>
                <a:cs typeface="Alfa Slab One"/>
                <a:sym typeface="Alfa Slab One"/>
              </a:rPr>
              <a:t>Source: Ryerson U Website</a:t>
            </a:r>
            <a:endParaRPr sz="500">
              <a:solidFill>
                <a:srgbClr val="FFFFFF"/>
              </a:solidFill>
              <a:highlight>
                <a:srgbClr val="000000"/>
              </a:highlight>
            </a:endParaRPr>
          </a:p>
        </p:txBody>
      </p:sp>
      <p:pic>
        <p:nvPicPr>
          <p:cNvPr id="175" name="Google Shape;175;p27"/>
          <p:cNvPicPr preferRelativeResize="0"/>
          <p:nvPr/>
        </p:nvPicPr>
        <p:blipFill>
          <a:blip r:embed="rId4">
            <a:alphaModFix/>
          </a:blip>
          <a:stretch>
            <a:fillRect/>
          </a:stretch>
        </p:blipFill>
        <p:spPr>
          <a:xfrm>
            <a:off x="7588850" y="493226"/>
            <a:ext cx="1314075" cy="854125"/>
          </a:xfrm>
          <a:prstGeom prst="rect">
            <a:avLst/>
          </a:prstGeom>
          <a:noFill/>
          <a:ln>
            <a:noFill/>
          </a:ln>
        </p:spPr>
      </p:pic>
      <p:sp>
        <p:nvSpPr>
          <p:cNvPr id="176" name="Google Shape;176;p27"/>
          <p:cNvSpPr txBox="1"/>
          <p:nvPr/>
        </p:nvSpPr>
        <p:spPr>
          <a:xfrm>
            <a:off x="703175" y="4734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5"/>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177" name="Google Shape;177;p27"/>
          <p:cNvPicPr preferRelativeResize="0"/>
          <p:nvPr/>
        </p:nvPicPr>
        <p:blipFill>
          <a:blip r:embed="rId6">
            <a:alphaModFix/>
          </a:blip>
          <a:stretch>
            <a:fillRect/>
          </a:stretch>
        </p:blipFill>
        <p:spPr>
          <a:xfrm>
            <a:off x="289475" y="4792650"/>
            <a:ext cx="413664" cy="140225"/>
          </a:xfrm>
          <a:prstGeom prst="rect">
            <a:avLst/>
          </a:prstGeom>
          <a:noFill/>
          <a:ln>
            <a:noFill/>
          </a:ln>
        </p:spPr>
      </p:pic>
      <p:sp>
        <p:nvSpPr>
          <p:cNvPr id="178" name="Google Shape;178;p27"/>
          <p:cNvSpPr txBox="1"/>
          <p:nvPr/>
        </p:nvSpPr>
        <p:spPr>
          <a:xfrm>
            <a:off x="289475" y="4499650"/>
            <a:ext cx="4299900" cy="54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(n.d.). York University [Digital Image]. Quacquarelli Symonds Limited.</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7">
                  <a:extLst>
                    <a:ext uri="{A12FA001-AC4F-418D-AE19-62706E023703}">
                      <ahyp:hlinkClr val="tx"/>
                    </a:ext>
                  </a:extLst>
                </a:hlinkClick>
              </a:rPr>
              <a:t>https://www.topuniversities.com/universities/york-university</a:t>
            </a:r>
            <a:endParaRPr sz="500">
              <a:latin typeface="Calibri"/>
              <a:ea typeface="Calibri"/>
              <a:cs typeface="Calibri"/>
              <a:sym typeface="Calibri"/>
            </a:endParaRPr>
          </a:p>
          <a:p>
            <a:pPr indent="0" lvl="0" marL="0" rtl="0" algn="l">
              <a:lnSpc>
                <a:spcPct val="115000"/>
              </a:lnSpc>
              <a:spcBef>
                <a:spcPts val="0"/>
              </a:spcBef>
              <a:spcAft>
                <a:spcPts val="0"/>
              </a:spcAft>
              <a:buNone/>
            </a:pPr>
            <a:r>
              <a:t/>
            </a:r>
            <a:endParaRPr sz="1200">
              <a:latin typeface="Calibri"/>
              <a:ea typeface="Calibri"/>
              <a:cs typeface="Calibri"/>
              <a:sym typeface="Calibri"/>
            </a:endParaRPr>
          </a:p>
        </p:txBody>
      </p:sp>
      <p:sp>
        <p:nvSpPr>
          <p:cNvPr id="179" name="Google Shape;179;p27"/>
          <p:cNvSpPr txBox="1"/>
          <p:nvPr/>
        </p:nvSpPr>
        <p:spPr>
          <a:xfrm>
            <a:off x="289475" y="4314625"/>
            <a:ext cx="36738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(n.d.). Ryerson Logo [Digital Image]. Ryerson University.</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8">
                  <a:extLst>
                    <a:ext uri="{A12FA001-AC4F-418D-AE19-62706E023703}">
                      <ahyp:hlinkClr val="tx"/>
                    </a:ext>
                  </a:extLst>
                </a:hlinkClick>
              </a:rPr>
              <a:t>https://www.ryerson.ca/brand/visual-toolkit/university-logo/</a:t>
            </a:r>
            <a:endParaRPr sz="5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3" name="Shape 183"/>
        <p:cNvGrpSpPr/>
        <p:nvPr/>
      </p:nvGrpSpPr>
      <p:grpSpPr>
        <a:xfrm>
          <a:off x="0" y="0"/>
          <a:ext cx="0" cy="0"/>
          <a:chOff x="0" y="0"/>
          <a:chExt cx="0" cy="0"/>
        </a:xfrm>
      </p:grpSpPr>
      <p:sp>
        <p:nvSpPr>
          <p:cNvPr id="184" name="Google Shape;184;p28"/>
          <p:cNvSpPr txBox="1"/>
          <p:nvPr/>
        </p:nvSpPr>
        <p:spPr>
          <a:xfrm>
            <a:off x="7660500" y="-76200"/>
            <a:ext cx="1559700" cy="415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750">
                <a:solidFill>
                  <a:srgbClr val="FFFFFF"/>
                </a:solidFill>
                <a:highlight>
                  <a:srgbClr val="000000"/>
                </a:highlight>
                <a:latin typeface="Alfa Slab One"/>
                <a:ea typeface="Alfa Slab One"/>
                <a:cs typeface="Alfa Slab One"/>
                <a:sym typeface="Alfa Slab One"/>
              </a:rPr>
              <a:t>Source: Ryerson U Website</a:t>
            </a:r>
            <a:endParaRPr sz="500">
              <a:solidFill>
                <a:srgbClr val="FFFFFF"/>
              </a:solidFill>
              <a:highlight>
                <a:srgbClr val="000000"/>
              </a:highlight>
            </a:endParaRPr>
          </a:p>
        </p:txBody>
      </p:sp>
      <p:pic>
        <p:nvPicPr>
          <p:cNvPr id="185" name="Google Shape;185;p28"/>
          <p:cNvPicPr preferRelativeResize="0"/>
          <p:nvPr/>
        </p:nvPicPr>
        <p:blipFill>
          <a:blip r:embed="rId4">
            <a:alphaModFix/>
          </a:blip>
          <a:stretch>
            <a:fillRect/>
          </a:stretch>
        </p:blipFill>
        <p:spPr>
          <a:xfrm>
            <a:off x="7588850" y="493226"/>
            <a:ext cx="1314075" cy="854125"/>
          </a:xfrm>
          <a:prstGeom prst="rect">
            <a:avLst/>
          </a:prstGeom>
          <a:noFill/>
          <a:ln>
            <a:noFill/>
          </a:ln>
        </p:spPr>
      </p:pic>
      <p:sp>
        <p:nvSpPr>
          <p:cNvPr id="186" name="Google Shape;186;p28"/>
          <p:cNvSpPr txBox="1"/>
          <p:nvPr/>
        </p:nvSpPr>
        <p:spPr>
          <a:xfrm>
            <a:off x="725400" y="4726925"/>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5"/>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187" name="Google Shape;187;p28"/>
          <p:cNvPicPr preferRelativeResize="0"/>
          <p:nvPr/>
        </p:nvPicPr>
        <p:blipFill>
          <a:blip r:embed="rId6">
            <a:alphaModFix/>
          </a:blip>
          <a:stretch>
            <a:fillRect/>
          </a:stretch>
        </p:blipFill>
        <p:spPr>
          <a:xfrm>
            <a:off x="311700" y="4785275"/>
            <a:ext cx="413664" cy="140225"/>
          </a:xfrm>
          <a:prstGeom prst="rect">
            <a:avLst/>
          </a:prstGeom>
          <a:noFill/>
          <a:ln>
            <a:noFill/>
          </a:ln>
        </p:spPr>
      </p:pic>
      <p:sp>
        <p:nvSpPr>
          <p:cNvPr id="188" name="Google Shape;188;p28"/>
          <p:cNvSpPr txBox="1"/>
          <p:nvPr/>
        </p:nvSpPr>
        <p:spPr>
          <a:xfrm>
            <a:off x="222000" y="4507050"/>
            <a:ext cx="3944700" cy="54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(2020). Fee Ranges Per Faculty for Full-time Undergraduate Programs [Digital Image]. Ryerson University.</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7">
                  <a:extLst>
                    <a:ext uri="{A12FA001-AC4F-418D-AE19-62706E023703}">
                      <ahyp:hlinkClr val="tx"/>
                    </a:ext>
                  </a:extLst>
                </a:hlinkClick>
              </a:rPr>
              <a:t>https://www.ryerson.ca/admissions/tuition-fees/</a:t>
            </a:r>
            <a:endParaRPr sz="500">
              <a:latin typeface="Calibri"/>
              <a:ea typeface="Calibri"/>
              <a:cs typeface="Calibri"/>
              <a:sym typeface="Calibri"/>
            </a:endParaRPr>
          </a:p>
          <a:p>
            <a:pPr indent="0" lvl="0" marL="0" rtl="0" algn="l">
              <a:lnSpc>
                <a:spcPct val="115000"/>
              </a:lnSpc>
              <a:spcBef>
                <a:spcPts val="0"/>
              </a:spcBef>
              <a:spcAft>
                <a:spcPts val="0"/>
              </a:spcAft>
              <a:buNone/>
            </a:pPr>
            <a:r>
              <a:t/>
            </a:r>
            <a:endParaRPr sz="1200">
              <a:latin typeface="Calibri"/>
              <a:ea typeface="Calibri"/>
              <a:cs typeface="Calibri"/>
              <a:sym typeface="Calibri"/>
            </a:endParaRPr>
          </a:p>
        </p:txBody>
      </p:sp>
      <p:sp>
        <p:nvSpPr>
          <p:cNvPr id="189" name="Google Shape;189;p28"/>
          <p:cNvSpPr txBox="1"/>
          <p:nvPr/>
        </p:nvSpPr>
        <p:spPr>
          <a:xfrm>
            <a:off x="222000" y="4299825"/>
            <a:ext cx="36738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(n.d.). Ryerson Logo [Digital Image]. Ryerson University.</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8">
                  <a:extLst>
                    <a:ext uri="{A12FA001-AC4F-418D-AE19-62706E023703}">
                      <ahyp:hlinkClr val="tx"/>
                    </a:ext>
                  </a:extLst>
                </a:hlinkClick>
              </a:rPr>
              <a:t>https://www.ryerson.ca/brand/visual-toolkit/university-logo/</a:t>
            </a:r>
            <a:endParaRPr sz="5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Engineering</a:t>
            </a:r>
            <a:endParaRPr/>
          </a:p>
        </p:txBody>
      </p:sp>
      <p:sp>
        <p:nvSpPr>
          <p:cNvPr id="195" name="Google Shape;195;p29"/>
          <p:cNvSpPr txBox="1"/>
          <p:nvPr>
            <p:ph idx="1" type="body"/>
          </p:nvPr>
        </p:nvSpPr>
        <p:spPr>
          <a:xfrm>
            <a:off x="311700" y="1152475"/>
            <a:ext cx="8520600" cy="39909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Clr>
                <a:srgbClr val="000000"/>
              </a:buClr>
              <a:buSzPts val="1700"/>
              <a:buAutoNum type="arabicPeriod"/>
            </a:pPr>
            <a:r>
              <a:rPr b="1" lang="en" sz="1700">
                <a:solidFill>
                  <a:srgbClr val="000000"/>
                </a:solidFill>
              </a:rPr>
              <a:t>Computer Engineering Undergraduate Program @University of Toronto</a:t>
            </a:r>
            <a:endParaRPr b="1" sz="1700">
              <a:solidFill>
                <a:srgbClr val="000000"/>
              </a:solidFill>
            </a:endParaRPr>
          </a:p>
          <a:p>
            <a:pPr indent="-311150" lvl="1" marL="914400" rtl="0" algn="l">
              <a:spcBef>
                <a:spcPts val="0"/>
              </a:spcBef>
              <a:spcAft>
                <a:spcPts val="0"/>
              </a:spcAft>
              <a:buClr>
                <a:srgbClr val="000000"/>
              </a:buClr>
              <a:buSzPts val="1300"/>
              <a:buAutoNum type="alphaLcPeriod"/>
            </a:pPr>
            <a:r>
              <a:rPr lang="en" sz="1300" u="sng">
                <a:solidFill>
                  <a:srgbClr val="000000"/>
                </a:solidFill>
              </a:rPr>
              <a:t>Length of Program:</a:t>
            </a:r>
            <a:r>
              <a:rPr lang="en" sz="1300">
                <a:solidFill>
                  <a:srgbClr val="000000"/>
                </a:solidFill>
              </a:rPr>
              <a:t> Four Years or Five Years including Co-Op option.</a:t>
            </a:r>
            <a:endParaRPr sz="1300">
              <a:solidFill>
                <a:srgbClr val="000000"/>
              </a:solidFill>
            </a:endParaRPr>
          </a:p>
          <a:p>
            <a:pPr indent="-311150" lvl="1" marL="914400" rtl="0" algn="l">
              <a:spcBef>
                <a:spcPts val="0"/>
              </a:spcBef>
              <a:spcAft>
                <a:spcPts val="0"/>
              </a:spcAft>
              <a:buClr>
                <a:srgbClr val="000000"/>
              </a:buClr>
              <a:buSzPts val="1300"/>
              <a:buAutoNum type="alphaLcPeriod"/>
            </a:pPr>
            <a:r>
              <a:rPr lang="en" sz="1300" u="sng">
                <a:solidFill>
                  <a:srgbClr val="000000"/>
                </a:solidFill>
              </a:rPr>
              <a:t>Tuition Cost Per Year:</a:t>
            </a:r>
            <a:r>
              <a:rPr lang="en" sz="1300">
                <a:solidFill>
                  <a:srgbClr val="000000"/>
                </a:solidFill>
              </a:rPr>
              <a:t> Approximately </a:t>
            </a:r>
            <a:r>
              <a:rPr b="1" lang="en" sz="1300">
                <a:solidFill>
                  <a:srgbClr val="000000"/>
                </a:solidFill>
              </a:rPr>
              <a:t>$14,180</a:t>
            </a:r>
            <a:r>
              <a:rPr lang="en" sz="1300">
                <a:solidFill>
                  <a:srgbClr val="000000"/>
                </a:solidFill>
              </a:rPr>
              <a:t> per year for Canadian Citizens and Permanent </a:t>
            </a:r>
            <a:r>
              <a:rPr lang="en" sz="1300">
                <a:solidFill>
                  <a:srgbClr val="000000"/>
                </a:solidFill>
              </a:rPr>
              <a:t>Residents.</a:t>
            </a:r>
            <a:endParaRPr sz="1300">
              <a:solidFill>
                <a:srgbClr val="000000"/>
              </a:solidFill>
            </a:endParaRPr>
          </a:p>
          <a:p>
            <a:pPr indent="-311150" lvl="1" marL="914400" rtl="0" algn="l">
              <a:spcBef>
                <a:spcPts val="0"/>
              </a:spcBef>
              <a:spcAft>
                <a:spcPts val="0"/>
              </a:spcAft>
              <a:buClr>
                <a:srgbClr val="000000"/>
              </a:buClr>
              <a:buSzPts val="1300"/>
              <a:buAutoNum type="alphaLcPeriod"/>
            </a:pPr>
            <a:r>
              <a:rPr lang="en" sz="1300" u="sng">
                <a:solidFill>
                  <a:srgbClr val="000000"/>
                </a:solidFill>
              </a:rPr>
              <a:t>Total Tuition Cost:</a:t>
            </a:r>
            <a:r>
              <a:rPr lang="en" sz="1300">
                <a:solidFill>
                  <a:srgbClr val="000000"/>
                </a:solidFill>
              </a:rPr>
              <a:t> Finishing the program would add up to an approximate total tuition cost of </a:t>
            </a:r>
            <a:r>
              <a:rPr b="1" lang="en" sz="1300">
                <a:solidFill>
                  <a:srgbClr val="000000"/>
                </a:solidFill>
              </a:rPr>
              <a:t>$56,720</a:t>
            </a:r>
            <a:r>
              <a:rPr lang="en" sz="1300">
                <a:solidFill>
                  <a:srgbClr val="000000"/>
                </a:solidFill>
              </a:rPr>
              <a:t>. </a:t>
            </a:r>
            <a:endParaRPr sz="1300">
              <a:solidFill>
                <a:srgbClr val="000000"/>
              </a:solidFill>
            </a:endParaRPr>
          </a:p>
          <a:p>
            <a:pPr indent="0" lvl="0" marL="0" rtl="0" algn="l">
              <a:spcBef>
                <a:spcPts val="1200"/>
              </a:spcBef>
              <a:spcAft>
                <a:spcPts val="0"/>
              </a:spcAft>
              <a:buNone/>
            </a:pPr>
            <a:r>
              <a:t/>
            </a:r>
            <a:endParaRPr sz="100">
              <a:solidFill>
                <a:srgbClr val="000000"/>
              </a:solidFill>
            </a:endParaRPr>
          </a:p>
          <a:p>
            <a:pPr indent="-336550" lvl="0" marL="457200" rtl="0" algn="l">
              <a:spcBef>
                <a:spcPts val="1200"/>
              </a:spcBef>
              <a:spcAft>
                <a:spcPts val="0"/>
              </a:spcAft>
              <a:buClr>
                <a:srgbClr val="000000"/>
              </a:buClr>
              <a:buSzPts val="1700"/>
              <a:buAutoNum type="arabicPeriod"/>
            </a:pPr>
            <a:r>
              <a:rPr b="1" lang="en" sz="1700">
                <a:solidFill>
                  <a:srgbClr val="000000"/>
                </a:solidFill>
              </a:rPr>
              <a:t>Mechanical Engineering @Ryerson University</a:t>
            </a:r>
            <a:endParaRPr b="1" sz="1700">
              <a:solidFill>
                <a:srgbClr val="000000"/>
              </a:solidFill>
            </a:endParaRPr>
          </a:p>
          <a:p>
            <a:pPr indent="-311150" lvl="1" marL="914400" rtl="0" algn="l">
              <a:spcBef>
                <a:spcPts val="0"/>
              </a:spcBef>
              <a:spcAft>
                <a:spcPts val="0"/>
              </a:spcAft>
              <a:buClr>
                <a:srgbClr val="000000"/>
              </a:buClr>
              <a:buSzPts val="1300"/>
              <a:buAutoNum type="alphaLcPeriod"/>
            </a:pPr>
            <a:r>
              <a:rPr lang="en" sz="1300" u="sng">
                <a:solidFill>
                  <a:srgbClr val="000000"/>
                </a:solidFill>
              </a:rPr>
              <a:t>Length of Program:</a:t>
            </a:r>
            <a:r>
              <a:rPr lang="en" sz="1300">
                <a:solidFill>
                  <a:srgbClr val="000000"/>
                </a:solidFill>
              </a:rPr>
              <a:t> Four Years or Five Years including Co-Op option.</a:t>
            </a:r>
            <a:endParaRPr sz="1300">
              <a:solidFill>
                <a:srgbClr val="000000"/>
              </a:solidFill>
            </a:endParaRPr>
          </a:p>
          <a:p>
            <a:pPr indent="-311150" lvl="1" marL="914400" rtl="0" algn="l">
              <a:spcBef>
                <a:spcPts val="0"/>
              </a:spcBef>
              <a:spcAft>
                <a:spcPts val="0"/>
              </a:spcAft>
              <a:buClr>
                <a:srgbClr val="000000"/>
              </a:buClr>
              <a:buSzPts val="1300"/>
              <a:buAutoNum type="alphaLcPeriod"/>
            </a:pPr>
            <a:r>
              <a:rPr lang="en" sz="1300" u="sng">
                <a:solidFill>
                  <a:srgbClr val="000000"/>
                </a:solidFill>
              </a:rPr>
              <a:t>Tuition Cost Per Year:</a:t>
            </a:r>
            <a:r>
              <a:rPr lang="en" sz="1300">
                <a:solidFill>
                  <a:srgbClr val="000000"/>
                </a:solidFill>
              </a:rPr>
              <a:t> Approximately </a:t>
            </a:r>
            <a:r>
              <a:rPr b="1" lang="en" sz="1300">
                <a:solidFill>
                  <a:srgbClr val="000000"/>
                </a:solidFill>
              </a:rPr>
              <a:t>$11,148.94</a:t>
            </a:r>
            <a:r>
              <a:rPr lang="en" sz="1300">
                <a:solidFill>
                  <a:srgbClr val="000000"/>
                </a:solidFill>
              </a:rPr>
              <a:t> per year for Canadian Citizens and Permanent Residents.</a:t>
            </a:r>
            <a:endParaRPr sz="1300">
              <a:solidFill>
                <a:srgbClr val="000000"/>
              </a:solidFill>
            </a:endParaRPr>
          </a:p>
          <a:p>
            <a:pPr indent="-317500" lvl="1" marL="914400" rtl="0" algn="l">
              <a:spcBef>
                <a:spcPts val="0"/>
              </a:spcBef>
              <a:spcAft>
                <a:spcPts val="0"/>
              </a:spcAft>
              <a:buClr>
                <a:srgbClr val="000000"/>
              </a:buClr>
              <a:buSzPts val="1400"/>
              <a:buAutoNum type="alphaLcPeriod"/>
            </a:pPr>
            <a:r>
              <a:rPr lang="en" sz="1300" u="sng">
                <a:solidFill>
                  <a:srgbClr val="000000"/>
                </a:solidFill>
              </a:rPr>
              <a:t>Total Tuition Cost:</a:t>
            </a:r>
            <a:r>
              <a:rPr lang="en" sz="1300">
                <a:solidFill>
                  <a:srgbClr val="000000"/>
                </a:solidFill>
              </a:rPr>
              <a:t> Finishing the program would add up to an approximate total tuition cost of </a:t>
            </a:r>
            <a:r>
              <a:rPr b="1" lang="en" sz="1300">
                <a:solidFill>
                  <a:srgbClr val="000000"/>
                </a:solidFill>
              </a:rPr>
              <a:t>$44,595</a:t>
            </a:r>
            <a:r>
              <a:rPr lang="en" sz="1300">
                <a:solidFill>
                  <a:srgbClr val="000000"/>
                </a:solidFill>
              </a:rPr>
              <a:t>. </a:t>
            </a:r>
            <a:r>
              <a:rPr lang="en">
                <a:solidFill>
                  <a:srgbClr val="000000"/>
                </a:solidFill>
              </a:rPr>
              <a:t>	</a:t>
            </a:r>
            <a:endParaRPr>
              <a:solidFill>
                <a:srgbClr val="000000"/>
              </a:solidFill>
            </a:endParaRPr>
          </a:p>
        </p:txBody>
      </p:sp>
      <p:pic>
        <p:nvPicPr>
          <p:cNvPr id="196" name="Google Shape;196;p29"/>
          <p:cNvPicPr preferRelativeResize="0"/>
          <p:nvPr/>
        </p:nvPicPr>
        <p:blipFill>
          <a:blip r:embed="rId3">
            <a:alphaModFix/>
          </a:blip>
          <a:stretch>
            <a:fillRect/>
          </a:stretch>
        </p:blipFill>
        <p:spPr>
          <a:xfrm>
            <a:off x="8323925" y="971100"/>
            <a:ext cx="695525" cy="695525"/>
          </a:xfrm>
          <a:prstGeom prst="rect">
            <a:avLst/>
          </a:prstGeom>
          <a:noFill/>
          <a:ln>
            <a:noFill/>
          </a:ln>
        </p:spPr>
      </p:pic>
      <p:pic>
        <p:nvPicPr>
          <p:cNvPr id="197" name="Google Shape;197;p29"/>
          <p:cNvPicPr preferRelativeResize="0"/>
          <p:nvPr/>
        </p:nvPicPr>
        <p:blipFill>
          <a:blip r:embed="rId4">
            <a:alphaModFix/>
          </a:blip>
          <a:stretch>
            <a:fillRect/>
          </a:stretch>
        </p:blipFill>
        <p:spPr>
          <a:xfrm>
            <a:off x="5552075" y="2853498"/>
            <a:ext cx="953350" cy="619650"/>
          </a:xfrm>
          <a:prstGeom prst="rect">
            <a:avLst/>
          </a:prstGeom>
          <a:noFill/>
          <a:ln>
            <a:noFill/>
          </a:ln>
        </p:spPr>
      </p:pic>
      <p:sp>
        <p:nvSpPr>
          <p:cNvPr id="198" name="Google Shape;198;p29"/>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5"/>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199" name="Google Shape;199;p29"/>
          <p:cNvPicPr preferRelativeResize="0"/>
          <p:nvPr/>
        </p:nvPicPr>
        <p:blipFill>
          <a:blip r:embed="rId6">
            <a:alphaModFix/>
          </a:blip>
          <a:stretch>
            <a:fillRect/>
          </a:stretch>
        </p:blipFill>
        <p:spPr>
          <a:xfrm>
            <a:off x="311700" y="4681650"/>
            <a:ext cx="413664" cy="140225"/>
          </a:xfrm>
          <a:prstGeom prst="rect">
            <a:avLst/>
          </a:prstGeom>
          <a:noFill/>
          <a:ln>
            <a:noFill/>
          </a:ln>
        </p:spPr>
      </p:pic>
      <p:sp>
        <p:nvSpPr>
          <p:cNvPr id="200" name="Google Shape;200;p29"/>
          <p:cNvSpPr txBox="1"/>
          <p:nvPr/>
        </p:nvSpPr>
        <p:spPr>
          <a:xfrm>
            <a:off x="273800" y="4362000"/>
            <a:ext cx="36738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(2021). University of Toronto [Digital Image]. Glassdoor.</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7">
                  <a:extLst>
                    <a:ext uri="{A12FA001-AC4F-418D-AE19-62706E023703}">
                      <ahyp:hlinkClr val="tx"/>
                    </a:ext>
                  </a:extLst>
                </a:hlinkClick>
              </a:rPr>
              <a:t>https://www.glassdoor.ca/Reviews/University-of-Toronto-Reviews-E31043.htm</a:t>
            </a:r>
            <a:endParaRPr sz="500">
              <a:latin typeface="Calibri"/>
              <a:ea typeface="Calibri"/>
              <a:cs typeface="Calibri"/>
              <a:sym typeface="Calibri"/>
            </a:endParaRPr>
          </a:p>
        </p:txBody>
      </p:sp>
      <p:sp>
        <p:nvSpPr>
          <p:cNvPr id="201" name="Google Shape;201;p29"/>
          <p:cNvSpPr txBox="1"/>
          <p:nvPr/>
        </p:nvSpPr>
        <p:spPr>
          <a:xfrm>
            <a:off x="273800" y="4211000"/>
            <a:ext cx="36738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(n.d.). Ryerson Logo [Digital Image]. Ryerson University.</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8">
                  <a:extLst>
                    <a:ext uri="{A12FA001-AC4F-418D-AE19-62706E023703}">
                      <ahyp:hlinkClr val="tx"/>
                    </a:ext>
                  </a:extLst>
                </a:hlinkClick>
              </a:rPr>
              <a:t>https://www.ryerson.ca/brand/visual-toolkit/university-logo/</a:t>
            </a:r>
            <a:endParaRPr sz="500">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Engineering</a:t>
            </a:r>
            <a:endParaRPr/>
          </a:p>
        </p:txBody>
      </p:sp>
      <p:sp>
        <p:nvSpPr>
          <p:cNvPr id="207" name="Google Shape;207;p30"/>
          <p:cNvSpPr txBox="1"/>
          <p:nvPr>
            <p:ph idx="1" type="body"/>
          </p:nvPr>
        </p:nvSpPr>
        <p:spPr>
          <a:xfrm>
            <a:off x="311700" y="1152475"/>
            <a:ext cx="8520600" cy="3990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000000"/>
                </a:solidFill>
              </a:rPr>
              <a:t> 3.    Civil Engineering @York University</a:t>
            </a:r>
            <a:endParaRPr b="1">
              <a:solidFill>
                <a:srgbClr val="000000"/>
              </a:solidFill>
            </a:endParaRPr>
          </a:p>
          <a:p>
            <a:pPr indent="-317500" lvl="1" marL="914400" rtl="0" algn="l">
              <a:spcBef>
                <a:spcPts val="1200"/>
              </a:spcBef>
              <a:spcAft>
                <a:spcPts val="0"/>
              </a:spcAft>
              <a:buClr>
                <a:srgbClr val="000000"/>
              </a:buClr>
              <a:buSzPts val="1400"/>
              <a:buAutoNum type="alphaLcPeriod"/>
            </a:pPr>
            <a:r>
              <a:rPr lang="en" u="sng">
                <a:solidFill>
                  <a:srgbClr val="000000"/>
                </a:solidFill>
              </a:rPr>
              <a:t>Length of Program:</a:t>
            </a:r>
            <a:r>
              <a:rPr lang="en">
                <a:solidFill>
                  <a:srgbClr val="000000"/>
                </a:solidFill>
              </a:rPr>
              <a:t> Four Years or Five Years including Co-Op option.</a:t>
            </a:r>
            <a:endParaRPr>
              <a:solidFill>
                <a:srgbClr val="000000"/>
              </a:solidFill>
            </a:endParaRPr>
          </a:p>
          <a:p>
            <a:pPr indent="-317500" lvl="1" marL="914400" rtl="0" algn="l">
              <a:spcBef>
                <a:spcPts val="0"/>
              </a:spcBef>
              <a:spcAft>
                <a:spcPts val="0"/>
              </a:spcAft>
              <a:buClr>
                <a:srgbClr val="000000"/>
              </a:buClr>
              <a:buSzPts val="1400"/>
              <a:buAutoNum type="alphaLcPeriod"/>
            </a:pPr>
            <a:r>
              <a:rPr lang="en" u="sng">
                <a:solidFill>
                  <a:srgbClr val="000000"/>
                </a:solidFill>
              </a:rPr>
              <a:t>Tuition Cost Per Year:</a:t>
            </a:r>
            <a:r>
              <a:rPr lang="en">
                <a:solidFill>
                  <a:srgbClr val="000000"/>
                </a:solidFill>
              </a:rPr>
              <a:t> Approximately </a:t>
            </a:r>
            <a:r>
              <a:rPr b="1" lang="en">
                <a:solidFill>
                  <a:srgbClr val="000000"/>
                </a:solidFill>
              </a:rPr>
              <a:t>$12,626</a:t>
            </a:r>
            <a:r>
              <a:rPr lang="en">
                <a:solidFill>
                  <a:srgbClr val="000000"/>
                </a:solidFill>
              </a:rPr>
              <a:t> per year for Canadian Citizens and Permanent Residents.</a:t>
            </a:r>
            <a:endParaRPr>
              <a:solidFill>
                <a:srgbClr val="000000"/>
              </a:solidFill>
            </a:endParaRPr>
          </a:p>
          <a:p>
            <a:pPr indent="-317500" lvl="1" marL="914400" rtl="0" algn="l">
              <a:spcBef>
                <a:spcPts val="0"/>
              </a:spcBef>
              <a:spcAft>
                <a:spcPts val="0"/>
              </a:spcAft>
              <a:buClr>
                <a:srgbClr val="000000"/>
              </a:buClr>
              <a:buSzPts val="1400"/>
              <a:buAutoNum type="alphaLcPeriod"/>
            </a:pPr>
            <a:r>
              <a:rPr lang="en" u="sng">
                <a:solidFill>
                  <a:srgbClr val="000000"/>
                </a:solidFill>
              </a:rPr>
              <a:t>Total Tuition Cost:</a:t>
            </a:r>
            <a:r>
              <a:rPr lang="en">
                <a:solidFill>
                  <a:srgbClr val="000000"/>
                </a:solidFill>
              </a:rPr>
              <a:t> Finishing the program would add up to an approximate total tuition cost of </a:t>
            </a:r>
            <a:r>
              <a:rPr b="1" lang="en">
                <a:solidFill>
                  <a:srgbClr val="000000"/>
                </a:solidFill>
              </a:rPr>
              <a:t>$50,504</a:t>
            </a:r>
            <a:r>
              <a:rPr lang="en">
                <a:solidFill>
                  <a:srgbClr val="000000"/>
                </a:solidFill>
              </a:rPr>
              <a:t>. </a:t>
            </a:r>
            <a:endParaRPr>
              <a:solidFill>
                <a:srgbClr val="000000"/>
              </a:solidFill>
            </a:endParaRPr>
          </a:p>
        </p:txBody>
      </p:sp>
      <p:pic>
        <p:nvPicPr>
          <p:cNvPr id="208" name="Google Shape;208;p30"/>
          <p:cNvPicPr preferRelativeResize="0"/>
          <p:nvPr/>
        </p:nvPicPr>
        <p:blipFill>
          <a:blip r:embed="rId3">
            <a:alphaModFix/>
          </a:blip>
          <a:stretch>
            <a:fillRect/>
          </a:stretch>
        </p:blipFill>
        <p:spPr>
          <a:xfrm>
            <a:off x="4523275" y="770725"/>
            <a:ext cx="906950" cy="906950"/>
          </a:xfrm>
          <a:prstGeom prst="rect">
            <a:avLst/>
          </a:prstGeom>
          <a:noFill/>
          <a:ln>
            <a:noFill/>
          </a:ln>
        </p:spPr>
      </p:pic>
      <p:sp>
        <p:nvSpPr>
          <p:cNvPr id="209" name="Google Shape;209;p30"/>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4"/>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210" name="Google Shape;210;p30"/>
          <p:cNvPicPr preferRelativeResize="0"/>
          <p:nvPr/>
        </p:nvPicPr>
        <p:blipFill>
          <a:blip r:embed="rId5">
            <a:alphaModFix/>
          </a:blip>
          <a:stretch>
            <a:fillRect/>
          </a:stretch>
        </p:blipFill>
        <p:spPr>
          <a:xfrm>
            <a:off x="311700" y="4681650"/>
            <a:ext cx="413664" cy="1402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Medical Field</a:t>
            </a:r>
            <a:endParaRPr/>
          </a:p>
        </p:txBody>
      </p:sp>
      <p:sp>
        <p:nvSpPr>
          <p:cNvPr id="216" name="Google Shape;216;p31"/>
          <p:cNvSpPr txBox="1"/>
          <p:nvPr>
            <p:ph idx="1" type="body"/>
          </p:nvPr>
        </p:nvSpPr>
        <p:spPr>
          <a:xfrm>
            <a:off x="311700" y="1152475"/>
            <a:ext cx="8520600" cy="3990900"/>
          </a:xfrm>
          <a:prstGeom prst="rect">
            <a:avLst/>
          </a:prstGeom>
        </p:spPr>
        <p:txBody>
          <a:bodyPr anchorCtr="0" anchor="t" bIns="91425" lIns="91425" spcFirstLastPara="1" rIns="91425" wrap="square" tIns="91425">
            <a:normAutofit/>
          </a:bodyPr>
          <a:lstStyle/>
          <a:p>
            <a:pPr indent="-336550" lvl="0" marL="457200" rtl="0" algn="l">
              <a:spcBef>
                <a:spcPts val="0"/>
              </a:spcBef>
              <a:spcAft>
                <a:spcPts val="0"/>
              </a:spcAft>
              <a:buClr>
                <a:srgbClr val="000000"/>
              </a:buClr>
              <a:buSzPts val="1700"/>
              <a:buAutoNum type="arabicPeriod"/>
            </a:pPr>
            <a:r>
              <a:rPr b="1" lang="en" sz="1700">
                <a:solidFill>
                  <a:srgbClr val="000000"/>
                </a:solidFill>
              </a:rPr>
              <a:t>Doctor</a:t>
            </a:r>
            <a:endParaRPr b="1" sz="1700">
              <a:solidFill>
                <a:srgbClr val="000000"/>
              </a:solidFill>
            </a:endParaRPr>
          </a:p>
          <a:p>
            <a:pPr indent="-311150" lvl="1" marL="914400" rtl="0" algn="l">
              <a:spcBef>
                <a:spcPts val="0"/>
              </a:spcBef>
              <a:spcAft>
                <a:spcPts val="0"/>
              </a:spcAft>
              <a:buClr>
                <a:srgbClr val="000000"/>
              </a:buClr>
              <a:buSzPts val="1300"/>
              <a:buAutoNum type="alphaLcPeriod"/>
            </a:pPr>
            <a:r>
              <a:rPr b="1" lang="en" sz="1300">
                <a:solidFill>
                  <a:srgbClr val="000000"/>
                </a:solidFill>
              </a:rPr>
              <a:t>Life Sciences Program (University of Waterloo)</a:t>
            </a:r>
            <a:endParaRPr b="1" sz="1300">
              <a:solidFill>
                <a:srgbClr val="000000"/>
              </a:solidFill>
            </a:endParaRPr>
          </a:p>
          <a:p>
            <a:pPr indent="-311150" lvl="1" marL="914400" rtl="0" algn="l">
              <a:spcBef>
                <a:spcPts val="0"/>
              </a:spcBef>
              <a:spcAft>
                <a:spcPts val="0"/>
              </a:spcAft>
              <a:buClr>
                <a:srgbClr val="000000"/>
              </a:buClr>
              <a:buSzPts val="1300"/>
              <a:buAutoNum type="alphaLcPeriod"/>
            </a:pPr>
            <a:r>
              <a:rPr lang="en" sz="1300" u="sng">
                <a:solidFill>
                  <a:srgbClr val="000000"/>
                </a:solidFill>
              </a:rPr>
              <a:t>Length of Program:</a:t>
            </a:r>
            <a:r>
              <a:rPr lang="en" sz="1300">
                <a:solidFill>
                  <a:srgbClr val="000000"/>
                </a:solidFill>
              </a:rPr>
              <a:t> Four Years or Five Years including Co-Op option.</a:t>
            </a:r>
            <a:endParaRPr sz="1300">
              <a:solidFill>
                <a:srgbClr val="000000"/>
              </a:solidFill>
            </a:endParaRPr>
          </a:p>
          <a:p>
            <a:pPr indent="-311150" lvl="1" marL="914400" rtl="0" algn="l">
              <a:spcBef>
                <a:spcPts val="0"/>
              </a:spcBef>
              <a:spcAft>
                <a:spcPts val="0"/>
              </a:spcAft>
              <a:buClr>
                <a:srgbClr val="000000"/>
              </a:buClr>
              <a:buSzPts val="1300"/>
              <a:buAutoNum type="alphaLcPeriod"/>
            </a:pPr>
            <a:r>
              <a:rPr lang="en" sz="1300" u="sng">
                <a:solidFill>
                  <a:srgbClr val="000000"/>
                </a:solidFill>
              </a:rPr>
              <a:t>Tuition Cost Per Year:</a:t>
            </a:r>
            <a:r>
              <a:rPr lang="en" sz="1300">
                <a:solidFill>
                  <a:srgbClr val="000000"/>
                </a:solidFill>
              </a:rPr>
              <a:t> Approximately </a:t>
            </a:r>
            <a:r>
              <a:rPr b="1" lang="en" sz="1300">
                <a:solidFill>
                  <a:srgbClr val="000000"/>
                </a:solidFill>
              </a:rPr>
              <a:t>$</a:t>
            </a:r>
            <a:r>
              <a:rPr b="1" lang="en" sz="1300">
                <a:solidFill>
                  <a:srgbClr val="000000"/>
                </a:solidFill>
              </a:rPr>
              <a:t>7,700</a:t>
            </a:r>
            <a:r>
              <a:rPr lang="en" sz="1300">
                <a:solidFill>
                  <a:srgbClr val="000000"/>
                </a:solidFill>
              </a:rPr>
              <a:t> per year, additional </a:t>
            </a:r>
            <a:r>
              <a:rPr b="1" lang="en" sz="1300">
                <a:solidFill>
                  <a:srgbClr val="000000"/>
                </a:solidFill>
              </a:rPr>
              <a:t>$2,290</a:t>
            </a:r>
            <a:r>
              <a:rPr lang="en" sz="1300">
                <a:solidFill>
                  <a:srgbClr val="000000"/>
                </a:solidFill>
              </a:rPr>
              <a:t> for first-year books and supplies</a:t>
            </a:r>
            <a:endParaRPr sz="1300">
              <a:solidFill>
                <a:srgbClr val="000000"/>
              </a:solidFill>
            </a:endParaRPr>
          </a:p>
          <a:p>
            <a:pPr indent="-311150" lvl="1" marL="914400" rtl="0" algn="l">
              <a:spcBef>
                <a:spcPts val="0"/>
              </a:spcBef>
              <a:spcAft>
                <a:spcPts val="0"/>
              </a:spcAft>
              <a:buClr>
                <a:srgbClr val="000000"/>
              </a:buClr>
              <a:buSzPts val="1300"/>
              <a:buAutoNum type="alphaLcPeriod"/>
            </a:pPr>
            <a:r>
              <a:rPr lang="en" sz="1300" u="sng">
                <a:solidFill>
                  <a:srgbClr val="000000"/>
                </a:solidFill>
              </a:rPr>
              <a:t>Total Tuition Cost:</a:t>
            </a:r>
            <a:r>
              <a:rPr lang="en" sz="1300">
                <a:solidFill>
                  <a:srgbClr val="000000"/>
                </a:solidFill>
              </a:rPr>
              <a:t> Finishing the program would add up to an approximate total tuition cost of </a:t>
            </a:r>
            <a:r>
              <a:rPr b="1" lang="en" sz="1300">
                <a:solidFill>
                  <a:srgbClr val="000000"/>
                </a:solidFill>
              </a:rPr>
              <a:t>$</a:t>
            </a:r>
            <a:r>
              <a:rPr b="1" lang="en" sz="1300">
                <a:solidFill>
                  <a:srgbClr val="000000"/>
                </a:solidFill>
              </a:rPr>
              <a:t>39,960</a:t>
            </a:r>
            <a:r>
              <a:rPr lang="en" sz="1300">
                <a:solidFill>
                  <a:srgbClr val="000000"/>
                </a:solidFill>
              </a:rPr>
              <a:t>. </a:t>
            </a:r>
            <a:endParaRPr sz="1300">
              <a:solidFill>
                <a:srgbClr val="000000"/>
              </a:solidFill>
            </a:endParaRPr>
          </a:p>
          <a:p>
            <a:pPr indent="-311150" lvl="1" marL="914400" rtl="0" algn="l">
              <a:spcBef>
                <a:spcPts val="0"/>
              </a:spcBef>
              <a:spcAft>
                <a:spcPts val="0"/>
              </a:spcAft>
              <a:buClr>
                <a:srgbClr val="000000"/>
              </a:buClr>
              <a:buSzPts val="1300"/>
              <a:buAutoNum type="alphaLcPeriod"/>
            </a:pPr>
            <a:r>
              <a:rPr b="1" lang="en" sz="1300">
                <a:solidFill>
                  <a:srgbClr val="000000"/>
                </a:solidFill>
              </a:rPr>
              <a:t>F</a:t>
            </a:r>
            <a:r>
              <a:rPr b="1" lang="en" sz="1300">
                <a:solidFill>
                  <a:srgbClr val="000000"/>
                </a:solidFill>
              </a:rPr>
              <a:t>our-year MD Program (University of Toronto)</a:t>
            </a:r>
            <a:endParaRPr b="1" sz="1300">
              <a:solidFill>
                <a:srgbClr val="000000"/>
              </a:solidFill>
            </a:endParaRPr>
          </a:p>
          <a:p>
            <a:pPr indent="-311150" lvl="1" marL="914400" rtl="0" algn="l">
              <a:spcBef>
                <a:spcPts val="0"/>
              </a:spcBef>
              <a:spcAft>
                <a:spcPts val="0"/>
              </a:spcAft>
              <a:buClr>
                <a:srgbClr val="000000"/>
              </a:buClr>
              <a:buSzPts val="1300"/>
              <a:buAutoNum type="alphaLcPeriod"/>
            </a:pPr>
            <a:r>
              <a:rPr lang="en" sz="1300" u="sng">
                <a:solidFill>
                  <a:srgbClr val="000000"/>
                </a:solidFill>
              </a:rPr>
              <a:t>Tuition Cost Per Year:</a:t>
            </a:r>
            <a:r>
              <a:rPr lang="en" sz="1300">
                <a:solidFill>
                  <a:srgbClr val="000000"/>
                </a:solidFill>
              </a:rPr>
              <a:t> Approximately </a:t>
            </a:r>
            <a:r>
              <a:rPr b="1" lang="en" sz="1300">
                <a:solidFill>
                  <a:srgbClr val="000000"/>
                </a:solidFill>
              </a:rPr>
              <a:t>$25,000 per year of study</a:t>
            </a:r>
            <a:r>
              <a:rPr lang="en" sz="1300">
                <a:solidFill>
                  <a:srgbClr val="000000"/>
                </a:solidFill>
              </a:rPr>
              <a:t>, additional </a:t>
            </a:r>
            <a:r>
              <a:rPr b="1" lang="en" sz="1300">
                <a:solidFill>
                  <a:srgbClr val="000000"/>
                </a:solidFill>
              </a:rPr>
              <a:t>$1,700</a:t>
            </a:r>
            <a:r>
              <a:rPr lang="en" sz="1300">
                <a:solidFill>
                  <a:srgbClr val="000000"/>
                </a:solidFill>
              </a:rPr>
              <a:t> for first-year books and supplies</a:t>
            </a:r>
            <a:endParaRPr sz="1300">
              <a:solidFill>
                <a:srgbClr val="000000"/>
              </a:solidFill>
            </a:endParaRPr>
          </a:p>
          <a:p>
            <a:pPr indent="-311150" lvl="1" marL="914400" rtl="0" algn="l">
              <a:spcBef>
                <a:spcPts val="0"/>
              </a:spcBef>
              <a:spcAft>
                <a:spcPts val="0"/>
              </a:spcAft>
              <a:buClr>
                <a:srgbClr val="000000"/>
              </a:buClr>
              <a:buSzPts val="1300"/>
              <a:buAutoNum type="alphaLcPeriod"/>
            </a:pPr>
            <a:r>
              <a:rPr lang="en" sz="1300" u="sng">
                <a:solidFill>
                  <a:srgbClr val="000000"/>
                </a:solidFill>
              </a:rPr>
              <a:t>Total Tuition Cost:</a:t>
            </a:r>
            <a:r>
              <a:rPr lang="en" sz="1300">
                <a:solidFill>
                  <a:srgbClr val="000000"/>
                </a:solidFill>
              </a:rPr>
              <a:t> Finishing the program would add up to an approximate total tuition cost of </a:t>
            </a:r>
            <a:r>
              <a:rPr b="1" lang="en" sz="1300">
                <a:solidFill>
                  <a:srgbClr val="000000"/>
                </a:solidFill>
              </a:rPr>
              <a:t>$100,000</a:t>
            </a:r>
            <a:r>
              <a:rPr lang="en" sz="1300">
                <a:solidFill>
                  <a:srgbClr val="000000"/>
                </a:solidFill>
              </a:rPr>
              <a:t>.</a:t>
            </a:r>
            <a:endParaRPr sz="1300">
              <a:solidFill>
                <a:srgbClr val="000000"/>
              </a:solidFill>
            </a:endParaRPr>
          </a:p>
          <a:p>
            <a:pPr indent="0" lvl="0" marL="0" rtl="0" algn="l">
              <a:spcBef>
                <a:spcPts val="1200"/>
              </a:spcBef>
              <a:spcAft>
                <a:spcPts val="1200"/>
              </a:spcAft>
              <a:buNone/>
            </a:pPr>
            <a:r>
              <a:rPr lang="en">
                <a:solidFill>
                  <a:srgbClr val="000000"/>
                </a:solidFill>
              </a:rPr>
              <a:t>Grand Total: $139,960</a:t>
            </a:r>
            <a:endParaRPr>
              <a:solidFill>
                <a:srgbClr val="000000"/>
              </a:solidFill>
            </a:endParaRPr>
          </a:p>
        </p:txBody>
      </p:sp>
      <p:pic>
        <p:nvPicPr>
          <p:cNvPr id="217" name="Google Shape;217;p31"/>
          <p:cNvPicPr preferRelativeResize="0"/>
          <p:nvPr/>
        </p:nvPicPr>
        <p:blipFill>
          <a:blip r:embed="rId3">
            <a:alphaModFix/>
          </a:blip>
          <a:stretch>
            <a:fillRect/>
          </a:stretch>
        </p:blipFill>
        <p:spPr>
          <a:xfrm>
            <a:off x="5127975" y="1152475"/>
            <a:ext cx="932100" cy="663650"/>
          </a:xfrm>
          <a:prstGeom prst="rect">
            <a:avLst/>
          </a:prstGeom>
          <a:noFill/>
          <a:ln>
            <a:noFill/>
          </a:ln>
        </p:spPr>
      </p:pic>
      <p:pic>
        <p:nvPicPr>
          <p:cNvPr id="218" name="Google Shape;218;p31"/>
          <p:cNvPicPr preferRelativeResize="0"/>
          <p:nvPr/>
        </p:nvPicPr>
        <p:blipFill>
          <a:blip r:embed="rId4">
            <a:alphaModFix/>
          </a:blip>
          <a:stretch>
            <a:fillRect/>
          </a:stretch>
        </p:blipFill>
        <p:spPr>
          <a:xfrm>
            <a:off x="5040850" y="2824575"/>
            <a:ext cx="472250" cy="472250"/>
          </a:xfrm>
          <a:prstGeom prst="rect">
            <a:avLst/>
          </a:prstGeom>
          <a:noFill/>
          <a:ln>
            <a:noFill/>
          </a:ln>
        </p:spPr>
      </p:pic>
      <p:sp>
        <p:nvSpPr>
          <p:cNvPr id="219" name="Google Shape;219;p31"/>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5"/>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220" name="Google Shape;220;p31"/>
          <p:cNvPicPr preferRelativeResize="0"/>
          <p:nvPr/>
        </p:nvPicPr>
        <p:blipFill>
          <a:blip r:embed="rId6">
            <a:alphaModFix/>
          </a:blip>
          <a:stretch>
            <a:fillRect/>
          </a:stretch>
        </p:blipFill>
        <p:spPr>
          <a:xfrm>
            <a:off x="311700" y="4681650"/>
            <a:ext cx="413664" cy="140225"/>
          </a:xfrm>
          <a:prstGeom prst="rect">
            <a:avLst/>
          </a:prstGeom>
          <a:noFill/>
          <a:ln>
            <a:noFill/>
          </a:ln>
        </p:spPr>
      </p:pic>
      <p:sp>
        <p:nvSpPr>
          <p:cNvPr id="221" name="Google Shape;221;p31"/>
          <p:cNvSpPr txBox="1"/>
          <p:nvPr/>
        </p:nvSpPr>
        <p:spPr>
          <a:xfrm>
            <a:off x="266425" y="4373825"/>
            <a:ext cx="30000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(n.d.). [Picture of University of Waterloo Logo] [Digital Image]. The University of Waterloo.</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7">
                  <a:extLst>
                    <a:ext uri="{A12FA001-AC4F-418D-AE19-62706E023703}">
                      <ahyp:hlinkClr val="tx"/>
                    </a:ext>
                  </a:extLst>
                </a:hlinkClick>
              </a:rPr>
              <a:t>https://uwaterloo.ca/engineering/about/our-history/timelines</a:t>
            </a:r>
            <a:endParaRPr sz="500">
              <a:latin typeface="Calibri"/>
              <a:ea typeface="Calibri"/>
              <a:cs typeface="Calibri"/>
              <a:sym typeface="Calibri"/>
            </a:endParaRPr>
          </a:p>
        </p:txBody>
      </p:sp>
      <p:sp>
        <p:nvSpPr>
          <p:cNvPr id="222" name="Google Shape;222;p31"/>
          <p:cNvSpPr txBox="1"/>
          <p:nvPr/>
        </p:nvSpPr>
        <p:spPr>
          <a:xfrm>
            <a:off x="266425" y="4228775"/>
            <a:ext cx="36738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(2021). University of Toronto [Digital Image]. Glassdoor.</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8">
                  <a:extLst>
                    <a:ext uri="{A12FA001-AC4F-418D-AE19-62706E023703}">
                      <ahyp:hlinkClr val="tx"/>
                    </a:ext>
                  </a:extLst>
                </a:hlinkClick>
              </a:rPr>
              <a:t>https://www.glassdoor.ca/Reviews/University-of-Toronto-Reviews-E31043.htm</a:t>
            </a:r>
            <a:endParaRPr sz="50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lin ang="5400012" scaled="0"/>
        </a:gradFill>
      </p:bgPr>
    </p:bg>
    <p:spTree>
      <p:nvGrpSpPr>
        <p:cNvPr id="63" name="Shape 63"/>
        <p:cNvGrpSpPr/>
        <p:nvPr/>
      </p:nvGrpSpPr>
      <p:grpSpPr>
        <a:xfrm>
          <a:off x="0" y="0"/>
          <a:ext cx="0" cy="0"/>
          <a:chOff x="0" y="0"/>
          <a:chExt cx="0" cy="0"/>
        </a:xfrm>
      </p:grpSpPr>
      <p:sp>
        <p:nvSpPr>
          <p:cNvPr id="64" name="Google Shape;64;p14"/>
          <p:cNvSpPr txBox="1"/>
          <p:nvPr>
            <p:ph type="title"/>
          </p:nvPr>
        </p:nvSpPr>
        <p:spPr>
          <a:xfrm>
            <a:off x="148875" y="1718275"/>
            <a:ext cx="8114400" cy="244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 sz="5620"/>
              <a:t>What’s your </a:t>
            </a:r>
            <a:endParaRPr sz="5620"/>
          </a:p>
          <a:p>
            <a:pPr indent="0" lvl="0" marL="0" rtl="0" algn="l">
              <a:spcBef>
                <a:spcPts val="0"/>
              </a:spcBef>
              <a:spcAft>
                <a:spcPts val="0"/>
              </a:spcAft>
              <a:buSzPts val="990"/>
              <a:buNone/>
            </a:pPr>
            <a:r>
              <a:rPr lang="en" sz="5620"/>
              <a:t>current understanding of financial literacy?</a:t>
            </a:r>
            <a:endParaRPr sz="5620"/>
          </a:p>
        </p:txBody>
      </p:sp>
      <p:pic>
        <p:nvPicPr>
          <p:cNvPr id="65" name="Google Shape;65;p14"/>
          <p:cNvPicPr preferRelativeResize="0"/>
          <p:nvPr/>
        </p:nvPicPr>
        <p:blipFill>
          <a:blip r:embed="rId3">
            <a:alphaModFix amt="95000"/>
          </a:blip>
          <a:stretch>
            <a:fillRect/>
          </a:stretch>
        </p:blipFill>
        <p:spPr>
          <a:xfrm>
            <a:off x="5712275" y="76200"/>
            <a:ext cx="3355500" cy="1889100"/>
          </a:xfrm>
          <a:prstGeom prst="roundRect">
            <a:avLst>
              <a:gd fmla="val 16667" name="adj"/>
            </a:avLst>
          </a:prstGeom>
          <a:noFill/>
          <a:ln>
            <a:noFill/>
          </a:ln>
          <a:effectLst>
            <a:reflection blurRad="0" dir="5400000" dist="38100" endA="0" endPos="30000" fadeDir="5400012" kx="0" rotWithShape="0" algn="bl" stPos="0" sy="-100000" ky="0"/>
          </a:effectLst>
        </p:spPr>
      </p:pic>
      <p:sp>
        <p:nvSpPr>
          <p:cNvPr id="66" name="Google Shape;66;p14"/>
          <p:cNvSpPr txBox="1"/>
          <p:nvPr/>
        </p:nvSpPr>
        <p:spPr>
          <a:xfrm>
            <a:off x="725375" y="47269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67" name="Google Shape;67;p14"/>
          <p:cNvPicPr preferRelativeResize="0"/>
          <p:nvPr/>
        </p:nvPicPr>
        <p:blipFill>
          <a:blip r:embed="rId5">
            <a:alphaModFix/>
          </a:blip>
          <a:stretch>
            <a:fillRect/>
          </a:stretch>
        </p:blipFill>
        <p:spPr>
          <a:xfrm>
            <a:off x="311700" y="4851875"/>
            <a:ext cx="413664" cy="140225"/>
          </a:xfrm>
          <a:prstGeom prst="rect">
            <a:avLst/>
          </a:prstGeom>
          <a:noFill/>
          <a:ln>
            <a:noFill/>
          </a:ln>
        </p:spPr>
      </p:pic>
      <p:sp>
        <p:nvSpPr>
          <p:cNvPr id="68" name="Google Shape;68;p14"/>
          <p:cNvSpPr txBox="1"/>
          <p:nvPr/>
        </p:nvSpPr>
        <p:spPr>
          <a:xfrm>
            <a:off x="267275" y="4501775"/>
            <a:ext cx="5579400" cy="3501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 sz="500">
                <a:solidFill>
                  <a:schemeClr val="lt1"/>
                </a:solidFill>
                <a:latin typeface="Calibri"/>
                <a:ea typeface="Calibri"/>
                <a:cs typeface="Calibri"/>
                <a:sym typeface="Calibri"/>
              </a:rPr>
              <a:t>Wight, C. (2019). [Picture of a person looking at the elements of financial literacy on a whiteboard] [Photograph]. New Mexico Restaurant Association.</a:t>
            </a:r>
            <a:endParaRPr sz="500">
              <a:solidFill>
                <a:schemeClr val="lt1"/>
              </a:solidFill>
              <a:latin typeface="Calibri"/>
              <a:ea typeface="Calibri"/>
              <a:cs typeface="Calibri"/>
              <a:sym typeface="Calibri"/>
            </a:endParaRPr>
          </a:p>
          <a:p>
            <a:pPr indent="0" lvl="0" marL="0" rtl="0" algn="just">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https://www.nmrestaurants.org/financial-literacy-for-restaurants/</a:t>
            </a:r>
            <a:endParaRPr sz="500">
              <a:solidFill>
                <a:schemeClr val="lt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Medical Field</a:t>
            </a:r>
            <a:endParaRPr/>
          </a:p>
        </p:txBody>
      </p:sp>
      <p:sp>
        <p:nvSpPr>
          <p:cNvPr id="228" name="Google Shape;228;p32"/>
          <p:cNvSpPr txBox="1"/>
          <p:nvPr>
            <p:ph idx="1" type="body"/>
          </p:nvPr>
        </p:nvSpPr>
        <p:spPr>
          <a:xfrm>
            <a:off x="311700" y="1152475"/>
            <a:ext cx="8832300" cy="3990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rgbClr val="000000"/>
                </a:solidFill>
              </a:rPr>
              <a:t> 2.     Nurse</a:t>
            </a:r>
            <a:endParaRPr b="1">
              <a:solidFill>
                <a:srgbClr val="000000"/>
              </a:solidFill>
            </a:endParaRPr>
          </a:p>
          <a:p>
            <a:pPr indent="-317500" lvl="1" marL="914400" rtl="0" algn="l">
              <a:spcBef>
                <a:spcPts val="1200"/>
              </a:spcBef>
              <a:spcAft>
                <a:spcPts val="0"/>
              </a:spcAft>
              <a:buClr>
                <a:srgbClr val="000000"/>
              </a:buClr>
              <a:buSzPts val="1400"/>
              <a:buAutoNum type="alphaLcPeriod"/>
            </a:pPr>
            <a:r>
              <a:rPr b="1" lang="en">
                <a:solidFill>
                  <a:srgbClr val="000000"/>
                </a:solidFill>
              </a:rPr>
              <a:t>Collaborative Bachelor of Science in Nursing @Georgian/Seneca College + York University</a:t>
            </a:r>
            <a:endParaRPr b="1">
              <a:solidFill>
                <a:srgbClr val="000000"/>
              </a:solidFill>
            </a:endParaRPr>
          </a:p>
          <a:p>
            <a:pPr indent="-317500" lvl="1" marL="914400" rtl="0" algn="l">
              <a:spcBef>
                <a:spcPts val="0"/>
              </a:spcBef>
              <a:spcAft>
                <a:spcPts val="0"/>
              </a:spcAft>
              <a:buClr>
                <a:srgbClr val="000000"/>
              </a:buClr>
              <a:buSzPts val="1400"/>
              <a:buAutoNum type="alphaLcPeriod"/>
            </a:pPr>
            <a:r>
              <a:rPr lang="en" u="sng">
                <a:solidFill>
                  <a:srgbClr val="000000"/>
                </a:solidFill>
              </a:rPr>
              <a:t>Length of Program:</a:t>
            </a:r>
            <a:r>
              <a:rPr lang="en">
                <a:solidFill>
                  <a:srgbClr val="000000"/>
                </a:solidFill>
              </a:rPr>
              <a:t> 4-year full-time program</a:t>
            </a:r>
            <a:endParaRPr>
              <a:solidFill>
                <a:srgbClr val="000000"/>
              </a:solidFill>
            </a:endParaRPr>
          </a:p>
          <a:p>
            <a:pPr indent="-317500" lvl="1" marL="914400" rtl="0" algn="l">
              <a:spcBef>
                <a:spcPts val="0"/>
              </a:spcBef>
              <a:spcAft>
                <a:spcPts val="0"/>
              </a:spcAft>
              <a:buClr>
                <a:srgbClr val="000000"/>
              </a:buClr>
              <a:buSzPts val="1400"/>
              <a:buAutoNum type="alphaLcPeriod"/>
            </a:pPr>
            <a:r>
              <a:rPr lang="en" u="sng">
                <a:solidFill>
                  <a:srgbClr val="000000"/>
                </a:solidFill>
              </a:rPr>
              <a:t>Tuition Cost Per Year:</a:t>
            </a:r>
            <a:r>
              <a:rPr lang="en">
                <a:solidFill>
                  <a:srgbClr val="000000"/>
                </a:solidFill>
              </a:rPr>
              <a:t> Approximately </a:t>
            </a:r>
            <a:r>
              <a:rPr b="1" lang="en">
                <a:solidFill>
                  <a:srgbClr val="000000"/>
                </a:solidFill>
              </a:rPr>
              <a:t>$7,311.12</a:t>
            </a:r>
            <a:r>
              <a:rPr lang="en">
                <a:solidFill>
                  <a:srgbClr val="000000"/>
                </a:solidFill>
              </a:rPr>
              <a:t> per year, additional </a:t>
            </a:r>
            <a:r>
              <a:rPr b="1" lang="en">
                <a:solidFill>
                  <a:srgbClr val="000000"/>
                </a:solidFill>
              </a:rPr>
              <a:t>$4,200</a:t>
            </a:r>
            <a:r>
              <a:rPr lang="en">
                <a:solidFill>
                  <a:srgbClr val="000000"/>
                </a:solidFill>
              </a:rPr>
              <a:t> for Books and Supplies.</a:t>
            </a:r>
            <a:endParaRPr>
              <a:solidFill>
                <a:srgbClr val="000000"/>
              </a:solidFill>
            </a:endParaRPr>
          </a:p>
          <a:p>
            <a:pPr indent="-317500" lvl="1" marL="914400" rtl="0" algn="l">
              <a:spcBef>
                <a:spcPts val="0"/>
              </a:spcBef>
              <a:spcAft>
                <a:spcPts val="0"/>
              </a:spcAft>
              <a:buClr>
                <a:srgbClr val="000000"/>
              </a:buClr>
              <a:buSzPts val="1400"/>
              <a:buAutoNum type="alphaLcPeriod"/>
            </a:pPr>
            <a:r>
              <a:rPr lang="en" u="sng">
                <a:solidFill>
                  <a:srgbClr val="000000"/>
                </a:solidFill>
              </a:rPr>
              <a:t>Total Tuition Cost:</a:t>
            </a:r>
            <a:r>
              <a:rPr lang="en">
                <a:solidFill>
                  <a:srgbClr val="000000"/>
                </a:solidFill>
              </a:rPr>
              <a:t> Finishing the program would add up to an approximate total tuition cost of </a:t>
            </a:r>
            <a:r>
              <a:rPr b="1" lang="en">
                <a:solidFill>
                  <a:srgbClr val="000000"/>
                </a:solidFill>
              </a:rPr>
              <a:t>$</a:t>
            </a:r>
            <a:r>
              <a:rPr b="1" lang="en">
                <a:solidFill>
                  <a:srgbClr val="000000"/>
                </a:solidFill>
              </a:rPr>
              <a:t>35,000.</a:t>
            </a:r>
            <a:endParaRPr>
              <a:solidFill>
                <a:srgbClr val="000000"/>
              </a:solidFill>
            </a:endParaRPr>
          </a:p>
        </p:txBody>
      </p:sp>
      <p:sp>
        <p:nvSpPr>
          <p:cNvPr id="229" name="Google Shape;229;p32"/>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3"/>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230" name="Google Shape;230;p32"/>
          <p:cNvPicPr preferRelativeResize="0"/>
          <p:nvPr/>
        </p:nvPicPr>
        <p:blipFill>
          <a:blip r:embed="rId4">
            <a:alphaModFix/>
          </a:blip>
          <a:stretch>
            <a:fillRect/>
          </a:stretch>
        </p:blipFill>
        <p:spPr>
          <a:xfrm>
            <a:off x="311700" y="4681650"/>
            <a:ext cx="413664" cy="1402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Other Examples</a:t>
            </a:r>
            <a:endParaRPr/>
          </a:p>
        </p:txBody>
      </p:sp>
      <p:sp>
        <p:nvSpPr>
          <p:cNvPr id="236" name="Google Shape;236;p33"/>
          <p:cNvSpPr txBox="1"/>
          <p:nvPr>
            <p:ph idx="1" type="body"/>
          </p:nvPr>
        </p:nvSpPr>
        <p:spPr>
          <a:xfrm>
            <a:off x="311700" y="1152475"/>
            <a:ext cx="8832300" cy="3990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AutoNum type="arabicPeriod"/>
            </a:pPr>
            <a:r>
              <a:rPr b="1" lang="en">
                <a:solidFill>
                  <a:srgbClr val="000000"/>
                </a:solidFill>
              </a:rPr>
              <a:t>Bachelor of Business (York University)</a:t>
            </a:r>
            <a:endParaRPr b="1">
              <a:solidFill>
                <a:srgbClr val="000000"/>
              </a:solidFill>
            </a:endParaRPr>
          </a:p>
          <a:p>
            <a:pPr indent="-317500" lvl="1" marL="914400" rtl="0" algn="l">
              <a:spcBef>
                <a:spcPts val="0"/>
              </a:spcBef>
              <a:spcAft>
                <a:spcPts val="0"/>
              </a:spcAft>
              <a:buClr>
                <a:srgbClr val="000000"/>
              </a:buClr>
              <a:buSzPts val="1400"/>
              <a:buFont typeface="Arial"/>
              <a:buAutoNum type="alphaLcPeriod"/>
            </a:pPr>
            <a:r>
              <a:rPr lang="en" u="sng">
                <a:solidFill>
                  <a:srgbClr val="000000"/>
                </a:solidFill>
              </a:rPr>
              <a:t>Length of Program:</a:t>
            </a:r>
            <a:r>
              <a:rPr lang="en">
                <a:solidFill>
                  <a:srgbClr val="000000"/>
                </a:solidFill>
              </a:rPr>
              <a:t> 4 Years</a:t>
            </a:r>
            <a:endParaRPr>
              <a:solidFill>
                <a:srgbClr val="000000"/>
              </a:solidFill>
            </a:endParaRPr>
          </a:p>
          <a:p>
            <a:pPr indent="-317500" lvl="1" marL="914400" rtl="0" algn="l">
              <a:spcBef>
                <a:spcPts val="0"/>
              </a:spcBef>
              <a:spcAft>
                <a:spcPts val="0"/>
              </a:spcAft>
              <a:buClr>
                <a:srgbClr val="000000"/>
              </a:buClr>
              <a:buSzPts val="1400"/>
              <a:buAutoNum type="alphaLcPeriod"/>
            </a:pPr>
            <a:r>
              <a:rPr lang="en" u="sng">
                <a:solidFill>
                  <a:srgbClr val="000000"/>
                </a:solidFill>
              </a:rPr>
              <a:t>Tuition Cost Per Year:</a:t>
            </a:r>
            <a:r>
              <a:rPr lang="en">
                <a:solidFill>
                  <a:srgbClr val="000000"/>
                </a:solidFill>
              </a:rPr>
              <a:t> A</a:t>
            </a:r>
            <a:r>
              <a:rPr lang="en">
                <a:solidFill>
                  <a:srgbClr val="000000"/>
                </a:solidFill>
              </a:rPr>
              <a:t>verage yearly tuition cost is </a:t>
            </a:r>
            <a:r>
              <a:rPr b="1" lang="en">
                <a:solidFill>
                  <a:srgbClr val="000000"/>
                </a:solidFill>
              </a:rPr>
              <a:t>$9,619.</a:t>
            </a:r>
            <a:endParaRPr b="1">
              <a:solidFill>
                <a:srgbClr val="000000"/>
              </a:solidFill>
            </a:endParaRPr>
          </a:p>
          <a:p>
            <a:pPr indent="-317500" lvl="1" marL="914400" rtl="0" algn="l">
              <a:spcBef>
                <a:spcPts val="0"/>
              </a:spcBef>
              <a:spcAft>
                <a:spcPts val="0"/>
              </a:spcAft>
              <a:buClr>
                <a:srgbClr val="000000"/>
              </a:buClr>
              <a:buSzPts val="1400"/>
              <a:buAutoNum type="alphaLcPeriod"/>
            </a:pPr>
            <a:r>
              <a:rPr lang="en" u="sng">
                <a:solidFill>
                  <a:srgbClr val="000000"/>
                </a:solidFill>
              </a:rPr>
              <a:t>Total Tuition Cost:</a:t>
            </a:r>
            <a:r>
              <a:rPr lang="en">
                <a:solidFill>
                  <a:srgbClr val="000000"/>
                </a:solidFill>
              </a:rPr>
              <a:t> Finishing the program would add up to an approximate total tuition cost of </a:t>
            </a:r>
            <a:r>
              <a:rPr b="1" lang="en">
                <a:solidFill>
                  <a:srgbClr val="000000"/>
                </a:solidFill>
              </a:rPr>
              <a:t>$</a:t>
            </a:r>
            <a:r>
              <a:rPr b="1" lang="en">
                <a:solidFill>
                  <a:srgbClr val="000000"/>
                </a:solidFill>
              </a:rPr>
              <a:t>39,000</a:t>
            </a:r>
            <a:r>
              <a:rPr b="1" lang="en">
                <a:solidFill>
                  <a:srgbClr val="000000"/>
                </a:solidFill>
              </a:rPr>
              <a:t>.</a:t>
            </a:r>
            <a:endParaRPr b="1">
              <a:solidFill>
                <a:srgbClr val="000000"/>
              </a:solidFill>
            </a:endParaRPr>
          </a:p>
          <a:p>
            <a:pPr indent="0" lvl="0" marL="0" rtl="0" algn="l">
              <a:spcBef>
                <a:spcPts val="1200"/>
              </a:spcBef>
              <a:spcAft>
                <a:spcPts val="0"/>
              </a:spcAft>
              <a:buNone/>
            </a:pPr>
            <a:r>
              <a:t/>
            </a:r>
            <a:endParaRPr b="1" sz="100">
              <a:solidFill>
                <a:srgbClr val="000000"/>
              </a:solidFill>
            </a:endParaRPr>
          </a:p>
          <a:p>
            <a:pPr indent="-342900" lvl="0" marL="457200" rtl="0" algn="l">
              <a:spcBef>
                <a:spcPts val="1200"/>
              </a:spcBef>
              <a:spcAft>
                <a:spcPts val="0"/>
              </a:spcAft>
              <a:buClr>
                <a:srgbClr val="000000"/>
              </a:buClr>
              <a:buSzPts val="1800"/>
              <a:buAutoNum type="arabicPeriod"/>
            </a:pPr>
            <a:r>
              <a:rPr b="1" lang="en">
                <a:solidFill>
                  <a:srgbClr val="000000"/>
                </a:solidFill>
              </a:rPr>
              <a:t>Criminology @Ryerson University</a:t>
            </a:r>
            <a:endParaRPr b="1">
              <a:solidFill>
                <a:srgbClr val="000000"/>
              </a:solidFill>
            </a:endParaRPr>
          </a:p>
          <a:p>
            <a:pPr indent="-317500" lvl="1" marL="914400" rtl="0" algn="l">
              <a:spcBef>
                <a:spcPts val="0"/>
              </a:spcBef>
              <a:spcAft>
                <a:spcPts val="0"/>
              </a:spcAft>
              <a:buClr>
                <a:srgbClr val="000000"/>
              </a:buClr>
              <a:buSzPts val="1400"/>
              <a:buFont typeface="Arial"/>
              <a:buAutoNum type="alphaLcPeriod"/>
            </a:pPr>
            <a:r>
              <a:rPr lang="en" u="sng">
                <a:solidFill>
                  <a:srgbClr val="000000"/>
                </a:solidFill>
              </a:rPr>
              <a:t>Length of Program:</a:t>
            </a:r>
            <a:r>
              <a:rPr lang="en">
                <a:solidFill>
                  <a:srgbClr val="000000"/>
                </a:solidFill>
              </a:rPr>
              <a:t> 4 Years</a:t>
            </a:r>
            <a:endParaRPr>
              <a:solidFill>
                <a:srgbClr val="000000"/>
              </a:solidFill>
            </a:endParaRPr>
          </a:p>
          <a:p>
            <a:pPr indent="-317500" lvl="1" marL="914400" rtl="0" algn="l">
              <a:spcBef>
                <a:spcPts val="0"/>
              </a:spcBef>
              <a:spcAft>
                <a:spcPts val="0"/>
              </a:spcAft>
              <a:buClr>
                <a:srgbClr val="000000"/>
              </a:buClr>
              <a:buSzPts val="1400"/>
              <a:buAutoNum type="alphaLcPeriod"/>
            </a:pPr>
            <a:r>
              <a:rPr lang="en" u="sng">
                <a:solidFill>
                  <a:srgbClr val="000000"/>
                </a:solidFill>
              </a:rPr>
              <a:t>Tuition Cost Per Year:</a:t>
            </a:r>
            <a:r>
              <a:rPr lang="en">
                <a:solidFill>
                  <a:srgbClr val="000000"/>
                </a:solidFill>
              </a:rPr>
              <a:t> Average yearly tuition cost is </a:t>
            </a:r>
            <a:r>
              <a:rPr b="1" lang="en">
                <a:solidFill>
                  <a:srgbClr val="000000"/>
                </a:solidFill>
              </a:rPr>
              <a:t>$7,112.</a:t>
            </a:r>
            <a:endParaRPr b="1">
              <a:solidFill>
                <a:srgbClr val="000000"/>
              </a:solidFill>
            </a:endParaRPr>
          </a:p>
          <a:p>
            <a:pPr indent="-317500" lvl="1" marL="914400" rtl="0" algn="l">
              <a:spcBef>
                <a:spcPts val="0"/>
              </a:spcBef>
              <a:spcAft>
                <a:spcPts val="0"/>
              </a:spcAft>
              <a:buClr>
                <a:srgbClr val="000000"/>
              </a:buClr>
              <a:buSzPts val="1400"/>
              <a:buAutoNum type="alphaLcPeriod"/>
            </a:pPr>
            <a:r>
              <a:rPr lang="en" u="sng">
                <a:solidFill>
                  <a:srgbClr val="000000"/>
                </a:solidFill>
              </a:rPr>
              <a:t>Total Tuition Cost:</a:t>
            </a:r>
            <a:r>
              <a:rPr lang="en">
                <a:solidFill>
                  <a:srgbClr val="000000"/>
                </a:solidFill>
              </a:rPr>
              <a:t> Finishing the program would add up to an approximate total tuition cost of </a:t>
            </a:r>
            <a:r>
              <a:rPr b="1" lang="en">
                <a:solidFill>
                  <a:srgbClr val="000000"/>
                </a:solidFill>
              </a:rPr>
              <a:t>$28,500.</a:t>
            </a:r>
            <a:endParaRPr b="1">
              <a:solidFill>
                <a:srgbClr val="000000"/>
              </a:solidFill>
            </a:endParaRPr>
          </a:p>
        </p:txBody>
      </p:sp>
      <p:pic>
        <p:nvPicPr>
          <p:cNvPr id="237" name="Google Shape;237;p33"/>
          <p:cNvPicPr preferRelativeResize="0"/>
          <p:nvPr/>
        </p:nvPicPr>
        <p:blipFill>
          <a:blip r:embed="rId3">
            <a:alphaModFix/>
          </a:blip>
          <a:stretch>
            <a:fillRect/>
          </a:stretch>
        </p:blipFill>
        <p:spPr>
          <a:xfrm>
            <a:off x="4813050" y="729350"/>
            <a:ext cx="906950" cy="906950"/>
          </a:xfrm>
          <a:prstGeom prst="rect">
            <a:avLst/>
          </a:prstGeom>
          <a:noFill/>
          <a:ln>
            <a:noFill/>
          </a:ln>
        </p:spPr>
      </p:pic>
      <p:pic>
        <p:nvPicPr>
          <p:cNvPr id="238" name="Google Shape;238;p33"/>
          <p:cNvPicPr preferRelativeResize="0"/>
          <p:nvPr/>
        </p:nvPicPr>
        <p:blipFill>
          <a:blip r:embed="rId4">
            <a:alphaModFix/>
          </a:blip>
          <a:stretch>
            <a:fillRect/>
          </a:stretch>
        </p:blipFill>
        <p:spPr>
          <a:xfrm>
            <a:off x="4403325" y="2571748"/>
            <a:ext cx="953350" cy="619650"/>
          </a:xfrm>
          <a:prstGeom prst="rect">
            <a:avLst/>
          </a:prstGeom>
          <a:noFill/>
          <a:ln>
            <a:noFill/>
          </a:ln>
        </p:spPr>
      </p:pic>
      <p:sp>
        <p:nvSpPr>
          <p:cNvPr id="239" name="Google Shape;239;p33"/>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5"/>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240" name="Google Shape;240;p33"/>
          <p:cNvPicPr preferRelativeResize="0"/>
          <p:nvPr/>
        </p:nvPicPr>
        <p:blipFill>
          <a:blip r:embed="rId6">
            <a:alphaModFix/>
          </a:blip>
          <a:stretch>
            <a:fillRect/>
          </a:stretch>
        </p:blipFill>
        <p:spPr>
          <a:xfrm>
            <a:off x="311700" y="4681650"/>
            <a:ext cx="413664" cy="140225"/>
          </a:xfrm>
          <a:prstGeom prst="rect">
            <a:avLst/>
          </a:prstGeom>
          <a:noFill/>
          <a:ln>
            <a:noFill/>
          </a:ln>
        </p:spPr>
      </p:pic>
      <p:sp>
        <p:nvSpPr>
          <p:cNvPr id="241" name="Google Shape;241;p33"/>
          <p:cNvSpPr txBox="1"/>
          <p:nvPr/>
        </p:nvSpPr>
        <p:spPr>
          <a:xfrm>
            <a:off x="259000" y="4412950"/>
            <a:ext cx="36738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(n.d.). Ryerson Logo [Digital Image]. Ryerson University.</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7">
                  <a:extLst>
                    <a:ext uri="{A12FA001-AC4F-418D-AE19-62706E023703}">
                      <ahyp:hlinkClr val="tx"/>
                    </a:ext>
                  </a:extLst>
                </a:hlinkClick>
              </a:rPr>
              <a:t>https://www.ryerson.ca/brand/visual-toolkit/university-logo/</a:t>
            </a:r>
            <a:endParaRPr sz="500">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Other Examples</a:t>
            </a:r>
            <a:endParaRPr/>
          </a:p>
        </p:txBody>
      </p:sp>
      <p:sp>
        <p:nvSpPr>
          <p:cNvPr id="247" name="Google Shape;247;p34"/>
          <p:cNvSpPr txBox="1"/>
          <p:nvPr>
            <p:ph idx="1" type="body"/>
          </p:nvPr>
        </p:nvSpPr>
        <p:spPr>
          <a:xfrm>
            <a:off x="311700" y="1152475"/>
            <a:ext cx="8832300" cy="399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000000"/>
                </a:solidFill>
              </a:rPr>
              <a:t> 3.    Image Arts: Photography Studies @Ryerson University</a:t>
            </a:r>
            <a:endParaRPr b="1">
              <a:solidFill>
                <a:srgbClr val="000000"/>
              </a:solidFill>
            </a:endParaRPr>
          </a:p>
          <a:p>
            <a:pPr indent="-317500" lvl="1" marL="914400" rtl="0" algn="l">
              <a:spcBef>
                <a:spcPts val="1200"/>
              </a:spcBef>
              <a:spcAft>
                <a:spcPts val="0"/>
              </a:spcAft>
              <a:buClr>
                <a:srgbClr val="000000"/>
              </a:buClr>
              <a:buSzPts val="1400"/>
              <a:buFont typeface="Arial"/>
              <a:buAutoNum type="alphaLcPeriod"/>
            </a:pPr>
            <a:r>
              <a:rPr lang="en" u="sng">
                <a:solidFill>
                  <a:srgbClr val="000000"/>
                </a:solidFill>
              </a:rPr>
              <a:t>Length of Program:</a:t>
            </a:r>
            <a:r>
              <a:rPr lang="en">
                <a:solidFill>
                  <a:srgbClr val="000000"/>
                </a:solidFill>
              </a:rPr>
              <a:t> 4 Years</a:t>
            </a:r>
            <a:endParaRPr>
              <a:solidFill>
                <a:srgbClr val="000000"/>
              </a:solidFill>
            </a:endParaRPr>
          </a:p>
          <a:p>
            <a:pPr indent="-317500" lvl="1" marL="914400" rtl="0" algn="l">
              <a:spcBef>
                <a:spcPts val="0"/>
              </a:spcBef>
              <a:spcAft>
                <a:spcPts val="0"/>
              </a:spcAft>
              <a:buClr>
                <a:srgbClr val="000000"/>
              </a:buClr>
              <a:buSzPts val="1400"/>
              <a:buAutoNum type="alphaLcPeriod"/>
            </a:pPr>
            <a:r>
              <a:rPr lang="en" u="sng">
                <a:solidFill>
                  <a:srgbClr val="000000"/>
                </a:solidFill>
              </a:rPr>
              <a:t>Tuition Cost Per Year:</a:t>
            </a:r>
            <a:r>
              <a:rPr lang="en">
                <a:solidFill>
                  <a:srgbClr val="000000"/>
                </a:solidFill>
              </a:rPr>
              <a:t> Average yearly tuition cost is </a:t>
            </a:r>
            <a:r>
              <a:rPr b="1" lang="en">
                <a:solidFill>
                  <a:srgbClr val="000000"/>
                </a:solidFill>
              </a:rPr>
              <a:t>$7,814</a:t>
            </a:r>
            <a:r>
              <a:rPr b="1" lang="en">
                <a:solidFill>
                  <a:srgbClr val="000000"/>
                </a:solidFill>
              </a:rPr>
              <a:t>.</a:t>
            </a:r>
            <a:endParaRPr b="1">
              <a:solidFill>
                <a:srgbClr val="000000"/>
              </a:solidFill>
            </a:endParaRPr>
          </a:p>
          <a:p>
            <a:pPr indent="-317500" lvl="1" marL="914400" rtl="0" algn="l">
              <a:spcBef>
                <a:spcPts val="0"/>
              </a:spcBef>
              <a:spcAft>
                <a:spcPts val="0"/>
              </a:spcAft>
              <a:buClr>
                <a:srgbClr val="000000"/>
              </a:buClr>
              <a:buSzPts val="1400"/>
              <a:buAutoNum type="alphaLcPeriod"/>
            </a:pPr>
            <a:r>
              <a:rPr lang="en" u="sng">
                <a:solidFill>
                  <a:srgbClr val="000000"/>
                </a:solidFill>
              </a:rPr>
              <a:t>Total Tuition Cost:</a:t>
            </a:r>
            <a:r>
              <a:rPr lang="en">
                <a:solidFill>
                  <a:srgbClr val="000000"/>
                </a:solidFill>
              </a:rPr>
              <a:t> Finishing the program would add up to an approximate total tuition cost of </a:t>
            </a:r>
            <a:r>
              <a:rPr b="1" lang="en">
                <a:solidFill>
                  <a:srgbClr val="000000"/>
                </a:solidFill>
              </a:rPr>
              <a:t>$31,256</a:t>
            </a:r>
            <a:r>
              <a:rPr b="1" lang="en">
                <a:solidFill>
                  <a:srgbClr val="000000"/>
                </a:solidFill>
              </a:rPr>
              <a:t>.</a:t>
            </a:r>
            <a:endParaRPr b="1">
              <a:solidFill>
                <a:srgbClr val="000000"/>
              </a:solidFill>
            </a:endParaRPr>
          </a:p>
          <a:p>
            <a:pPr indent="0" lvl="0" marL="0" rtl="0" algn="l">
              <a:spcBef>
                <a:spcPts val="1200"/>
              </a:spcBef>
              <a:spcAft>
                <a:spcPts val="0"/>
              </a:spcAft>
              <a:buNone/>
            </a:pPr>
            <a:r>
              <a:t/>
            </a:r>
            <a:endParaRPr b="1" sz="100">
              <a:solidFill>
                <a:srgbClr val="000000"/>
              </a:solidFill>
            </a:endParaRPr>
          </a:p>
          <a:p>
            <a:pPr indent="0" lvl="0" marL="0" rtl="0" algn="l">
              <a:spcBef>
                <a:spcPts val="1200"/>
              </a:spcBef>
              <a:spcAft>
                <a:spcPts val="1200"/>
              </a:spcAft>
              <a:buNone/>
            </a:pPr>
            <a:r>
              <a:t/>
            </a:r>
            <a:endParaRPr b="1">
              <a:solidFill>
                <a:srgbClr val="000000"/>
              </a:solidFill>
            </a:endParaRPr>
          </a:p>
        </p:txBody>
      </p:sp>
      <p:pic>
        <p:nvPicPr>
          <p:cNvPr id="248" name="Google Shape;248;p34"/>
          <p:cNvPicPr preferRelativeResize="0"/>
          <p:nvPr/>
        </p:nvPicPr>
        <p:blipFill>
          <a:blip r:embed="rId3">
            <a:alphaModFix/>
          </a:blip>
          <a:stretch>
            <a:fillRect/>
          </a:stretch>
        </p:blipFill>
        <p:spPr>
          <a:xfrm>
            <a:off x="6555950" y="926248"/>
            <a:ext cx="953350" cy="619650"/>
          </a:xfrm>
          <a:prstGeom prst="rect">
            <a:avLst/>
          </a:prstGeom>
          <a:noFill/>
          <a:ln>
            <a:noFill/>
          </a:ln>
        </p:spPr>
      </p:pic>
      <p:sp>
        <p:nvSpPr>
          <p:cNvPr id="249" name="Google Shape;249;p34"/>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4"/>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250" name="Google Shape;250;p34"/>
          <p:cNvPicPr preferRelativeResize="0"/>
          <p:nvPr/>
        </p:nvPicPr>
        <p:blipFill>
          <a:blip r:embed="rId5">
            <a:alphaModFix/>
          </a:blip>
          <a:stretch>
            <a:fillRect/>
          </a:stretch>
        </p:blipFill>
        <p:spPr>
          <a:xfrm>
            <a:off x="311700" y="4681650"/>
            <a:ext cx="413664" cy="140225"/>
          </a:xfrm>
          <a:prstGeom prst="rect">
            <a:avLst/>
          </a:prstGeom>
          <a:noFill/>
          <a:ln>
            <a:noFill/>
          </a:ln>
        </p:spPr>
      </p:pic>
      <p:sp>
        <p:nvSpPr>
          <p:cNvPr id="251" name="Google Shape;251;p34"/>
          <p:cNvSpPr txBox="1"/>
          <p:nvPr/>
        </p:nvSpPr>
        <p:spPr>
          <a:xfrm>
            <a:off x="259000" y="4403425"/>
            <a:ext cx="36738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(n.d.). Ryerson Logo [Digital Image]. Ryerson University.</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6">
                  <a:extLst>
                    <a:ext uri="{A12FA001-AC4F-418D-AE19-62706E023703}">
                      <ahyp:hlinkClr val="tx"/>
                    </a:ext>
                  </a:extLst>
                </a:hlinkClick>
              </a:rPr>
              <a:t>https://www.ryerson.ca/brand/visual-toolkit/university-logo/</a:t>
            </a:r>
            <a:endParaRPr sz="500">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5" name="Shape 255"/>
        <p:cNvGrpSpPr/>
        <p:nvPr/>
      </p:nvGrpSpPr>
      <p:grpSpPr>
        <a:xfrm>
          <a:off x="0" y="0"/>
          <a:ext cx="0" cy="0"/>
          <a:chOff x="0" y="0"/>
          <a:chExt cx="0" cy="0"/>
        </a:xfrm>
      </p:grpSpPr>
      <p:sp>
        <p:nvSpPr>
          <p:cNvPr id="256" name="Google Shape;256;p35"/>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4"/>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257" name="Google Shape;257;p35"/>
          <p:cNvPicPr preferRelativeResize="0"/>
          <p:nvPr/>
        </p:nvPicPr>
        <p:blipFill>
          <a:blip r:embed="rId5">
            <a:alphaModFix/>
          </a:blip>
          <a:stretch>
            <a:fillRect/>
          </a:stretch>
        </p:blipFill>
        <p:spPr>
          <a:xfrm>
            <a:off x="311700" y="4681650"/>
            <a:ext cx="413664" cy="140225"/>
          </a:xfrm>
          <a:prstGeom prst="rect">
            <a:avLst/>
          </a:prstGeom>
          <a:noFill/>
          <a:ln>
            <a:noFill/>
          </a:ln>
        </p:spPr>
      </p:pic>
      <p:sp>
        <p:nvSpPr>
          <p:cNvPr id="258" name="Google Shape;258;p35"/>
          <p:cNvSpPr txBox="1"/>
          <p:nvPr/>
        </p:nvSpPr>
        <p:spPr>
          <a:xfrm>
            <a:off x="281200" y="4383275"/>
            <a:ext cx="3000000" cy="438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Brown, M. (2018). The cost of books by program [Digital Image]. St. Joseph Communications.</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6">
                  <a:extLst>
                    <a:ext uri="{A12FA001-AC4F-418D-AE19-62706E023703}">
                      <ahyp:hlinkClr val="tx"/>
                    </a:ext>
                  </a:extLst>
                </a:hlinkClick>
              </a:rPr>
              <a:t>https://www.macleans.ca/education/the-cost-of-a-canadian-university-education-in-six-charts/</a:t>
            </a:r>
            <a:endParaRPr sz="500">
              <a:latin typeface="Calibri"/>
              <a:ea typeface="Calibri"/>
              <a:cs typeface="Calibri"/>
              <a:sym typeface="Calibri"/>
            </a:endParaRPr>
          </a:p>
          <a:p>
            <a:pPr indent="0" lvl="0" marL="0" rtl="0" algn="l">
              <a:lnSpc>
                <a:spcPct val="115000"/>
              </a:lnSpc>
              <a:spcBef>
                <a:spcPts val="0"/>
              </a:spcBef>
              <a:spcAft>
                <a:spcPts val="0"/>
              </a:spcAft>
              <a:buNone/>
            </a:pPr>
            <a:r>
              <a:t/>
            </a:r>
            <a:endParaRPr sz="500">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2" name="Shape 262"/>
        <p:cNvGrpSpPr/>
        <p:nvPr/>
      </p:nvGrpSpPr>
      <p:grpSpPr>
        <a:xfrm>
          <a:off x="0" y="0"/>
          <a:ext cx="0" cy="0"/>
          <a:chOff x="0" y="0"/>
          <a:chExt cx="0" cy="0"/>
        </a:xfrm>
      </p:grpSpPr>
      <p:sp>
        <p:nvSpPr>
          <p:cNvPr id="263" name="Google Shape;263;p36"/>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4"/>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264" name="Google Shape;264;p36"/>
          <p:cNvPicPr preferRelativeResize="0"/>
          <p:nvPr/>
        </p:nvPicPr>
        <p:blipFill>
          <a:blip r:embed="rId5">
            <a:alphaModFix/>
          </a:blip>
          <a:stretch>
            <a:fillRect/>
          </a:stretch>
        </p:blipFill>
        <p:spPr>
          <a:xfrm>
            <a:off x="311700" y="4681650"/>
            <a:ext cx="413664" cy="140225"/>
          </a:xfrm>
          <a:prstGeom prst="rect">
            <a:avLst/>
          </a:prstGeom>
          <a:noFill/>
          <a:ln>
            <a:noFill/>
          </a:ln>
        </p:spPr>
      </p:pic>
      <p:sp>
        <p:nvSpPr>
          <p:cNvPr id="265" name="Google Shape;265;p36"/>
          <p:cNvSpPr txBox="1"/>
          <p:nvPr/>
        </p:nvSpPr>
        <p:spPr>
          <a:xfrm>
            <a:off x="311700" y="4366425"/>
            <a:ext cx="41517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Brown, M. (2018). Where does the money come from to pay for school? [Digital Image]. St. Joseph Communications.</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6">
                  <a:extLst>
                    <a:ext uri="{A12FA001-AC4F-418D-AE19-62706E023703}">
                      <ahyp:hlinkClr val="tx"/>
                    </a:ext>
                  </a:extLst>
                </a:hlinkClick>
              </a:rPr>
              <a:t>https://www.macleans.ca/education/the-cost-of-a-canadian-university-education-in-six-charts/</a:t>
            </a:r>
            <a:endParaRPr sz="500">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9" name="Shape 269"/>
        <p:cNvGrpSpPr/>
        <p:nvPr/>
      </p:nvGrpSpPr>
      <p:grpSpPr>
        <a:xfrm>
          <a:off x="0" y="0"/>
          <a:ext cx="0" cy="0"/>
          <a:chOff x="0" y="0"/>
          <a:chExt cx="0" cy="0"/>
        </a:xfrm>
      </p:grpSpPr>
      <p:sp>
        <p:nvSpPr>
          <p:cNvPr id="270" name="Google Shape;270;p37"/>
          <p:cNvSpPr txBox="1"/>
          <p:nvPr>
            <p:ph type="title"/>
          </p:nvPr>
        </p:nvSpPr>
        <p:spPr>
          <a:xfrm>
            <a:off x="311700" y="1771350"/>
            <a:ext cx="8520600" cy="1600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u="sng">
                <a:solidFill>
                  <a:srgbClr val="9900FF"/>
                </a:solidFill>
                <a:highlight>
                  <a:srgbClr val="F1C232"/>
                </a:highlight>
              </a:rPr>
              <a:t>Key Takeaway</a:t>
            </a:r>
            <a:r>
              <a:rPr lang="en">
                <a:solidFill>
                  <a:srgbClr val="9900FF"/>
                </a:solidFill>
                <a:highlight>
                  <a:srgbClr val="F1C232"/>
                </a:highlight>
              </a:rPr>
              <a:t> - </a:t>
            </a:r>
            <a:r>
              <a:rPr lang="en">
                <a:solidFill>
                  <a:srgbClr val="9900FF"/>
                </a:solidFill>
                <a:highlight>
                  <a:srgbClr val="F1C232"/>
                </a:highlight>
              </a:rPr>
              <a:t>The importance of saving money is simple: It allows you to enjoy greater security in your life.</a:t>
            </a:r>
            <a:endParaRPr>
              <a:solidFill>
                <a:srgbClr val="9900FF"/>
              </a:solidFill>
              <a:highlight>
                <a:srgbClr val="F1C232"/>
              </a:highlight>
            </a:endParaRPr>
          </a:p>
        </p:txBody>
      </p:sp>
      <p:sp>
        <p:nvSpPr>
          <p:cNvPr id="271" name="Google Shape;271;p37"/>
          <p:cNvSpPr txBox="1"/>
          <p:nvPr/>
        </p:nvSpPr>
        <p:spPr>
          <a:xfrm>
            <a:off x="725375" y="4741725"/>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4"/>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272" name="Google Shape;272;p37"/>
          <p:cNvPicPr preferRelativeResize="0"/>
          <p:nvPr/>
        </p:nvPicPr>
        <p:blipFill>
          <a:blip r:embed="rId5">
            <a:alphaModFix/>
          </a:blip>
          <a:stretch>
            <a:fillRect/>
          </a:stretch>
        </p:blipFill>
        <p:spPr>
          <a:xfrm>
            <a:off x="311700" y="4822275"/>
            <a:ext cx="413664" cy="140225"/>
          </a:xfrm>
          <a:prstGeom prst="rect">
            <a:avLst/>
          </a:prstGeom>
          <a:noFill/>
          <a:ln>
            <a:noFill/>
          </a:ln>
        </p:spPr>
      </p:pic>
      <p:sp>
        <p:nvSpPr>
          <p:cNvPr id="273" name="Google Shape;273;p37"/>
          <p:cNvSpPr txBox="1"/>
          <p:nvPr/>
        </p:nvSpPr>
        <p:spPr>
          <a:xfrm>
            <a:off x="259025" y="4531400"/>
            <a:ext cx="41517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Weliver, D. (2021). How To Budget [Photograph]. Moneyunder30.</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6">
                  <a:extLst>
                    <a:ext uri="{A12FA001-AC4F-418D-AE19-62706E023703}">
                      <ahyp:hlinkClr val="tx"/>
                    </a:ext>
                  </a:extLst>
                </a:hlinkClick>
              </a:rPr>
              <a:t>https://www.moneyunder30.com/no-more-budgets</a:t>
            </a:r>
            <a:endParaRPr sz="500">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7" name="Shape 277"/>
        <p:cNvGrpSpPr/>
        <p:nvPr/>
      </p:nvGrpSpPr>
      <p:grpSpPr>
        <a:xfrm>
          <a:off x="0" y="0"/>
          <a:ext cx="0" cy="0"/>
          <a:chOff x="0" y="0"/>
          <a:chExt cx="0" cy="0"/>
        </a:xfrm>
      </p:grpSpPr>
      <p:sp>
        <p:nvSpPr>
          <p:cNvPr id="278" name="Google Shape;278;p38"/>
          <p:cNvSpPr txBox="1"/>
          <p:nvPr>
            <p:ph type="title"/>
          </p:nvPr>
        </p:nvSpPr>
        <p:spPr>
          <a:xfrm>
            <a:off x="514800" y="1792200"/>
            <a:ext cx="8114400" cy="1559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highlight>
                  <a:srgbClr val="000000"/>
                </a:highlight>
              </a:rPr>
              <a:t>Budgeting</a:t>
            </a:r>
            <a:endParaRPr>
              <a:highlight>
                <a:srgbClr val="000000"/>
              </a:highlight>
            </a:endParaRPr>
          </a:p>
        </p:txBody>
      </p:sp>
      <p:sp>
        <p:nvSpPr>
          <p:cNvPr id="279" name="Google Shape;279;p38"/>
          <p:cNvSpPr txBox="1"/>
          <p:nvPr/>
        </p:nvSpPr>
        <p:spPr>
          <a:xfrm>
            <a:off x="744300" y="4749125"/>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4"/>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280" name="Google Shape;280;p38"/>
          <p:cNvPicPr preferRelativeResize="0"/>
          <p:nvPr/>
        </p:nvPicPr>
        <p:blipFill>
          <a:blip r:embed="rId5">
            <a:alphaModFix/>
          </a:blip>
          <a:stretch>
            <a:fillRect/>
          </a:stretch>
        </p:blipFill>
        <p:spPr>
          <a:xfrm>
            <a:off x="330600" y="4807475"/>
            <a:ext cx="413664" cy="140225"/>
          </a:xfrm>
          <a:prstGeom prst="rect">
            <a:avLst/>
          </a:prstGeom>
          <a:noFill/>
          <a:ln>
            <a:noFill/>
          </a:ln>
        </p:spPr>
      </p:pic>
      <p:sp>
        <p:nvSpPr>
          <p:cNvPr id="281" name="Google Shape;281;p38"/>
          <p:cNvSpPr txBox="1"/>
          <p:nvPr/>
        </p:nvSpPr>
        <p:spPr>
          <a:xfrm>
            <a:off x="278800" y="4477425"/>
            <a:ext cx="3000000" cy="54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Weliver, D. (2020). Budget Well, Save More [Digital Image]. Moneyunder30.</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6">
                  <a:extLst>
                    <a:ext uri="{A12FA001-AC4F-418D-AE19-62706E023703}">
                      <ahyp:hlinkClr val="tx"/>
                    </a:ext>
                  </a:extLst>
                </a:hlinkClick>
              </a:rPr>
              <a:t>https://www.moneyunder30.com/budgeting-in-your-twenties</a:t>
            </a:r>
            <a:endParaRPr sz="500">
              <a:latin typeface="Calibri"/>
              <a:ea typeface="Calibri"/>
              <a:cs typeface="Calibri"/>
              <a:sym typeface="Calibri"/>
            </a:endParaRPr>
          </a:p>
          <a:p>
            <a:pPr indent="0" lvl="0" marL="0" rtl="0" algn="l">
              <a:lnSpc>
                <a:spcPct val="115000"/>
              </a:lnSpc>
              <a:spcBef>
                <a:spcPts val="0"/>
              </a:spcBef>
              <a:spcAft>
                <a:spcPts val="0"/>
              </a:spcAft>
              <a:buNone/>
            </a:pPr>
            <a:r>
              <a:t/>
            </a:r>
            <a:endParaRPr sz="1200">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5" name="Shape 285"/>
        <p:cNvGrpSpPr/>
        <p:nvPr/>
      </p:nvGrpSpPr>
      <p:grpSpPr>
        <a:xfrm>
          <a:off x="0" y="0"/>
          <a:ext cx="0" cy="0"/>
          <a:chOff x="0" y="0"/>
          <a:chExt cx="0" cy="0"/>
        </a:xfrm>
      </p:grpSpPr>
      <p:sp>
        <p:nvSpPr>
          <p:cNvPr id="286" name="Google Shape;286;p39"/>
          <p:cNvSpPr txBox="1"/>
          <p:nvPr>
            <p:ph type="title"/>
          </p:nvPr>
        </p:nvSpPr>
        <p:spPr>
          <a:xfrm>
            <a:off x="311700" y="3495225"/>
            <a:ext cx="8520600" cy="160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300" u="sng">
                <a:highlight>
                  <a:srgbClr val="1155CC"/>
                </a:highlight>
              </a:rPr>
              <a:t>Key Takeaway</a:t>
            </a:r>
            <a:r>
              <a:rPr lang="en" sz="2300">
                <a:highlight>
                  <a:srgbClr val="1155CC"/>
                </a:highlight>
              </a:rPr>
              <a:t> - </a:t>
            </a:r>
            <a:r>
              <a:rPr lang="en" sz="2300">
                <a:highlight>
                  <a:srgbClr val="1155CC"/>
                </a:highlight>
              </a:rPr>
              <a:t>50-30-20 Budget Rule - Divide up after-tax income and allocate it to spend: 50% on needs, 30% on wants, and 20% to savings.</a:t>
            </a:r>
            <a:endParaRPr sz="2300">
              <a:highlight>
                <a:srgbClr val="1155CC"/>
              </a:highlight>
            </a:endParaRPr>
          </a:p>
        </p:txBody>
      </p:sp>
      <p:sp>
        <p:nvSpPr>
          <p:cNvPr id="287" name="Google Shape;287;p39"/>
          <p:cNvSpPr txBox="1"/>
          <p:nvPr/>
        </p:nvSpPr>
        <p:spPr>
          <a:xfrm>
            <a:off x="725400" y="47047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288" name="Google Shape;288;p39"/>
          <p:cNvPicPr preferRelativeResize="0"/>
          <p:nvPr/>
        </p:nvPicPr>
        <p:blipFill>
          <a:blip r:embed="rId5">
            <a:alphaModFix/>
          </a:blip>
          <a:stretch>
            <a:fillRect/>
          </a:stretch>
        </p:blipFill>
        <p:spPr>
          <a:xfrm>
            <a:off x="311700" y="4763050"/>
            <a:ext cx="413664" cy="140225"/>
          </a:xfrm>
          <a:prstGeom prst="rect">
            <a:avLst/>
          </a:prstGeom>
          <a:noFill/>
          <a:ln>
            <a:noFill/>
          </a:ln>
        </p:spPr>
      </p:pic>
      <p:sp>
        <p:nvSpPr>
          <p:cNvPr id="289" name="Google Shape;289;p39"/>
          <p:cNvSpPr txBox="1"/>
          <p:nvPr/>
        </p:nvSpPr>
        <p:spPr>
          <a:xfrm>
            <a:off x="273825" y="4471750"/>
            <a:ext cx="30000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Vansomeren, L.  (2021). The 50/30/20 Budgeting Rule [Digital Image]. The Balance.</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https://www.thebalance.com/the-50-30-20-rule-of-thumb-453922</a:t>
            </a:r>
            <a:endParaRPr sz="500">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3" name="Shape 293"/>
        <p:cNvGrpSpPr/>
        <p:nvPr/>
      </p:nvGrpSpPr>
      <p:grpSpPr>
        <a:xfrm>
          <a:off x="0" y="0"/>
          <a:ext cx="0" cy="0"/>
          <a:chOff x="0" y="0"/>
          <a:chExt cx="0" cy="0"/>
        </a:xfrm>
      </p:grpSpPr>
      <p:sp>
        <p:nvSpPr>
          <p:cNvPr id="294" name="Google Shape;294;p40"/>
          <p:cNvSpPr txBox="1"/>
          <p:nvPr>
            <p:ph type="title"/>
          </p:nvPr>
        </p:nvSpPr>
        <p:spPr>
          <a:xfrm>
            <a:off x="2167650" y="2369800"/>
            <a:ext cx="8114400" cy="24459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highlight>
                  <a:srgbClr val="000000"/>
                </a:highlight>
              </a:rPr>
              <a:t>Goal-Setting </a:t>
            </a:r>
            <a:endParaRPr>
              <a:highlight>
                <a:srgbClr val="000000"/>
              </a:highlight>
            </a:endParaRPr>
          </a:p>
        </p:txBody>
      </p:sp>
      <p:sp>
        <p:nvSpPr>
          <p:cNvPr id="295" name="Google Shape;295;p40"/>
          <p:cNvSpPr txBox="1"/>
          <p:nvPr/>
        </p:nvSpPr>
        <p:spPr>
          <a:xfrm>
            <a:off x="725400" y="47195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296" name="Google Shape;296;p40"/>
          <p:cNvPicPr preferRelativeResize="0"/>
          <p:nvPr/>
        </p:nvPicPr>
        <p:blipFill>
          <a:blip r:embed="rId5">
            <a:alphaModFix/>
          </a:blip>
          <a:stretch>
            <a:fillRect/>
          </a:stretch>
        </p:blipFill>
        <p:spPr>
          <a:xfrm>
            <a:off x="311700" y="4777850"/>
            <a:ext cx="413664" cy="140225"/>
          </a:xfrm>
          <a:prstGeom prst="rect">
            <a:avLst/>
          </a:prstGeom>
          <a:noFill/>
          <a:ln>
            <a:noFill/>
          </a:ln>
        </p:spPr>
      </p:pic>
      <p:sp>
        <p:nvSpPr>
          <p:cNvPr id="297" name="Google Shape;297;p40"/>
          <p:cNvSpPr txBox="1"/>
          <p:nvPr/>
        </p:nvSpPr>
        <p:spPr>
          <a:xfrm>
            <a:off x="252475" y="4492225"/>
            <a:ext cx="4521900" cy="54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(n.d.). SMART stands for Specific, Measurable, Achievable, Relevant and Timely.  [Digital Image]. Youth Affairs Council Victoria.</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https://www.yacvic.org.au/ydas/resources-and-training/map-your-future/setting-goals/how-to-set-goals/</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1" name="Shape 301"/>
        <p:cNvGrpSpPr/>
        <p:nvPr/>
      </p:nvGrpSpPr>
      <p:grpSpPr>
        <a:xfrm>
          <a:off x="0" y="0"/>
          <a:ext cx="0" cy="0"/>
          <a:chOff x="0" y="0"/>
          <a:chExt cx="0" cy="0"/>
        </a:xfrm>
      </p:grpSpPr>
      <p:sp>
        <p:nvSpPr>
          <p:cNvPr id="302" name="Google Shape;302;p41"/>
          <p:cNvSpPr txBox="1"/>
          <p:nvPr>
            <p:ph type="title"/>
          </p:nvPr>
        </p:nvSpPr>
        <p:spPr>
          <a:xfrm>
            <a:off x="-176350" y="306800"/>
            <a:ext cx="4815300" cy="2142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en" sz="4220">
                <a:solidFill>
                  <a:srgbClr val="000000"/>
                </a:solidFill>
                <a:highlight>
                  <a:srgbClr val="FFFFFF"/>
                </a:highlight>
              </a:rPr>
              <a:t>An Effective Goal-Setting Plan.</a:t>
            </a:r>
            <a:endParaRPr sz="4220">
              <a:solidFill>
                <a:srgbClr val="000000"/>
              </a:solidFill>
              <a:highlight>
                <a:srgbClr val="FFFFFF"/>
              </a:highlight>
            </a:endParaRPr>
          </a:p>
        </p:txBody>
      </p:sp>
      <p:sp>
        <p:nvSpPr>
          <p:cNvPr id="303" name="Google Shape;303;p41"/>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304" name="Google Shape;304;p41"/>
          <p:cNvPicPr preferRelativeResize="0"/>
          <p:nvPr/>
        </p:nvPicPr>
        <p:blipFill>
          <a:blip r:embed="rId5">
            <a:alphaModFix/>
          </a:blip>
          <a:stretch>
            <a:fillRect/>
          </a:stretch>
        </p:blipFill>
        <p:spPr>
          <a:xfrm>
            <a:off x="311700" y="4681650"/>
            <a:ext cx="413664" cy="140225"/>
          </a:xfrm>
          <a:prstGeom prst="rect">
            <a:avLst/>
          </a:prstGeom>
          <a:noFill/>
          <a:ln>
            <a:noFill/>
          </a:ln>
        </p:spPr>
      </p:pic>
      <p:sp>
        <p:nvSpPr>
          <p:cNvPr id="305" name="Google Shape;305;p41"/>
          <p:cNvSpPr txBox="1"/>
          <p:nvPr/>
        </p:nvSpPr>
        <p:spPr>
          <a:xfrm>
            <a:off x="229425" y="4383275"/>
            <a:ext cx="3000000" cy="438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(2013). [Picture of a goal setting plan on a chalkboard] [Digital Image]. Idealist Careers.</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https://idealistcareers.org/tag/goal-setting/</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t/>
            </a:r>
            <a:endParaRPr sz="5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2" name="Shape 72"/>
        <p:cNvGrpSpPr/>
        <p:nvPr/>
      </p:nvGrpSpPr>
      <p:grpSpPr>
        <a:xfrm>
          <a:off x="0" y="0"/>
          <a:ext cx="0" cy="0"/>
          <a:chOff x="0" y="0"/>
          <a:chExt cx="0" cy="0"/>
        </a:xfrm>
      </p:grpSpPr>
      <p:sp>
        <p:nvSpPr>
          <p:cNvPr id="73" name="Google Shape;73;p15"/>
          <p:cNvSpPr txBox="1"/>
          <p:nvPr>
            <p:ph type="title"/>
          </p:nvPr>
        </p:nvSpPr>
        <p:spPr>
          <a:xfrm>
            <a:off x="0" y="0"/>
            <a:ext cx="9144000" cy="369600"/>
          </a:xfrm>
          <a:prstGeom prst="rect">
            <a:avLst/>
          </a:prstGeom>
          <a:solidFill>
            <a:srgbClr val="FFFF00"/>
          </a:solidFill>
        </p:spPr>
        <p:txBody>
          <a:bodyPr anchorCtr="0" anchor="b" bIns="91425" lIns="91425" spcFirstLastPara="1" rIns="91425" wrap="square" tIns="91425">
            <a:noAutofit/>
          </a:bodyPr>
          <a:lstStyle/>
          <a:p>
            <a:pPr indent="0" lvl="0" marL="0" rtl="0" algn="ctr">
              <a:lnSpc>
                <a:spcPct val="150000"/>
              </a:lnSpc>
              <a:spcBef>
                <a:spcPts val="0"/>
              </a:spcBef>
              <a:spcAft>
                <a:spcPts val="0"/>
              </a:spcAft>
              <a:buSzPts val="990"/>
              <a:buNone/>
            </a:pPr>
            <a:r>
              <a:rPr lang="en" sz="1820" u="sng">
                <a:solidFill>
                  <a:srgbClr val="000000"/>
                </a:solidFill>
              </a:rPr>
              <a:t>8 Essential Components of Financial Literacy</a:t>
            </a:r>
            <a:endParaRPr sz="1820" u="sng">
              <a:solidFill>
                <a:srgbClr val="000000"/>
              </a:solidFill>
            </a:endParaRPr>
          </a:p>
        </p:txBody>
      </p:sp>
      <p:sp>
        <p:nvSpPr>
          <p:cNvPr id="74" name="Google Shape;74;p15"/>
          <p:cNvSpPr txBox="1"/>
          <p:nvPr/>
        </p:nvSpPr>
        <p:spPr>
          <a:xfrm>
            <a:off x="710600" y="4734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4"/>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75" name="Google Shape;75;p15"/>
          <p:cNvPicPr preferRelativeResize="0"/>
          <p:nvPr/>
        </p:nvPicPr>
        <p:blipFill>
          <a:blip r:embed="rId5">
            <a:alphaModFix/>
          </a:blip>
          <a:stretch>
            <a:fillRect/>
          </a:stretch>
        </p:blipFill>
        <p:spPr>
          <a:xfrm>
            <a:off x="296900" y="4792650"/>
            <a:ext cx="413664" cy="140225"/>
          </a:xfrm>
          <a:prstGeom prst="rect">
            <a:avLst/>
          </a:prstGeom>
          <a:noFill/>
          <a:ln>
            <a:noFill/>
          </a:ln>
        </p:spPr>
      </p:pic>
      <p:sp>
        <p:nvSpPr>
          <p:cNvPr id="76" name="Google Shape;76;p15"/>
          <p:cNvSpPr txBox="1"/>
          <p:nvPr/>
        </p:nvSpPr>
        <p:spPr>
          <a:xfrm>
            <a:off x="296900" y="4493375"/>
            <a:ext cx="4373700" cy="54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(2021). 8 Essential Components of Financial Literacy [Digital Image]. Consolidated Community Credit Union.</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6">
                  <a:extLst>
                    <a:ext uri="{A12FA001-AC4F-418D-AE19-62706E023703}">
                      <ahyp:hlinkClr val="tx"/>
                    </a:ext>
                  </a:extLst>
                </a:hlinkClick>
              </a:rPr>
              <a:t>https://www.consolidatedccu.com/financial-literacy</a:t>
            </a:r>
            <a:endParaRPr sz="500">
              <a:latin typeface="Calibri"/>
              <a:ea typeface="Calibri"/>
              <a:cs typeface="Calibri"/>
              <a:sym typeface="Calibri"/>
            </a:endParaRPr>
          </a:p>
          <a:p>
            <a:pPr indent="0" lvl="0" marL="0" rtl="0" algn="l">
              <a:lnSpc>
                <a:spcPct val="115000"/>
              </a:lnSpc>
              <a:spcBef>
                <a:spcPts val="0"/>
              </a:spcBef>
              <a:spcAft>
                <a:spcPts val="0"/>
              </a:spcAft>
              <a:buNone/>
            </a:pPr>
            <a:r>
              <a:t/>
            </a:r>
            <a:endParaRPr sz="1200">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9" name="Shape 309"/>
        <p:cNvGrpSpPr/>
        <p:nvPr/>
      </p:nvGrpSpPr>
      <p:grpSpPr>
        <a:xfrm>
          <a:off x="0" y="0"/>
          <a:ext cx="0" cy="0"/>
          <a:chOff x="0" y="0"/>
          <a:chExt cx="0" cy="0"/>
        </a:xfrm>
      </p:grpSpPr>
      <p:sp>
        <p:nvSpPr>
          <p:cNvPr id="310" name="Google Shape;310;p42"/>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311" name="Google Shape;311;p42"/>
          <p:cNvPicPr preferRelativeResize="0"/>
          <p:nvPr/>
        </p:nvPicPr>
        <p:blipFill>
          <a:blip r:embed="rId5">
            <a:alphaModFix/>
          </a:blip>
          <a:stretch>
            <a:fillRect/>
          </a:stretch>
        </p:blipFill>
        <p:spPr>
          <a:xfrm>
            <a:off x="311700" y="4681650"/>
            <a:ext cx="413664" cy="140225"/>
          </a:xfrm>
          <a:prstGeom prst="rect">
            <a:avLst/>
          </a:prstGeom>
          <a:noFill/>
          <a:ln>
            <a:noFill/>
          </a:ln>
        </p:spPr>
      </p:pic>
      <p:sp>
        <p:nvSpPr>
          <p:cNvPr id="312" name="Google Shape;312;p42"/>
          <p:cNvSpPr txBox="1"/>
          <p:nvPr/>
        </p:nvSpPr>
        <p:spPr>
          <a:xfrm>
            <a:off x="274700" y="4359025"/>
            <a:ext cx="3000000" cy="54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Horsfall, K. (2016). Mistakes in setting goals [Digital Image]. K2 Transformation.</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http://www.k2transformation.com.au/goal-setting/</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6" name="Shape 316"/>
        <p:cNvGrpSpPr/>
        <p:nvPr/>
      </p:nvGrpSpPr>
      <p:grpSpPr>
        <a:xfrm>
          <a:off x="0" y="0"/>
          <a:ext cx="0" cy="0"/>
          <a:chOff x="0" y="0"/>
          <a:chExt cx="0" cy="0"/>
        </a:xfrm>
      </p:grpSpPr>
      <p:sp>
        <p:nvSpPr>
          <p:cNvPr id="317" name="Google Shape;317;p43"/>
          <p:cNvSpPr txBox="1"/>
          <p:nvPr>
            <p:ph type="title"/>
          </p:nvPr>
        </p:nvSpPr>
        <p:spPr>
          <a:xfrm>
            <a:off x="311700" y="216425"/>
            <a:ext cx="8520600" cy="160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500" u="sng">
                <a:solidFill>
                  <a:srgbClr val="9900FF"/>
                </a:solidFill>
                <a:highlight>
                  <a:srgbClr val="F1C232"/>
                </a:highlight>
              </a:rPr>
              <a:t>Key Takeaway</a:t>
            </a:r>
            <a:r>
              <a:rPr lang="en" sz="2500">
                <a:solidFill>
                  <a:srgbClr val="9900FF"/>
                </a:solidFill>
                <a:highlight>
                  <a:srgbClr val="F1C232"/>
                </a:highlight>
              </a:rPr>
              <a:t> - </a:t>
            </a:r>
            <a:r>
              <a:rPr lang="en" sz="2500">
                <a:solidFill>
                  <a:srgbClr val="9900FF"/>
                </a:solidFill>
                <a:highlight>
                  <a:srgbClr val="F1C232"/>
                </a:highlight>
              </a:rPr>
              <a:t>Goal-setting is the process of taking </a:t>
            </a:r>
            <a:r>
              <a:rPr lang="en" sz="2500" u="sng">
                <a:solidFill>
                  <a:srgbClr val="9900FF"/>
                </a:solidFill>
                <a:highlight>
                  <a:srgbClr val="F1C232"/>
                </a:highlight>
              </a:rPr>
              <a:t>active</a:t>
            </a:r>
            <a:r>
              <a:rPr lang="en" sz="2500">
                <a:solidFill>
                  <a:srgbClr val="9900FF"/>
                </a:solidFill>
                <a:highlight>
                  <a:srgbClr val="F1C232"/>
                </a:highlight>
              </a:rPr>
              <a:t> steps to achieve your desired outcome.</a:t>
            </a:r>
            <a:endParaRPr sz="2500">
              <a:solidFill>
                <a:srgbClr val="9900FF"/>
              </a:solidFill>
              <a:highlight>
                <a:srgbClr val="F1C232"/>
              </a:highlight>
            </a:endParaRPr>
          </a:p>
        </p:txBody>
      </p:sp>
      <p:sp>
        <p:nvSpPr>
          <p:cNvPr id="318" name="Google Shape;318;p43"/>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319" name="Google Shape;319;p43"/>
          <p:cNvPicPr preferRelativeResize="0"/>
          <p:nvPr/>
        </p:nvPicPr>
        <p:blipFill>
          <a:blip r:embed="rId5">
            <a:alphaModFix/>
          </a:blip>
          <a:stretch>
            <a:fillRect/>
          </a:stretch>
        </p:blipFill>
        <p:spPr>
          <a:xfrm>
            <a:off x="311700" y="4681650"/>
            <a:ext cx="413664" cy="140225"/>
          </a:xfrm>
          <a:prstGeom prst="rect">
            <a:avLst/>
          </a:prstGeom>
          <a:noFill/>
          <a:ln>
            <a:noFill/>
          </a:ln>
        </p:spPr>
      </p:pic>
      <p:sp>
        <p:nvSpPr>
          <p:cNvPr id="320" name="Google Shape;320;p43"/>
          <p:cNvSpPr txBox="1"/>
          <p:nvPr/>
        </p:nvSpPr>
        <p:spPr>
          <a:xfrm>
            <a:off x="222025" y="4381225"/>
            <a:ext cx="3000000" cy="54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Uliasz, M. (2018). A Goal Without A Plan Is Just A Wish [Photograph]. I GOT A LEAD FOR YOU.</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https://www.igotaleadforyou.com/blog/a-goal-without-a-plan-is-just-a-wish-six-steps-to-setting-your-goals/</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4" name="Shape 324"/>
        <p:cNvGrpSpPr/>
        <p:nvPr/>
      </p:nvGrpSpPr>
      <p:grpSpPr>
        <a:xfrm>
          <a:off x="0" y="0"/>
          <a:ext cx="0" cy="0"/>
          <a:chOff x="0" y="0"/>
          <a:chExt cx="0" cy="0"/>
        </a:xfrm>
      </p:grpSpPr>
      <p:sp>
        <p:nvSpPr>
          <p:cNvPr id="325" name="Google Shape;325;p44"/>
          <p:cNvSpPr txBox="1"/>
          <p:nvPr>
            <p:ph type="title"/>
          </p:nvPr>
        </p:nvSpPr>
        <p:spPr>
          <a:xfrm>
            <a:off x="514800" y="2229200"/>
            <a:ext cx="8114400" cy="24459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highlight>
                  <a:srgbClr val="000000"/>
                </a:highlight>
              </a:rPr>
              <a:t>Family-Values</a:t>
            </a:r>
            <a:endParaRPr>
              <a:highlight>
                <a:srgbClr val="000000"/>
              </a:highlight>
            </a:endParaRPr>
          </a:p>
        </p:txBody>
      </p:sp>
      <p:sp>
        <p:nvSpPr>
          <p:cNvPr id="326" name="Google Shape;326;p44"/>
          <p:cNvSpPr txBox="1"/>
          <p:nvPr/>
        </p:nvSpPr>
        <p:spPr>
          <a:xfrm>
            <a:off x="744300" y="46751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327" name="Google Shape;327;p44"/>
          <p:cNvPicPr preferRelativeResize="0"/>
          <p:nvPr/>
        </p:nvPicPr>
        <p:blipFill>
          <a:blip r:embed="rId5">
            <a:alphaModFix/>
          </a:blip>
          <a:stretch>
            <a:fillRect/>
          </a:stretch>
        </p:blipFill>
        <p:spPr>
          <a:xfrm>
            <a:off x="330600" y="4733450"/>
            <a:ext cx="413664" cy="140225"/>
          </a:xfrm>
          <a:prstGeom prst="rect">
            <a:avLst/>
          </a:prstGeom>
          <a:noFill/>
          <a:ln>
            <a:noFill/>
          </a:ln>
        </p:spPr>
      </p:pic>
      <p:sp>
        <p:nvSpPr>
          <p:cNvPr id="328" name="Google Shape;328;p44"/>
          <p:cNvSpPr txBox="1"/>
          <p:nvPr/>
        </p:nvSpPr>
        <p:spPr>
          <a:xfrm>
            <a:off x="264000" y="4435150"/>
            <a:ext cx="30000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Crouse, J. (2017). Faith and family values [Photograph]. The Washington Times.</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https://m.washingtontimes.com/news/2017/oct/19/faith-and-family-values-listen-chris-youngs-voices/</a:t>
            </a:r>
            <a:endParaRPr sz="500">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2" name="Shape 332"/>
        <p:cNvGrpSpPr/>
        <p:nvPr/>
      </p:nvGrpSpPr>
      <p:grpSpPr>
        <a:xfrm>
          <a:off x="0" y="0"/>
          <a:ext cx="0" cy="0"/>
          <a:chOff x="0" y="0"/>
          <a:chExt cx="0" cy="0"/>
        </a:xfrm>
      </p:grpSpPr>
      <p:sp>
        <p:nvSpPr>
          <p:cNvPr id="333" name="Google Shape;333;p45"/>
          <p:cNvSpPr txBox="1"/>
          <p:nvPr>
            <p:ph type="title"/>
          </p:nvPr>
        </p:nvSpPr>
        <p:spPr>
          <a:xfrm>
            <a:off x="311700" y="0"/>
            <a:ext cx="8520600" cy="1600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100" u="sng">
                <a:highlight>
                  <a:srgbClr val="1155CC"/>
                </a:highlight>
              </a:rPr>
              <a:t>Key Takeaway</a:t>
            </a:r>
            <a:r>
              <a:rPr lang="en" sz="2100">
                <a:highlight>
                  <a:srgbClr val="1155CC"/>
                </a:highlight>
              </a:rPr>
              <a:t> - </a:t>
            </a:r>
            <a:r>
              <a:rPr lang="en" sz="2100">
                <a:highlight>
                  <a:srgbClr val="1155CC"/>
                </a:highlight>
              </a:rPr>
              <a:t>Family-values provide a foundation that can protect and guide children against making hurtful decisions in the future as they teach a sense of right and wrong.</a:t>
            </a:r>
            <a:endParaRPr sz="2100">
              <a:highlight>
                <a:srgbClr val="1155CC"/>
              </a:highlight>
            </a:endParaRPr>
          </a:p>
        </p:txBody>
      </p:sp>
      <p:sp>
        <p:nvSpPr>
          <p:cNvPr id="334" name="Google Shape;334;p45"/>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4"/>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335" name="Google Shape;335;p45"/>
          <p:cNvPicPr preferRelativeResize="0"/>
          <p:nvPr/>
        </p:nvPicPr>
        <p:blipFill>
          <a:blip r:embed="rId5">
            <a:alphaModFix/>
          </a:blip>
          <a:stretch>
            <a:fillRect/>
          </a:stretch>
        </p:blipFill>
        <p:spPr>
          <a:xfrm>
            <a:off x="311700" y="4681650"/>
            <a:ext cx="413664" cy="140225"/>
          </a:xfrm>
          <a:prstGeom prst="rect">
            <a:avLst/>
          </a:prstGeom>
          <a:noFill/>
          <a:ln>
            <a:noFill/>
          </a:ln>
        </p:spPr>
      </p:pic>
      <p:sp>
        <p:nvSpPr>
          <p:cNvPr id="336" name="Google Shape;336;p45"/>
          <p:cNvSpPr txBox="1"/>
          <p:nvPr/>
        </p:nvSpPr>
        <p:spPr>
          <a:xfrm>
            <a:off x="259025" y="4381225"/>
            <a:ext cx="48549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(n.d.). Seven fundamental skills to support informed decision making in line with your family’s values [Digital Image]. JPMorgan Chase &amp; Co.</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6">
                  <a:extLst>
                    <a:ext uri="{A12FA001-AC4F-418D-AE19-62706E023703}">
                      <ahyp:hlinkClr val="tx"/>
                    </a:ext>
                  </a:extLst>
                </a:hlinkClick>
              </a:rPr>
              <a:t>https://chaseprivateclient.chase.com/newsletter/teach-children-skills/?jp_cmp</a:t>
            </a:r>
            <a:endParaRPr sz="500">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4D4D4D"/>
            </a:gs>
            <a:gs pos="100000">
              <a:srgbClr val="000000"/>
            </a:gs>
          </a:gsLst>
          <a:path path="circle">
            <a:fillToRect b="50%" l="50%" r="50%" t="50%"/>
          </a:path>
          <a:tileRect/>
        </a:gradFill>
      </p:bgPr>
    </p:bg>
    <p:spTree>
      <p:nvGrpSpPr>
        <p:cNvPr id="340" name="Shape 340"/>
        <p:cNvGrpSpPr/>
        <p:nvPr/>
      </p:nvGrpSpPr>
      <p:grpSpPr>
        <a:xfrm>
          <a:off x="0" y="0"/>
          <a:ext cx="0" cy="0"/>
          <a:chOff x="0" y="0"/>
          <a:chExt cx="0" cy="0"/>
        </a:xfrm>
      </p:grpSpPr>
      <p:sp>
        <p:nvSpPr>
          <p:cNvPr id="341" name="Google Shape;341;p46"/>
          <p:cNvSpPr txBox="1"/>
          <p:nvPr>
            <p:ph type="title"/>
          </p:nvPr>
        </p:nvSpPr>
        <p:spPr>
          <a:xfrm>
            <a:off x="311700" y="2029375"/>
            <a:ext cx="8114400" cy="24459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Which </a:t>
            </a:r>
            <a:endParaRPr/>
          </a:p>
          <a:p>
            <a:pPr indent="0" lvl="0" marL="0" rtl="0" algn="l">
              <a:spcBef>
                <a:spcPts val="0"/>
              </a:spcBef>
              <a:spcAft>
                <a:spcPts val="0"/>
              </a:spcAft>
              <a:buNone/>
            </a:pPr>
            <a:r>
              <a:rPr lang="en"/>
              <a:t>character do </a:t>
            </a:r>
            <a:endParaRPr/>
          </a:p>
          <a:p>
            <a:pPr indent="0" lvl="0" marL="0" rtl="0" algn="l">
              <a:spcBef>
                <a:spcPts val="0"/>
              </a:spcBef>
              <a:spcAft>
                <a:spcPts val="0"/>
              </a:spcAft>
              <a:buNone/>
            </a:pPr>
            <a:r>
              <a:rPr lang="en"/>
              <a:t>you think you resemble most?</a:t>
            </a:r>
            <a:endParaRPr/>
          </a:p>
        </p:txBody>
      </p:sp>
      <p:pic>
        <p:nvPicPr>
          <p:cNvPr id="342" name="Google Shape;342;p46"/>
          <p:cNvPicPr preferRelativeResize="0"/>
          <p:nvPr/>
        </p:nvPicPr>
        <p:blipFill rotWithShape="1">
          <a:blip r:embed="rId3">
            <a:alphaModFix/>
          </a:blip>
          <a:srcRect b="7206" l="0" r="0" t="7206"/>
          <a:stretch/>
        </p:blipFill>
        <p:spPr>
          <a:xfrm>
            <a:off x="5712275" y="76200"/>
            <a:ext cx="3355500" cy="1889100"/>
          </a:xfrm>
          <a:prstGeom prst="roundRect">
            <a:avLst>
              <a:gd fmla="val 16667" name="adj"/>
            </a:avLst>
          </a:prstGeom>
          <a:noFill/>
          <a:ln cap="flat" cmpd="sng" w="19050">
            <a:solidFill>
              <a:srgbClr val="4A86E8"/>
            </a:solidFill>
            <a:prstDash val="solid"/>
            <a:round/>
            <a:headEnd len="sm" w="sm" type="none"/>
            <a:tailEnd len="sm" w="sm" type="none"/>
          </a:ln>
          <a:effectLst>
            <a:reflection blurRad="0" dir="5400000" dist="38100" endA="0" endPos="30000" fadeDir="5400012" kx="0" rotWithShape="0" algn="bl" stPos="0" sy="-100000" ky="0"/>
          </a:effectLst>
        </p:spPr>
      </p:pic>
      <p:sp>
        <p:nvSpPr>
          <p:cNvPr id="343" name="Google Shape;343;p46"/>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344" name="Google Shape;344;p46"/>
          <p:cNvPicPr preferRelativeResize="0"/>
          <p:nvPr/>
        </p:nvPicPr>
        <p:blipFill>
          <a:blip r:embed="rId5">
            <a:alphaModFix/>
          </a:blip>
          <a:stretch>
            <a:fillRect/>
          </a:stretch>
        </p:blipFill>
        <p:spPr>
          <a:xfrm>
            <a:off x="311700" y="4681650"/>
            <a:ext cx="413664" cy="140225"/>
          </a:xfrm>
          <a:prstGeom prst="rect">
            <a:avLst/>
          </a:prstGeom>
          <a:noFill/>
          <a:ln>
            <a:noFill/>
          </a:ln>
        </p:spPr>
      </p:pic>
      <p:sp>
        <p:nvSpPr>
          <p:cNvPr id="345" name="Google Shape;345;p46"/>
          <p:cNvSpPr txBox="1"/>
          <p:nvPr/>
        </p:nvSpPr>
        <p:spPr>
          <a:xfrm>
            <a:off x="244225" y="4388650"/>
            <a:ext cx="30000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Chauhan, M. (n.d.). Person Question Mark Png [Digital Image]. Clipartkey.</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https://www.clipartkey.com/view/iiRhoRb_person-question-mark-png/</a:t>
            </a:r>
            <a:endParaRPr sz="500">
              <a:solidFill>
                <a:schemeClr val="lt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8864"/>
            </a:gs>
            <a:gs pos="100000">
              <a:srgbClr val="D83908"/>
            </a:gs>
          </a:gsLst>
          <a:lin ang="5400012" scaled="0"/>
        </a:gradFill>
      </p:bgPr>
    </p:bg>
    <p:spTree>
      <p:nvGrpSpPr>
        <p:cNvPr id="349" name="Shape 349"/>
        <p:cNvGrpSpPr/>
        <p:nvPr/>
      </p:nvGrpSpPr>
      <p:grpSpPr>
        <a:xfrm>
          <a:off x="0" y="0"/>
          <a:ext cx="0" cy="0"/>
          <a:chOff x="0" y="0"/>
          <a:chExt cx="0" cy="0"/>
        </a:xfrm>
      </p:grpSpPr>
      <p:sp>
        <p:nvSpPr>
          <p:cNvPr id="350" name="Google Shape;350;p47"/>
          <p:cNvSpPr txBox="1"/>
          <p:nvPr>
            <p:ph type="title"/>
          </p:nvPr>
        </p:nvSpPr>
        <p:spPr>
          <a:xfrm>
            <a:off x="279900" y="422550"/>
            <a:ext cx="8864100" cy="4259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 sz="5520"/>
              <a:t>Which </a:t>
            </a:r>
            <a:endParaRPr sz="5520"/>
          </a:p>
          <a:p>
            <a:pPr indent="0" lvl="0" marL="0" rtl="0" algn="l">
              <a:spcBef>
                <a:spcPts val="0"/>
              </a:spcBef>
              <a:spcAft>
                <a:spcPts val="0"/>
              </a:spcAft>
              <a:buSzPts val="990"/>
              <a:buNone/>
            </a:pPr>
            <a:r>
              <a:rPr lang="en" sz="5520"/>
              <a:t>money </a:t>
            </a:r>
            <a:endParaRPr sz="5520"/>
          </a:p>
          <a:p>
            <a:pPr indent="0" lvl="0" marL="0" rtl="0" algn="l">
              <a:spcBef>
                <a:spcPts val="0"/>
              </a:spcBef>
              <a:spcAft>
                <a:spcPts val="0"/>
              </a:spcAft>
              <a:buSzPts val="990"/>
              <a:buNone/>
            </a:pPr>
            <a:r>
              <a:rPr lang="en" sz="5520"/>
              <a:t>attitude do</a:t>
            </a:r>
            <a:endParaRPr sz="5520"/>
          </a:p>
          <a:p>
            <a:pPr indent="0" lvl="0" marL="0" rtl="0" algn="l">
              <a:spcBef>
                <a:spcPts val="0"/>
              </a:spcBef>
              <a:spcAft>
                <a:spcPts val="0"/>
              </a:spcAft>
              <a:buSzPts val="990"/>
              <a:buNone/>
            </a:pPr>
            <a:r>
              <a:rPr lang="en" sz="5520"/>
              <a:t>you think is the best attitude to have?</a:t>
            </a:r>
            <a:r>
              <a:rPr lang="en" sz="5820"/>
              <a:t> </a:t>
            </a:r>
            <a:endParaRPr sz="5820"/>
          </a:p>
        </p:txBody>
      </p:sp>
      <p:pic>
        <p:nvPicPr>
          <p:cNvPr id="351" name="Google Shape;351;p47"/>
          <p:cNvPicPr preferRelativeResize="0"/>
          <p:nvPr/>
        </p:nvPicPr>
        <p:blipFill rotWithShape="1">
          <a:blip r:embed="rId3">
            <a:alphaModFix/>
          </a:blip>
          <a:srcRect b="4995" l="0" r="0" t="4995"/>
          <a:stretch/>
        </p:blipFill>
        <p:spPr>
          <a:xfrm>
            <a:off x="5098050" y="76200"/>
            <a:ext cx="3969900" cy="2381700"/>
          </a:xfrm>
          <a:prstGeom prst="roundRect">
            <a:avLst>
              <a:gd fmla="val 16667" name="adj"/>
            </a:avLst>
          </a:prstGeom>
          <a:noFill/>
          <a:ln cap="flat" cmpd="sng" w="19050">
            <a:solidFill>
              <a:srgbClr val="00FFFF"/>
            </a:solidFill>
            <a:prstDash val="solid"/>
            <a:round/>
            <a:headEnd len="sm" w="sm" type="none"/>
            <a:tailEnd len="sm" w="sm" type="none"/>
          </a:ln>
          <a:effectLst>
            <a:reflection blurRad="0" dir="5400000" dist="38100" endA="0" endPos="30000" fadeDir="5400012" kx="0" rotWithShape="0" algn="bl" stPos="0" sy="-100000" ky="0"/>
          </a:effectLst>
        </p:spPr>
      </p:pic>
      <p:sp>
        <p:nvSpPr>
          <p:cNvPr id="352" name="Google Shape;352;p47"/>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353" name="Google Shape;353;p47"/>
          <p:cNvPicPr preferRelativeResize="0"/>
          <p:nvPr/>
        </p:nvPicPr>
        <p:blipFill>
          <a:blip r:embed="rId5">
            <a:alphaModFix/>
          </a:blip>
          <a:stretch>
            <a:fillRect/>
          </a:stretch>
        </p:blipFill>
        <p:spPr>
          <a:xfrm>
            <a:off x="311700" y="4681650"/>
            <a:ext cx="413664" cy="140225"/>
          </a:xfrm>
          <a:prstGeom prst="rect">
            <a:avLst/>
          </a:prstGeom>
          <a:noFill/>
          <a:ln>
            <a:noFill/>
          </a:ln>
        </p:spPr>
      </p:pic>
      <p:sp>
        <p:nvSpPr>
          <p:cNvPr id="354" name="Google Shape;354;p47"/>
          <p:cNvSpPr txBox="1"/>
          <p:nvPr/>
        </p:nvSpPr>
        <p:spPr>
          <a:xfrm>
            <a:off x="228100" y="4383275"/>
            <a:ext cx="3382200" cy="438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(2020). Ways to Save Money on Monthly Expenses [Photograph]. Canada Today Technology.</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https://www.canada-todaytechnology.com/ways-to-save-money-on-monthly-expenses/</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t/>
            </a:r>
            <a:endParaRPr sz="500">
              <a:solidFill>
                <a:schemeClr val="lt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4E29AA"/>
            </a:gs>
            <a:gs pos="100000">
              <a:srgbClr val="1E123D"/>
            </a:gs>
          </a:gsLst>
          <a:lin ang="5400012" scaled="0"/>
        </a:gradFill>
      </p:bgPr>
    </p:bg>
    <p:spTree>
      <p:nvGrpSpPr>
        <p:cNvPr id="358" name="Shape 358"/>
        <p:cNvGrpSpPr/>
        <p:nvPr/>
      </p:nvGrpSpPr>
      <p:grpSpPr>
        <a:xfrm>
          <a:off x="0" y="0"/>
          <a:ext cx="0" cy="0"/>
          <a:chOff x="0" y="0"/>
          <a:chExt cx="0" cy="0"/>
        </a:xfrm>
      </p:grpSpPr>
      <p:sp>
        <p:nvSpPr>
          <p:cNvPr id="359" name="Google Shape;359;p48"/>
          <p:cNvSpPr txBox="1"/>
          <p:nvPr>
            <p:ph type="title"/>
          </p:nvPr>
        </p:nvSpPr>
        <p:spPr>
          <a:xfrm>
            <a:off x="370900" y="1910700"/>
            <a:ext cx="8114400" cy="244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 sz="5620"/>
              <a:t>What are </a:t>
            </a:r>
            <a:endParaRPr sz="5620"/>
          </a:p>
          <a:p>
            <a:pPr indent="0" lvl="0" marL="0" rtl="0" algn="l">
              <a:spcBef>
                <a:spcPts val="0"/>
              </a:spcBef>
              <a:spcAft>
                <a:spcPts val="0"/>
              </a:spcAft>
              <a:buSzPts val="990"/>
              <a:buNone/>
            </a:pPr>
            <a:r>
              <a:rPr lang="en" sz="5620"/>
              <a:t>some of the </a:t>
            </a:r>
            <a:endParaRPr sz="5620"/>
          </a:p>
          <a:p>
            <a:pPr indent="0" lvl="0" marL="0" rtl="0" algn="l">
              <a:spcBef>
                <a:spcPts val="0"/>
              </a:spcBef>
              <a:spcAft>
                <a:spcPts val="0"/>
              </a:spcAft>
              <a:buSzPts val="990"/>
              <a:buNone/>
            </a:pPr>
            <a:r>
              <a:rPr lang="en" sz="5620"/>
              <a:t>benefits to opening a savings account?</a:t>
            </a:r>
            <a:endParaRPr sz="5620"/>
          </a:p>
        </p:txBody>
      </p:sp>
      <p:pic>
        <p:nvPicPr>
          <p:cNvPr id="360" name="Google Shape;360;p48"/>
          <p:cNvPicPr preferRelativeResize="0"/>
          <p:nvPr/>
        </p:nvPicPr>
        <p:blipFill rotWithShape="1">
          <a:blip r:embed="rId3">
            <a:alphaModFix/>
          </a:blip>
          <a:srcRect b="12468" l="0" r="0" t="12468"/>
          <a:stretch/>
        </p:blipFill>
        <p:spPr>
          <a:xfrm>
            <a:off x="5490900" y="76200"/>
            <a:ext cx="3576900" cy="2013900"/>
          </a:xfrm>
          <a:prstGeom prst="roundRect">
            <a:avLst>
              <a:gd fmla="val 16667" name="adj"/>
            </a:avLst>
          </a:prstGeom>
          <a:noFill/>
          <a:ln cap="flat" cmpd="sng" w="19050">
            <a:solidFill>
              <a:srgbClr val="00FF00"/>
            </a:solidFill>
            <a:prstDash val="solid"/>
            <a:round/>
            <a:headEnd len="sm" w="sm" type="none"/>
            <a:tailEnd len="sm" w="sm" type="none"/>
          </a:ln>
          <a:effectLst>
            <a:reflection blurRad="0" dir="5400000" dist="38100" endA="0" endPos="30000" fadeDir="5400012" kx="0" rotWithShape="0" algn="bl" stPos="0" sy="-100000" ky="0"/>
          </a:effectLst>
        </p:spPr>
      </p:pic>
      <p:sp>
        <p:nvSpPr>
          <p:cNvPr id="361" name="Google Shape;361;p48"/>
          <p:cNvSpPr txBox="1"/>
          <p:nvPr/>
        </p:nvSpPr>
        <p:spPr>
          <a:xfrm>
            <a:off x="725400" y="4623300"/>
            <a:ext cx="7884900" cy="838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362" name="Google Shape;362;p48"/>
          <p:cNvPicPr preferRelativeResize="0"/>
          <p:nvPr/>
        </p:nvPicPr>
        <p:blipFill>
          <a:blip r:embed="rId5">
            <a:alphaModFix/>
          </a:blip>
          <a:stretch>
            <a:fillRect/>
          </a:stretch>
        </p:blipFill>
        <p:spPr>
          <a:xfrm>
            <a:off x="311700" y="4681650"/>
            <a:ext cx="413664" cy="140225"/>
          </a:xfrm>
          <a:prstGeom prst="rect">
            <a:avLst/>
          </a:prstGeom>
          <a:noFill/>
          <a:ln>
            <a:noFill/>
          </a:ln>
        </p:spPr>
      </p:pic>
      <p:sp>
        <p:nvSpPr>
          <p:cNvPr id="363" name="Google Shape;363;p48"/>
          <p:cNvSpPr txBox="1"/>
          <p:nvPr/>
        </p:nvSpPr>
        <p:spPr>
          <a:xfrm>
            <a:off x="236825" y="4356600"/>
            <a:ext cx="3000000" cy="54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(2020). [The Pros and Cons of Savings Accounts: Maximizing Your Money] [Digital Image]. Ally Financial Inc.</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https://www.ally.com/do-it-right/banking/savings-account-pros-and-cons/</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8C8C8C"/>
            </a:gs>
            <a:gs pos="100000">
              <a:srgbClr val="404040"/>
            </a:gs>
          </a:gsLst>
          <a:path path="circle">
            <a:fillToRect b="50%" l="50%" r="50%" t="50%"/>
          </a:path>
          <a:tileRect/>
        </a:gradFill>
      </p:bgPr>
    </p:bg>
    <p:spTree>
      <p:nvGrpSpPr>
        <p:cNvPr id="367" name="Shape 367"/>
        <p:cNvGrpSpPr/>
        <p:nvPr/>
      </p:nvGrpSpPr>
      <p:grpSpPr>
        <a:xfrm>
          <a:off x="0" y="0"/>
          <a:ext cx="0" cy="0"/>
          <a:chOff x="0" y="0"/>
          <a:chExt cx="0" cy="0"/>
        </a:xfrm>
      </p:grpSpPr>
      <p:sp>
        <p:nvSpPr>
          <p:cNvPr id="368" name="Google Shape;368;p49"/>
          <p:cNvSpPr txBox="1"/>
          <p:nvPr>
            <p:ph type="title"/>
          </p:nvPr>
        </p:nvSpPr>
        <p:spPr>
          <a:xfrm>
            <a:off x="311700" y="1965300"/>
            <a:ext cx="8114400" cy="2445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 sz="5820"/>
              <a:t>If you were </a:t>
            </a:r>
            <a:endParaRPr sz="5820"/>
          </a:p>
          <a:p>
            <a:pPr indent="0" lvl="0" marL="0" rtl="0" algn="l">
              <a:spcBef>
                <a:spcPts val="0"/>
              </a:spcBef>
              <a:spcAft>
                <a:spcPts val="0"/>
              </a:spcAft>
              <a:buSzPts val="990"/>
              <a:buNone/>
            </a:pPr>
            <a:r>
              <a:rPr lang="en" sz="5820"/>
              <a:t>given $1,000, </a:t>
            </a:r>
            <a:endParaRPr sz="5820"/>
          </a:p>
          <a:p>
            <a:pPr indent="0" lvl="0" marL="0" rtl="0" algn="l">
              <a:spcBef>
                <a:spcPts val="0"/>
              </a:spcBef>
              <a:spcAft>
                <a:spcPts val="0"/>
              </a:spcAft>
              <a:buSzPts val="990"/>
              <a:buNone/>
            </a:pPr>
            <a:r>
              <a:rPr lang="en" sz="5820"/>
              <a:t>how would you use your money?</a:t>
            </a:r>
            <a:endParaRPr sz="5820"/>
          </a:p>
        </p:txBody>
      </p:sp>
      <p:pic>
        <p:nvPicPr>
          <p:cNvPr id="369" name="Google Shape;369;p49"/>
          <p:cNvPicPr preferRelativeResize="0"/>
          <p:nvPr/>
        </p:nvPicPr>
        <p:blipFill rotWithShape="1">
          <a:blip r:embed="rId3">
            <a:alphaModFix/>
          </a:blip>
          <a:srcRect b="109" l="0" r="0" t="119"/>
          <a:stretch/>
        </p:blipFill>
        <p:spPr>
          <a:xfrm>
            <a:off x="5712275" y="76200"/>
            <a:ext cx="3355500" cy="1889100"/>
          </a:xfrm>
          <a:prstGeom prst="roundRect">
            <a:avLst>
              <a:gd fmla="val 16667" name="adj"/>
            </a:avLst>
          </a:prstGeom>
          <a:noFill/>
          <a:ln cap="flat" cmpd="sng" w="19050">
            <a:solidFill>
              <a:srgbClr val="FFFF00"/>
            </a:solidFill>
            <a:prstDash val="solid"/>
            <a:round/>
            <a:headEnd len="sm" w="sm" type="none"/>
            <a:tailEnd len="sm" w="sm" type="none"/>
          </a:ln>
          <a:effectLst>
            <a:reflection blurRad="0" dir="5400000" dist="38100" endA="0" endPos="30000" fadeDir="5400012" kx="0" rotWithShape="0" algn="bl" stPos="0" sy="-100000" ky="0"/>
          </a:effectLst>
        </p:spPr>
      </p:pic>
      <p:pic>
        <p:nvPicPr>
          <p:cNvPr id="370" name="Google Shape;370;p49"/>
          <p:cNvPicPr preferRelativeResize="0"/>
          <p:nvPr/>
        </p:nvPicPr>
        <p:blipFill>
          <a:blip r:embed="rId4">
            <a:alphaModFix/>
          </a:blip>
          <a:stretch>
            <a:fillRect/>
          </a:stretch>
        </p:blipFill>
        <p:spPr>
          <a:xfrm>
            <a:off x="6858275" y="489000"/>
            <a:ext cx="1063500" cy="1063500"/>
          </a:xfrm>
          <a:prstGeom prst="rect">
            <a:avLst/>
          </a:prstGeom>
          <a:noFill/>
          <a:ln>
            <a:noFill/>
          </a:ln>
        </p:spPr>
      </p:pic>
      <p:sp>
        <p:nvSpPr>
          <p:cNvPr id="371" name="Google Shape;371;p49"/>
          <p:cNvSpPr txBox="1"/>
          <p:nvPr/>
        </p:nvSpPr>
        <p:spPr>
          <a:xfrm>
            <a:off x="725400" y="4712125"/>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5">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372" name="Google Shape;372;p49"/>
          <p:cNvPicPr preferRelativeResize="0"/>
          <p:nvPr/>
        </p:nvPicPr>
        <p:blipFill>
          <a:blip r:embed="rId6">
            <a:alphaModFix/>
          </a:blip>
          <a:stretch>
            <a:fillRect/>
          </a:stretch>
        </p:blipFill>
        <p:spPr>
          <a:xfrm>
            <a:off x="311700" y="4770475"/>
            <a:ext cx="413664" cy="140225"/>
          </a:xfrm>
          <a:prstGeom prst="rect">
            <a:avLst/>
          </a:prstGeom>
          <a:noFill/>
          <a:ln>
            <a:noFill/>
          </a:ln>
        </p:spPr>
      </p:pic>
      <p:sp>
        <p:nvSpPr>
          <p:cNvPr id="373" name="Google Shape;373;p49"/>
          <p:cNvSpPr txBox="1"/>
          <p:nvPr/>
        </p:nvSpPr>
        <p:spPr>
          <a:xfrm>
            <a:off x="236825" y="4411200"/>
            <a:ext cx="3000000" cy="54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Lucidio Studio Inc. (2012). [Picture of multiple one hundred dollar canadian bills] [Photograph]. TIME USA.</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7">
                  <a:extLst>
                    <a:ext uri="{A12FA001-AC4F-418D-AE19-62706E023703}">
                      <ahyp:hlinkClr val="tx"/>
                    </a:ext>
                  </a:extLst>
                </a:hlinkClick>
              </a:rPr>
              <a:t>https://newsfeed.time.com/2012/07/17/is-canadas-plastic-money-actually-melting/</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377" name="Shape 377"/>
        <p:cNvGrpSpPr/>
        <p:nvPr/>
      </p:nvGrpSpPr>
      <p:grpSpPr>
        <a:xfrm>
          <a:off x="0" y="0"/>
          <a:ext cx="0" cy="0"/>
          <a:chOff x="0" y="0"/>
          <a:chExt cx="0" cy="0"/>
        </a:xfrm>
      </p:grpSpPr>
      <p:pic>
        <p:nvPicPr>
          <p:cNvPr id="378" name="Google Shape;378;p50"/>
          <p:cNvPicPr preferRelativeResize="0"/>
          <p:nvPr/>
        </p:nvPicPr>
        <p:blipFill>
          <a:blip r:embed="rId3">
            <a:alphaModFix/>
          </a:blip>
          <a:stretch>
            <a:fillRect/>
          </a:stretch>
        </p:blipFill>
        <p:spPr>
          <a:xfrm>
            <a:off x="6019800" y="3270150"/>
            <a:ext cx="3028500" cy="1703700"/>
          </a:xfrm>
          <a:prstGeom prst="roundRect">
            <a:avLst>
              <a:gd fmla="val 16667" name="adj"/>
            </a:avLst>
          </a:prstGeom>
          <a:noFill/>
          <a:ln>
            <a:noFill/>
          </a:ln>
        </p:spPr>
      </p:pic>
      <p:sp>
        <p:nvSpPr>
          <p:cNvPr id="379" name="Google Shape;379;p50"/>
          <p:cNvSpPr txBox="1"/>
          <p:nvPr>
            <p:ph type="title"/>
          </p:nvPr>
        </p:nvSpPr>
        <p:spPr>
          <a:xfrm>
            <a:off x="159300" y="-90800"/>
            <a:ext cx="8469900" cy="4714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 sz="5320"/>
              <a:t>Reflect and discuss whether or not your goals are intrinsically or extrinsically motivated? </a:t>
            </a:r>
            <a:endParaRPr sz="5320"/>
          </a:p>
        </p:txBody>
      </p:sp>
      <p:pic>
        <p:nvPicPr>
          <p:cNvPr id="380" name="Google Shape;380;p50"/>
          <p:cNvPicPr preferRelativeResize="0"/>
          <p:nvPr/>
        </p:nvPicPr>
        <p:blipFill rotWithShape="1">
          <a:blip r:embed="rId4">
            <a:alphaModFix/>
          </a:blip>
          <a:srcRect b="15931" l="1880" r="-1880" t="20191"/>
          <a:stretch/>
        </p:blipFill>
        <p:spPr>
          <a:xfrm>
            <a:off x="6019800" y="3270150"/>
            <a:ext cx="3028500" cy="1703700"/>
          </a:xfrm>
          <a:prstGeom prst="roundRect">
            <a:avLst>
              <a:gd fmla="val 16667" name="adj"/>
            </a:avLst>
          </a:prstGeom>
          <a:noFill/>
          <a:ln cap="flat" cmpd="sng" w="19050">
            <a:solidFill>
              <a:srgbClr val="FF9900"/>
            </a:solidFill>
            <a:prstDash val="solid"/>
            <a:round/>
            <a:headEnd len="sm" w="sm" type="none"/>
            <a:tailEnd len="sm" w="sm" type="none"/>
          </a:ln>
          <a:effectLst>
            <a:reflection blurRad="0" dir="5400000" dist="38100" endA="0" endPos="30000" fadeDir="5400012" kx="0" rotWithShape="0" algn="bl" stPos="0" sy="-100000" ky="0"/>
          </a:effectLst>
        </p:spPr>
      </p:pic>
      <p:sp>
        <p:nvSpPr>
          <p:cNvPr id="381" name="Google Shape;381;p50"/>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5">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382" name="Google Shape;382;p50"/>
          <p:cNvPicPr preferRelativeResize="0"/>
          <p:nvPr/>
        </p:nvPicPr>
        <p:blipFill>
          <a:blip r:embed="rId6">
            <a:alphaModFix/>
          </a:blip>
          <a:stretch>
            <a:fillRect/>
          </a:stretch>
        </p:blipFill>
        <p:spPr>
          <a:xfrm>
            <a:off x="311700" y="4681650"/>
            <a:ext cx="413664" cy="140225"/>
          </a:xfrm>
          <a:prstGeom prst="rect">
            <a:avLst/>
          </a:prstGeom>
          <a:noFill/>
          <a:ln>
            <a:noFill/>
          </a:ln>
        </p:spPr>
      </p:pic>
      <p:sp>
        <p:nvSpPr>
          <p:cNvPr id="383" name="Google Shape;383;p50"/>
          <p:cNvSpPr txBox="1"/>
          <p:nvPr/>
        </p:nvSpPr>
        <p:spPr>
          <a:xfrm>
            <a:off x="251625" y="4403450"/>
            <a:ext cx="41961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(n.d.). What is intrinsic and extrinsic motivation? [Digital Image]. Khan Academy.</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7">
                  <a:extLst>
                    <a:ext uri="{A12FA001-AC4F-418D-AE19-62706E023703}">
                      <ahyp:hlinkClr val="tx"/>
                    </a:ext>
                  </a:extLst>
                </a:hlinkClick>
              </a:rPr>
              <a:t>https://www.khanacademy.org/test-prep/mcat/behavior/physiological-and-sociocultural-concepts-of-motivation-and-attitudes/a/motivation-article-2</a:t>
            </a:r>
            <a:endParaRPr sz="500">
              <a:solidFill>
                <a:schemeClr val="lt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387" name="Shape 387"/>
        <p:cNvGrpSpPr/>
        <p:nvPr/>
      </p:nvGrpSpPr>
      <p:grpSpPr>
        <a:xfrm>
          <a:off x="0" y="0"/>
          <a:ext cx="0" cy="0"/>
          <a:chOff x="0" y="0"/>
          <a:chExt cx="0" cy="0"/>
        </a:xfrm>
      </p:grpSpPr>
      <p:sp>
        <p:nvSpPr>
          <p:cNvPr id="388" name="Google Shape;388;p51"/>
          <p:cNvSpPr txBox="1"/>
          <p:nvPr>
            <p:ph type="title"/>
          </p:nvPr>
        </p:nvSpPr>
        <p:spPr>
          <a:xfrm>
            <a:off x="79650" y="310825"/>
            <a:ext cx="8984700" cy="4219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SzPts val="990"/>
              <a:buNone/>
            </a:pPr>
            <a:r>
              <a:rPr lang="en" sz="5200"/>
              <a:t>Have you ever </a:t>
            </a:r>
            <a:r>
              <a:rPr lang="en" sz="5200"/>
              <a:t>i</a:t>
            </a:r>
            <a:r>
              <a:rPr lang="en" sz="5200"/>
              <a:t>nvested in the </a:t>
            </a:r>
            <a:r>
              <a:rPr lang="en" sz="5200"/>
              <a:t>c</a:t>
            </a:r>
            <a:r>
              <a:rPr lang="en" sz="5200"/>
              <a:t>ollectibles </a:t>
            </a:r>
            <a:r>
              <a:rPr lang="en" sz="5200"/>
              <a:t>m</a:t>
            </a:r>
            <a:r>
              <a:rPr lang="en" sz="5200"/>
              <a:t>arket </a:t>
            </a:r>
            <a:r>
              <a:rPr lang="en" sz="5200"/>
              <a:t>a</a:t>
            </a:r>
            <a:r>
              <a:rPr lang="en" sz="5200"/>
              <a:t>nd what was your experience </a:t>
            </a:r>
            <a:endParaRPr sz="5200"/>
          </a:p>
          <a:p>
            <a:pPr indent="0" lvl="0" marL="0" rtl="0" algn="l">
              <a:spcBef>
                <a:spcPts val="0"/>
              </a:spcBef>
              <a:spcAft>
                <a:spcPts val="0"/>
              </a:spcAft>
              <a:buSzPts val="990"/>
              <a:buNone/>
            </a:pPr>
            <a:r>
              <a:rPr lang="en" sz="5200"/>
              <a:t>like?</a:t>
            </a:r>
            <a:endParaRPr sz="5200"/>
          </a:p>
        </p:txBody>
      </p:sp>
      <p:pic>
        <p:nvPicPr>
          <p:cNvPr id="389" name="Google Shape;389;p51"/>
          <p:cNvPicPr preferRelativeResize="0"/>
          <p:nvPr/>
        </p:nvPicPr>
        <p:blipFill rotWithShape="1">
          <a:blip r:embed="rId3">
            <a:alphaModFix/>
          </a:blip>
          <a:srcRect b="1037" l="0" r="0" t="1047"/>
          <a:stretch/>
        </p:blipFill>
        <p:spPr>
          <a:xfrm>
            <a:off x="6058400" y="3230550"/>
            <a:ext cx="3028500" cy="1703700"/>
          </a:xfrm>
          <a:prstGeom prst="roundRect">
            <a:avLst>
              <a:gd fmla="val 16667" name="adj"/>
            </a:avLst>
          </a:prstGeom>
          <a:noFill/>
          <a:ln cap="flat" cmpd="sng" w="19050">
            <a:solidFill>
              <a:srgbClr val="FF0000"/>
            </a:solidFill>
            <a:prstDash val="solid"/>
            <a:round/>
            <a:headEnd len="sm" w="sm" type="none"/>
            <a:tailEnd len="sm" w="sm" type="none"/>
          </a:ln>
          <a:effectLst>
            <a:reflection blurRad="0" dir="5400000" dist="38100" endA="0" endPos="30000" fadeDir="5400012" kx="0" rotWithShape="0" algn="bl" stPos="0" sy="-100000" ky="0"/>
          </a:effectLst>
        </p:spPr>
      </p:pic>
      <p:sp>
        <p:nvSpPr>
          <p:cNvPr id="390" name="Google Shape;390;p51"/>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391" name="Google Shape;391;p51"/>
          <p:cNvPicPr preferRelativeResize="0"/>
          <p:nvPr/>
        </p:nvPicPr>
        <p:blipFill>
          <a:blip r:embed="rId5">
            <a:alphaModFix/>
          </a:blip>
          <a:stretch>
            <a:fillRect/>
          </a:stretch>
        </p:blipFill>
        <p:spPr>
          <a:xfrm>
            <a:off x="311700" y="4681650"/>
            <a:ext cx="413664" cy="140225"/>
          </a:xfrm>
          <a:prstGeom prst="rect">
            <a:avLst/>
          </a:prstGeom>
          <a:noFill/>
          <a:ln>
            <a:noFill/>
          </a:ln>
        </p:spPr>
      </p:pic>
      <p:sp>
        <p:nvSpPr>
          <p:cNvPr id="392" name="Google Shape;392;p51"/>
          <p:cNvSpPr txBox="1"/>
          <p:nvPr/>
        </p:nvSpPr>
        <p:spPr>
          <a:xfrm>
            <a:off x="237700" y="4387950"/>
            <a:ext cx="3000000" cy="54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Alamy Stock Photo. (n.d.). Action figures [Photograph]. American Association of Retired Persons (AARP).</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https://www.aarp.org/money/budgeting-saving/info-2020/trending-collectible-categories.html</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t/>
            </a:r>
            <a:endParaRPr sz="120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lin ang="5400012" scaled="0"/>
        </a:gradFill>
      </p:bgPr>
    </p:bg>
    <p:spTree>
      <p:nvGrpSpPr>
        <p:cNvPr id="80" name="Shape 80"/>
        <p:cNvGrpSpPr/>
        <p:nvPr/>
      </p:nvGrpSpPr>
      <p:grpSpPr>
        <a:xfrm>
          <a:off x="0" y="0"/>
          <a:ext cx="0" cy="0"/>
          <a:chOff x="0" y="0"/>
          <a:chExt cx="0" cy="0"/>
        </a:xfrm>
      </p:grpSpPr>
      <p:sp>
        <p:nvSpPr>
          <p:cNvPr id="81" name="Google Shape;81;p16"/>
          <p:cNvSpPr txBox="1"/>
          <p:nvPr>
            <p:ph type="title"/>
          </p:nvPr>
        </p:nvSpPr>
        <p:spPr>
          <a:xfrm>
            <a:off x="193300" y="1428350"/>
            <a:ext cx="8114400" cy="2647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5600"/>
              <a:t>How have           you used    </a:t>
            </a:r>
            <a:endParaRPr sz="5600"/>
          </a:p>
          <a:p>
            <a:pPr indent="0" lvl="0" marL="0" rtl="0" algn="l">
              <a:spcBef>
                <a:spcPts val="0"/>
              </a:spcBef>
              <a:spcAft>
                <a:spcPts val="0"/>
              </a:spcAft>
              <a:buNone/>
            </a:pPr>
            <a:r>
              <a:rPr lang="en" sz="5600"/>
              <a:t>financial </a:t>
            </a:r>
            <a:endParaRPr sz="5600"/>
          </a:p>
          <a:p>
            <a:pPr indent="0" lvl="0" marL="0" rtl="0" algn="l">
              <a:spcBef>
                <a:spcPts val="0"/>
              </a:spcBef>
              <a:spcAft>
                <a:spcPts val="0"/>
              </a:spcAft>
              <a:buNone/>
            </a:pPr>
            <a:r>
              <a:rPr lang="en" sz="5600"/>
              <a:t>literacy in your life? </a:t>
            </a:r>
            <a:endParaRPr sz="5600"/>
          </a:p>
        </p:txBody>
      </p:sp>
      <p:pic>
        <p:nvPicPr>
          <p:cNvPr id="82" name="Google Shape;82;p16"/>
          <p:cNvPicPr preferRelativeResize="0"/>
          <p:nvPr/>
        </p:nvPicPr>
        <p:blipFill>
          <a:blip r:embed="rId3">
            <a:alphaModFix amt="91000"/>
          </a:blip>
          <a:stretch>
            <a:fillRect/>
          </a:stretch>
        </p:blipFill>
        <p:spPr>
          <a:xfrm>
            <a:off x="5098050" y="76200"/>
            <a:ext cx="3969900" cy="2381700"/>
          </a:xfrm>
          <a:prstGeom prst="roundRect">
            <a:avLst>
              <a:gd fmla="val 16667" name="adj"/>
            </a:avLst>
          </a:prstGeom>
          <a:noFill/>
          <a:ln>
            <a:noFill/>
          </a:ln>
          <a:effectLst>
            <a:reflection blurRad="0" dir="5400000" dist="38100" endA="0" endPos="30000" fadeDir="5400012" kx="0" rotWithShape="0" algn="bl" stPos="0" sy="-100000" ky="0"/>
          </a:effectLst>
        </p:spPr>
      </p:pic>
      <p:sp>
        <p:nvSpPr>
          <p:cNvPr id="83" name="Google Shape;83;p16"/>
          <p:cNvSpPr txBox="1"/>
          <p:nvPr/>
        </p:nvSpPr>
        <p:spPr>
          <a:xfrm>
            <a:off x="725400" y="4734325"/>
            <a:ext cx="7884900" cy="62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spcBef>
                <a:spcPts val="0"/>
              </a:spcBef>
              <a:spcAft>
                <a:spcPts val="0"/>
              </a:spcAft>
              <a:buNone/>
            </a:pPr>
            <a:r>
              <a:t/>
            </a:r>
            <a:endParaRPr sz="800"/>
          </a:p>
        </p:txBody>
      </p:sp>
      <p:pic>
        <p:nvPicPr>
          <p:cNvPr id="84" name="Google Shape;84;p16"/>
          <p:cNvPicPr preferRelativeResize="0"/>
          <p:nvPr/>
        </p:nvPicPr>
        <p:blipFill>
          <a:blip r:embed="rId5">
            <a:alphaModFix/>
          </a:blip>
          <a:stretch>
            <a:fillRect/>
          </a:stretch>
        </p:blipFill>
        <p:spPr>
          <a:xfrm>
            <a:off x="311700" y="4792675"/>
            <a:ext cx="413664" cy="140225"/>
          </a:xfrm>
          <a:prstGeom prst="rect">
            <a:avLst/>
          </a:prstGeom>
          <a:noFill/>
          <a:ln>
            <a:noFill/>
          </a:ln>
        </p:spPr>
      </p:pic>
      <p:sp>
        <p:nvSpPr>
          <p:cNvPr id="85" name="Google Shape;85;p16"/>
          <p:cNvSpPr txBox="1"/>
          <p:nvPr/>
        </p:nvSpPr>
        <p:spPr>
          <a:xfrm>
            <a:off x="311700" y="4479575"/>
            <a:ext cx="42603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Randolph, K. (2020). The 5 Key Components of Financial Literacy [Digital Image]. Fastweb.</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https://www.fastweb.com/student-life/articles/the-5-key-components-of-financial-literacy</a:t>
            </a:r>
            <a:endParaRPr sz="5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9" name="Shape 89"/>
        <p:cNvGrpSpPr/>
        <p:nvPr/>
      </p:nvGrpSpPr>
      <p:grpSpPr>
        <a:xfrm>
          <a:off x="0" y="0"/>
          <a:ext cx="0" cy="0"/>
          <a:chOff x="0" y="0"/>
          <a:chExt cx="0" cy="0"/>
        </a:xfrm>
      </p:grpSpPr>
      <p:sp>
        <p:nvSpPr>
          <p:cNvPr id="90" name="Google Shape;90;p17"/>
          <p:cNvSpPr txBox="1"/>
          <p:nvPr/>
        </p:nvSpPr>
        <p:spPr>
          <a:xfrm>
            <a:off x="732775" y="4652900"/>
            <a:ext cx="7884900" cy="62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hlinkClick r:id="rId4"/>
              </a:rPr>
              <a:t>Creative Commons Attribution-NonCommercial 4.0 International license</a:t>
            </a:r>
            <a:r>
              <a:rPr lang="en" sz="600"/>
              <a:t>. If you reuse this work, please attribute The Financial Wellness Project, York University and Emery Collegiate Institute.</a:t>
            </a:r>
            <a:endParaRPr sz="600"/>
          </a:p>
          <a:p>
            <a:pPr indent="0" lvl="0" marL="0" rtl="0" algn="l">
              <a:spcBef>
                <a:spcPts val="0"/>
              </a:spcBef>
              <a:spcAft>
                <a:spcPts val="0"/>
              </a:spcAft>
              <a:buNone/>
            </a:pPr>
            <a:r>
              <a:t/>
            </a:r>
            <a:endParaRPr sz="800"/>
          </a:p>
        </p:txBody>
      </p:sp>
      <p:pic>
        <p:nvPicPr>
          <p:cNvPr id="91" name="Google Shape;91;p17"/>
          <p:cNvPicPr preferRelativeResize="0"/>
          <p:nvPr/>
        </p:nvPicPr>
        <p:blipFill>
          <a:blip r:embed="rId5">
            <a:alphaModFix/>
          </a:blip>
          <a:stretch>
            <a:fillRect/>
          </a:stretch>
        </p:blipFill>
        <p:spPr>
          <a:xfrm>
            <a:off x="319100" y="4770450"/>
            <a:ext cx="413664" cy="140225"/>
          </a:xfrm>
          <a:prstGeom prst="rect">
            <a:avLst/>
          </a:prstGeom>
          <a:noFill/>
          <a:ln>
            <a:noFill/>
          </a:ln>
        </p:spPr>
      </p:pic>
      <p:sp>
        <p:nvSpPr>
          <p:cNvPr id="92" name="Google Shape;92;p17"/>
          <p:cNvSpPr txBox="1"/>
          <p:nvPr/>
        </p:nvSpPr>
        <p:spPr>
          <a:xfrm>
            <a:off x="244200" y="4472150"/>
            <a:ext cx="52176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latin typeface="Calibri"/>
                <a:ea typeface="Calibri"/>
                <a:cs typeface="Calibri"/>
                <a:sym typeface="Calibri"/>
              </a:rPr>
              <a:t>Bodhi, G. (2019). [Picture of a section in an infographic called American Spending Habits] [Digital Image]. Financial Freedom 101.</a:t>
            </a:r>
            <a:endParaRPr sz="500">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rgbClr val="1155CC"/>
                </a:solidFill>
                <a:latin typeface="Calibri"/>
                <a:ea typeface="Calibri"/>
                <a:cs typeface="Calibri"/>
                <a:sym typeface="Calibri"/>
                <a:hlinkClick r:id="rId6">
                  <a:extLst>
                    <a:ext uri="{A12FA001-AC4F-418D-AE19-62706E023703}">
                      <ahyp:hlinkClr val="tx"/>
                    </a:ext>
                  </a:extLst>
                </a:hlinkClick>
              </a:rPr>
              <a:t>https://financialfreedom101.blog/2019/10/01/should-financial-literacy-be-taught-in-high-school/</a:t>
            </a:r>
            <a:endParaRPr sz="5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lin ang="5400012" scaled="0"/>
        </a:gradFill>
      </p:bgPr>
    </p:bg>
    <p:spTree>
      <p:nvGrpSpPr>
        <p:cNvPr id="96" name="Shape 96"/>
        <p:cNvGrpSpPr/>
        <p:nvPr/>
      </p:nvGrpSpPr>
      <p:grpSpPr>
        <a:xfrm>
          <a:off x="0" y="0"/>
          <a:ext cx="0" cy="0"/>
          <a:chOff x="0" y="0"/>
          <a:chExt cx="0" cy="0"/>
        </a:xfrm>
      </p:grpSpPr>
      <p:sp>
        <p:nvSpPr>
          <p:cNvPr id="97" name="Google Shape;97;p18"/>
          <p:cNvSpPr txBox="1"/>
          <p:nvPr>
            <p:ph type="title"/>
          </p:nvPr>
        </p:nvSpPr>
        <p:spPr>
          <a:xfrm>
            <a:off x="311700" y="137800"/>
            <a:ext cx="8114400" cy="4339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5400"/>
              <a:t>What is the difference between financial wellness and financial literacy?</a:t>
            </a:r>
            <a:endParaRPr sz="5400"/>
          </a:p>
        </p:txBody>
      </p:sp>
      <p:pic>
        <p:nvPicPr>
          <p:cNvPr id="98" name="Google Shape;98;p18"/>
          <p:cNvPicPr preferRelativeResize="0"/>
          <p:nvPr/>
        </p:nvPicPr>
        <p:blipFill>
          <a:blip r:embed="rId3">
            <a:alphaModFix amt="80000"/>
          </a:blip>
          <a:stretch>
            <a:fillRect/>
          </a:stretch>
        </p:blipFill>
        <p:spPr>
          <a:xfrm>
            <a:off x="6019800" y="3135050"/>
            <a:ext cx="3028500" cy="1703700"/>
          </a:xfrm>
          <a:prstGeom prst="roundRect">
            <a:avLst>
              <a:gd fmla="val 16667" name="adj"/>
            </a:avLst>
          </a:prstGeom>
          <a:noFill/>
          <a:ln>
            <a:noFill/>
          </a:ln>
          <a:effectLst>
            <a:reflection blurRad="0" dir="5400000" dist="38100" endA="0" endPos="30000" fadeDir="5400012" kx="0" rotWithShape="0" algn="bl" stPos="0" sy="-100000" ky="0"/>
          </a:effectLst>
        </p:spPr>
      </p:pic>
      <p:sp>
        <p:nvSpPr>
          <p:cNvPr id="99" name="Google Shape;99;p18"/>
          <p:cNvSpPr txBox="1"/>
          <p:nvPr/>
        </p:nvSpPr>
        <p:spPr>
          <a:xfrm>
            <a:off x="725400" y="4734325"/>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100" name="Google Shape;100;p18"/>
          <p:cNvPicPr preferRelativeResize="0"/>
          <p:nvPr/>
        </p:nvPicPr>
        <p:blipFill>
          <a:blip r:embed="rId5">
            <a:alphaModFix/>
          </a:blip>
          <a:stretch>
            <a:fillRect/>
          </a:stretch>
        </p:blipFill>
        <p:spPr>
          <a:xfrm>
            <a:off x="311700" y="4792675"/>
            <a:ext cx="413664" cy="140225"/>
          </a:xfrm>
          <a:prstGeom prst="rect">
            <a:avLst/>
          </a:prstGeom>
          <a:noFill/>
          <a:ln>
            <a:noFill/>
          </a:ln>
        </p:spPr>
      </p:pic>
      <p:sp>
        <p:nvSpPr>
          <p:cNvPr id="101" name="Google Shape;101;p18"/>
          <p:cNvSpPr txBox="1"/>
          <p:nvPr/>
        </p:nvSpPr>
        <p:spPr>
          <a:xfrm>
            <a:off x="244225" y="4477300"/>
            <a:ext cx="48030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(2020). [Picture of piggy bank on books along with the words learn, invest, save] [Digital Image]. ADVFN News.</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https://uk.advfn.com/newspaper/advfnnews/56758/the-global-impact-of-low-financial-literacy-rates-worldwide</a:t>
            </a:r>
            <a:endParaRPr sz="5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lin ang="5400012" scaled="0"/>
        </a:gradFill>
      </p:bgPr>
    </p:bg>
    <p:spTree>
      <p:nvGrpSpPr>
        <p:cNvPr id="105" name="Shape 105"/>
        <p:cNvGrpSpPr/>
        <p:nvPr/>
      </p:nvGrpSpPr>
      <p:grpSpPr>
        <a:xfrm>
          <a:off x="0" y="0"/>
          <a:ext cx="0" cy="0"/>
          <a:chOff x="0" y="0"/>
          <a:chExt cx="0" cy="0"/>
        </a:xfrm>
      </p:grpSpPr>
      <p:sp>
        <p:nvSpPr>
          <p:cNvPr id="106" name="Google Shape;106;p19"/>
          <p:cNvSpPr txBox="1"/>
          <p:nvPr/>
        </p:nvSpPr>
        <p:spPr>
          <a:xfrm>
            <a:off x="0" y="76200"/>
            <a:ext cx="4572000" cy="9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650">
                <a:highlight>
                  <a:srgbClr val="FFFFFF"/>
                </a:highlight>
                <a:latin typeface="Alfa Slab One"/>
                <a:ea typeface="Alfa Slab One"/>
                <a:cs typeface="Alfa Slab One"/>
                <a:sym typeface="Alfa Slab One"/>
              </a:rPr>
              <a:t>Financial wellness is taking control of your money so it doesn't take control of you.</a:t>
            </a:r>
            <a:endParaRPr sz="2000">
              <a:latin typeface="Alfa Slab One"/>
              <a:ea typeface="Alfa Slab One"/>
              <a:cs typeface="Alfa Slab One"/>
              <a:sym typeface="Alfa Slab One"/>
            </a:endParaRPr>
          </a:p>
        </p:txBody>
      </p:sp>
      <p:sp>
        <p:nvSpPr>
          <p:cNvPr id="107" name="Google Shape;107;p19"/>
          <p:cNvSpPr txBox="1"/>
          <p:nvPr/>
        </p:nvSpPr>
        <p:spPr>
          <a:xfrm>
            <a:off x="4572000" y="76200"/>
            <a:ext cx="4572000" cy="9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650">
                <a:highlight>
                  <a:srgbClr val="FFFFFF"/>
                </a:highlight>
                <a:latin typeface="Alfa Slab One"/>
                <a:ea typeface="Alfa Slab One"/>
                <a:cs typeface="Alfa Slab One"/>
                <a:sym typeface="Alfa Slab One"/>
              </a:rPr>
              <a:t>Financial literacy is the ability to understand and effectively use various financial skills.</a:t>
            </a:r>
            <a:endParaRPr sz="2000">
              <a:latin typeface="Alfa Slab One"/>
              <a:ea typeface="Alfa Slab One"/>
              <a:cs typeface="Alfa Slab One"/>
              <a:sym typeface="Alfa Slab One"/>
            </a:endParaRPr>
          </a:p>
        </p:txBody>
      </p:sp>
      <p:sp>
        <p:nvSpPr>
          <p:cNvPr id="108" name="Google Shape;108;p19"/>
          <p:cNvSpPr txBox="1"/>
          <p:nvPr/>
        </p:nvSpPr>
        <p:spPr>
          <a:xfrm>
            <a:off x="100" y="992650"/>
            <a:ext cx="4572000" cy="221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50">
                <a:solidFill>
                  <a:srgbClr val="FFFFFF"/>
                </a:solidFill>
                <a:highlight>
                  <a:srgbClr val="000000"/>
                </a:highlight>
                <a:latin typeface="Alfa Slab One"/>
                <a:ea typeface="Alfa Slab One"/>
                <a:cs typeface="Alfa Slab One"/>
                <a:sym typeface="Alfa Slab One"/>
              </a:rPr>
              <a:t>Examples:</a:t>
            </a:r>
            <a:endParaRPr sz="1650">
              <a:solidFill>
                <a:srgbClr val="FFFFFF"/>
              </a:solidFill>
              <a:highlight>
                <a:srgbClr val="000000"/>
              </a:highlight>
              <a:latin typeface="Alfa Slab One"/>
              <a:ea typeface="Alfa Slab One"/>
              <a:cs typeface="Alfa Slab One"/>
              <a:sym typeface="Alfa Slab One"/>
            </a:endParaRPr>
          </a:p>
          <a:p>
            <a:pPr indent="-333375" lvl="0" marL="457200" rtl="0" algn="ctr">
              <a:spcBef>
                <a:spcPts val="0"/>
              </a:spcBef>
              <a:spcAft>
                <a:spcPts val="0"/>
              </a:spcAft>
              <a:buClr>
                <a:srgbClr val="FFFFFF"/>
              </a:buClr>
              <a:buSzPts val="1650"/>
              <a:buFont typeface="Alfa Slab One"/>
              <a:buChar char="●"/>
            </a:pPr>
            <a:r>
              <a:rPr lang="en" sz="1650">
                <a:solidFill>
                  <a:srgbClr val="FFFFFF"/>
                </a:solidFill>
                <a:highlight>
                  <a:srgbClr val="000000"/>
                </a:highlight>
                <a:latin typeface="Alfa Slab One"/>
                <a:ea typeface="Alfa Slab One"/>
                <a:cs typeface="Alfa Slab One"/>
                <a:sym typeface="Alfa Slab One"/>
              </a:rPr>
              <a:t>Spending wisely and within your means.</a:t>
            </a:r>
            <a:endParaRPr sz="1650">
              <a:solidFill>
                <a:srgbClr val="FFFFFF"/>
              </a:solidFill>
              <a:highlight>
                <a:srgbClr val="000000"/>
              </a:highlight>
              <a:latin typeface="Alfa Slab One"/>
              <a:ea typeface="Alfa Slab One"/>
              <a:cs typeface="Alfa Slab One"/>
              <a:sym typeface="Alfa Slab One"/>
            </a:endParaRPr>
          </a:p>
          <a:p>
            <a:pPr indent="-333375" lvl="0" marL="457200" rtl="0" algn="ctr">
              <a:spcBef>
                <a:spcPts val="0"/>
              </a:spcBef>
              <a:spcAft>
                <a:spcPts val="0"/>
              </a:spcAft>
              <a:buClr>
                <a:srgbClr val="FFFFFF"/>
              </a:buClr>
              <a:buSzPts val="1650"/>
              <a:buFont typeface="Alfa Slab One"/>
              <a:buChar char="●"/>
            </a:pPr>
            <a:r>
              <a:rPr lang="en" sz="1650">
                <a:solidFill>
                  <a:srgbClr val="FFFFFF"/>
                </a:solidFill>
                <a:highlight>
                  <a:srgbClr val="000000"/>
                </a:highlight>
                <a:latin typeface="Alfa Slab One"/>
                <a:ea typeface="Alfa Slab One"/>
                <a:cs typeface="Alfa Slab One"/>
                <a:sym typeface="Alfa Slab One"/>
              </a:rPr>
              <a:t>Having an emergency fund.</a:t>
            </a:r>
            <a:endParaRPr sz="1650">
              <a:solidFill>
                <a:srgbClr val="FFFFFF"/>
              </a:solidFill>
              <a:highlight>
                <a:srgbClr val="000000"/>
              </a:highlight>
              <a:latin typeface="Alfa Slab One"/>
              <a:ea typeface="Alfa Slab One"/>
              <a:cs typeface="Alfa Slab One"/>
              <a:sym typeface="Alfa Slab One"/>
            </a:endParaRPr>
          </a:p>
          <a:p>
            <a:pPr indent="-333375" lvl="0" marL="457200" rtl="0" algn="ctr">
              <a:spcBef>
                <a:spcPts val="0"/>
              </a:spcBef>
              <a:spcAft>
                <a:spcPts val="0"/>
              </a:spcAft>
              <a:buClr>
                <a:srgbClr val="FFFFFF"/>
              </a:buClr>
              <a:buSzPts val="1650"/>
              <a:buFont typeface="Alfa Slab One"/>
              <a:buChar char="●"/>
            </a:pPr>
            <a:r>
              <a:rPr lang="en" sz="1650">
                <a:solidFill>
                  <a:srgbClr val="FFFFFF"/>
                </a:solidFill>
                <a:highlight>
                  <a:srgbClr val="000000"/>
                </a:highlight>
                <a:latin typeface="Alfa Slab One"/>
                <a:ea typeface="Alfa Slab One"/>
                <a:cs typeface="Alfa Slab One"/>
                <a:sym typeface="Alfa Slab One"/>
              </a:rPr>
              <a:t>Having access to tools and education to make beneficial financial decisions.</a:t>
            </a:r>
            <a:endParaRPr sz="1650">
              <a:solidFill>
                <a:srgbClr val="FFFFFF"/>
              </a:solidFill>
              <a:highlight>
                <a:srgbClr val="000000"/>
              </a:highlight>
              <a:latin typeface="Alfa Slab One"/>
              <a:ea typeface="Alfa Slab One"/>
              <a:cs typeface="Alfa Slab One"/>
              <a:sym typeface="Alfa Slab One"/>
            </a:endParaRPr>
          </a:p>
          <a:p>
            <a:pPr indent="0" lvl="0" marL="0" rtl="0" algn="ctr">
              <a:spcBef>
                <a:spcPts val="0"/>
              </a:spcBef>
              <a:spcAft>
                <a:spcPts val="0"/>
              </a:spcAft>
              <a:buNone/>
            </a:pPr>
            <a:r>
              <a:t/>
            </a:r>
            <a:endParaRPr sz="1650">
              <a:solidFill>
                <a:srgbClr val="FFFFFF"/>
              </a:solidFill>
              <a:highlight>
                <a:srgbClr val="000000"/>
              </a:highlight>
              <a:latin typeface="Alfa Slab One"/>
              <a:ea typeface="Alfa Slab One"/>
              <a:cs typeface="Alfa Slab One"/>
              <a:sym typeface="Alfa Slab One"/>
            </a:endParaRPr>
          </a:p>
        </p:txBody>
      </p:sp>
      <p:sp>
        <p:nvSpPr>
          <p:cNvPr id="109" name="Google Shape;109;p19"/>
          <p:cNvSpPr txBox="1"/>
          <p:nvPr/>
        </p:nvSpPr>
        <p:spPr>
          <a:xfrm>
            <a:off x="4572000" y="992650"/>
            <a:ext cx="4572000" cy="221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50">
                <a:solidFill>
                  <a:srgbClr val="FFFFFF"/>
                </a:solidFill>
                <a:highlight>
                  <a:srgbClr val="000000"/>
                </a:highlight>
                <a:latin typeface="Alfa Slab One"/>
                <a:ea typeface="Alfa Slab One"/>
                <a:cs typeface="Alfa Slab One"/>
                <a:sym typeface="Alfa Slab One"/>
              </a:rPr>
              <a:t>Examples:</a:t>
            </a:r>
            <a:endParaRPr sz="1650">
              <a:solidFill>
                <a:srgbClr val="FFFFFF"/>
              </a:solidFill>
              <a:highlight>
                <a:srgbClr val="000000"/>
              </a:highlight>
              <a:latin typeface="Alfa Slab One"/>
              <a:ea typeface="Alfa Slab One"/>
              <a:cs typeface="Alfa Slab One"/>
              <a:sym typeface="Alfa Slab One"/>
            </a:endParaRPr>
          </a:p>
          <a:p>
            <a:pPr indent="-333375" lvl="0" marL="457200" rtl="0" algn="ctr">
              <a:spcBef>
                <a:spcPts val="0"/>
              </a:spcBef>
              <a:spcAft>
                <a:spcPts val="0"/>
              </a:spcAft>
              <a:buClr>
                <a:srgbClr val="FFFFFF"/>
              </a:buClr>
              <a:buSzPts val="1650"/>
              <a:buFont typeface="Alfa Slab One"/>
              <a:buChar char="●"/>
            </a:pPr>
            <a:r>
              <a:rPr lang="en" sz="1650">
                <a:solidFill>
                  <a:srgbClr val="FFFFFF"/>
                </a:solidFill>
                <a:highlight>
                  <a:srgbClr val="000000"/>
                </a:highlight>
                <a:latin typeface="Alfa Slab One"/>
                <a:ea typeface="Alfa Slab One"/>
                <a:cs typeface="Alfa Slab One"/>
                <a:sym typeface="Alfa Slab One"/>
              </a:rPr>
              <a:t>P</a:t>
            </a:r>
            <a:r>
              <a:rPr lang="en" sz="1650">
                <a:solidFill>
                  <a:srgbClr val="FFFFFF"/>
                </a:solidFill>
                <a:highlight>
                  <a:srgbClr val="000000"/>
                </a:highlight>
                <a:latin typeface="Alfa Slab One"/>
                <a:ea typeface="Alfa Slab One"/>
                <a:cs typeface="Alfa Slab One"/>
                <a:sym typeface="Alfa Slab One"/>
              </a:rPr>
              <a:t>lanning what to do with your money</a:t>
            </a:r>
            <a:endParaRPr sz="1650">
              <a:solidFill>
                <a:srgbClr val="FFFFFF"/>
              </a:solidFill>
              <a:highlight>
                <a:srgbClr val="000000"/>
              </a:highlight>
              <a:latin typeface="Alfa Slab One"/>
              <a:ea typeface="Alfa Slab One"/>
              <a:cs typeface="Alfa Slab One"/>
              <a:sym typeface="Alfa Slab One"/>
            </a:endParaRPr>
          </a:p>
          <a:p>
            <a:pPr indent="-333375" lvl="0" marL="457200" rtl="0" algn="ctr">
              <a:spcBef>
                <a:spcPts val="0"/>
              </a:spcBef>
              <a:spcAft>
                <a:spcPts val="0"/>
              </a:spcAft>
              <a:buClr>
                <a:srgbClr val="FFFFFF"/>
              </a:buClr>
              <a:buSzPts val="1650"/>
              <a:buFont typeface="Alfa Slab One"/>
              <a:buChar char="●"/>
            </a:pPr>
            <a:r>
              <a:rPr lang="en" sz="1650">
                <a:solidFill>
                  <a:srgbClr val="FFFFFF"/>
                </a:solidFill>
                <a:highlight>
                  <a:srgbClr val="000000"/>
                </a:highlight>
                <a:latin typeface="Alfa Slab One"/>
                <a:ea typeface="Alfa Slab One"/>
                <a:cs typeface="Alfa Slab One"/>
                <a:sym typeface="Alfa Slab One"/>
              </a:rPr>
              <a:t>Paying off debt</a:t>
            </a:r>
            <a:endParaRPr sz="1650">
              <a:solidFill>
                <a:srgbClr val="FFFFFF"/>
              </a:solidFill>
              <a:highlight>
                <a:srgbClr val="000000"/>
              </a:highlight>
              <a:latin typeface="Alfa Slab One"/>
              <a:ea typeface="Alfa Slab One"/>
              <a:cs typeface="Alfa Slab One"/>
              <a:sym typeface="Alfa Slab One"/>
            </a:endParaRPr>
          </a:p>
          <a:p>
            <a:pPr indent="-333375" lvl="0" marL="457200" rtl="0" algn="ctr">
              <a:spcBef>
                <a:spcPts val="0"/>
              </a:spcBef>
              <a:spcAft>
                <a:spcPts val="0"/>
              </a:spcAft>
              <a:buClr>
                <a:srgbClr val="FFFFFF"/>
              </a:buClr>
              <a:buSzPts val="1650"/>
              <a:buFont typeface="Alfa Slab One"/>
              <a:buChar char="●"/>
            </a:pPr>
            <a:r>
              <a:rPr lang="en" sz="1650">
                <a:solidFill>
                  <a:srgbClr val="FFFFFF"/>
                </a:solidFill>
                <a:highlight>
                  <a:srgbClr val="000000"/>
                </a:highlight>
                <a:latin typeface="Alfa Slab One"/>
                <a:ea typeface="Alfa Slab One"/>
                <a:cs typeface="Alfa Slab One"/>
                <a:sym typeface="Alfa Slab One"/>
              </a:rPr>
              <a:t>Understanding the time/money trade-off</a:t>
            </a:r>
            <a:endParaRPr sz="1650">
              <a:solidFill>
                <a:srgbClr val="FFFFFF"/>
              </a:solidFill>
              <a:highlight>
                <a:srgbClr val="000000"/>
              </a:highlight>
              <a:latin typeface="Alfa Slab One"/>
              <a:ea typeface="Alfa Slab One"/>
              <a:cs typeface="Alfa Slab One"/>
              <a:sym typeface="Alfa Slab One"/>
            </a:endParaRPr>
          </a:p>
          <a:p>
            <a:pPr indent="-333375" lvl="0" marL="457200" rtl="0" algn="ctr">
              <a:spcBef>
                <a:spcPts val="0"/>
              </a:spcBef>
              <a:spcAft>
                <a:spcPts val="0"/>
              </a:spcAft>
              <a:buClr>
                <a:srgbClr val="FFFFFF"/>
              </a:buClr>
              <a:buSzPts val="1650"/>
              <a:buFont typeface="Alfa Slab One"/>
              <a:buChar char="●"/>
            </a:pPr>
            <a:r>
              <a:rPr lang="en" sz="1650">
                <a:solidFill>
                  <a:srgbClr val="FFFFFF"/>
                </a:solidFill>
                <a:highlight>
                  <a:srgbClr val="000000"/>
                </a:highlight>
                <a:latin typeface="Alfa Slab One"/>
                <a:ea typeface="Alfa Slab One"/>
                <a:cs typeface="Alfa Slab One"/>
                <a:sym typeface="Alfa Slab One"/>
              </a:rPr>
              <a:t>Retirement planning</a:t>
            </a:r>
            <a:endParaRPr sz="1650">
              <a:solidFill>
                <a:srgbClr val="FFFFFF"/>
              </a:solidFill>
              <a:highlight>
                <a:srgbClr val="000000"/>
              </a:highlight>
              <a:latin typeface="Alfa Slab One"/>
              <a:ea typeface="Alfa Slab One"/>
              <a:cs typeface="Alfa Slab One"/>
              <a:sym typeface="Alfa Slab One"/>
            </a:endParaRPr>
          </a:p>
          <a:p>
            <a:pPr indent="0" lvl="0" marL="0" rtl="0" algn="ctr">
              <a:spcBef>
                <a:spcPts val="0"/>
              </a:spcBef>
              <a:spcAft>
                <a:spcPts val="0"/>
              </a:spcAft>
              <a:buNone/>
            </a:pPr>
            <a:r>
              <a:t/>
            </a:r>
            <a:endParaRPr sz="1650">
              <a:solidFill>
                <a:srgbClr val="FFFFFF"/>
              </a:solidFill>
              <a:highlight>
                <a:srgbClr val="000000"/>
              </a:highlight>
              <a:latin typeface="Alfa Slab One"/>
              <a:ea typeface="Alfa Slab One"/>
              <a:cs typeface="Alfa Slab One"/>
              <a:sym typeface="Alfa Slab One"/>
            </a:endParaRPr>
          </a:p>
        </p:txBody>
      </p:sp>
      <p:pic>
        <p:nvPicPr>
          <p:cNvPr id="110" name="Google Shape;110;p19"/>
          <p:cNvPicPr preferRelativeResize="0"/>
          <p:nvPr/>
        </p:nvPicPr>
        <p:blipFill>
          <a:blip r:embed="rId3">
            <a:alphaModFix amt="97000"/>
          </a:blip>
          <a:stretch>
            <a:fillRect/>
          </a:stretch>
        </p:blipFill>
        <p:spPr>
          <a:xfrm>
            <a:off x="4724400" y="2962625"/>
            <a:ext cx="4282800" cy="2028300"/>
          </a:xfrm>
          <a:prstGeom prst="roundRect">
            <a:avLst>
              <a:gd fmla="val 16667" name="adj"/>
            </a:avLst>
          </a:prstGeom>
          <a:noFill/>
          <a:ln>
            <a:noFill/>
          </a:ln>
          <a:effectLst>
            <a:reflection blurRad="0" dir="5400000" dist="38100" endA="0" endPos="30000" fadeDir="5400012" kx="0" rotWithShape="0" algn="bl" stPos="0" sy="-100000" ky="0"/>
          </a:effectLst>
        </p:spPr>
      </p:pic>
      <p:pic>
        <p:nvPicPr>
          <p:cNvPr id="111" name="Google Shape;111;p19"/>
          <p:cNvPicPr preferRelativeResize="0"/>
          <p:nvPr/>
        </p:nvPicPr>
        <p:blipFill>
          <a:blip r:embed="rId4">
            <a:alphaModFix amt="94000"/>
          </a:blip>
          <a:stretch>
            <a:fillRect/>
          </a:stretch>
        </p:blipFill>
        <p:spPr>
          <a:xfrm>
            <a:off x="144700" y="2962475"/>
            <a:ext cx="4282800" cy="2028600"/>
          </a:xfrm>
          <a:prstGeom prst="roundRect">
            <a:avLst>
              <a:gd fmla="val 16667" name="adj"/>
            </a:avLst>
          </a:prstGeom>
          <a:noFill/>
          <a:ln>
            <a:noFill/>
          </a:ln>
          <a:effectLst>
            <a:reflection blurRad="0" dir="5400000" dist="38100" endA="0" endPos="30000" fadeDir="5400012" kx="0" rotWithShape="0" algn="bl" stPos="0" sy="-100000" ky="0"/>
          </a:effectLst>
        </p:spPr>
      </p:pic>
      <p:sp>
        <p:nvSpPr>
          <p:cNvPr id="112" name="Google Shape;112;p19"/>
          <p:cNvSpPr txBox="1"/>
          <p:nvPr/>
        </p:nvSpPr>
        <p:spPr>
          <a:xfrm>
            <a:off x="725400" y="4697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5">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113" name="Google Shape;113;p19"/>
          <p:cNvPicPr preferRelativeResize="0"/>
          <p:nvPr/>
        </p:nvPicPr>
        <p:blipFill>
          <a:blip r:embed="rId6">
            <a:alphaModFix/>
          </a:blip>
          <a:stretch>
            <a:fillRect/>
          </a:stretch>
        </p:blipFill>
        <p:spPr>
          <a:xfrm>
            <a:off x="311700" y="4755650"/>
            <a:ext cx="413664" cy="140225"/>
          </a:xfrm>
          <a:prstGeom prst="rect">
            <a:avLst/>
          </a:prstGeom>
          <a:noFill/>
          <a:ln>
            <a:noFill/>
          </a:ln>
        </p:spPr>
      </p:pic>
      <p:sp>
        <p:nvSpPr>
          <p:cNvPr id="114" name="Google Shape;114;p19"/>
          <p:cNvSpPr txBox="1"/>
          <p:nvPr/>
        </p:nvSpPr>
        <p:spPr>
          <a:xfrm>
            <a:off x="199825" y="4211000"/>
            <a:ext cx="7319400" cy="615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White, J. (2019). Why you should care about Financial Wellness in the Workplace [Digital Image]. Olympia Benefits Inc.</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7">
                  <a:extLst>
                    <a:ext uri="{A12FA001-AC4F-418D-AE19-62706E023703}">
                      <ahyp:hlinkClr val="tx"/>
                    </a:ext>
                  </a:extLst>
                </a:hlinkClick>
              </a:rPr>
              <a:t>https://www.olympiabenefits.com/blog/why-you-should-care-about-employee-financial-wellness-in-the-workplace</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Charles, A. (2020). Financial literacy 101: banking and budgeting [Photograph]. Manulife Bank.</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8">
                  <a:extLst>
                    <a:ext uri="{A12FA001-AC4F-418D-AE19-62706E023703}">
                      <ahyp:hlinkClr val="tx"/>
                    </a:ext>
                  </a:extLst>
                </a:hlinkClick>
              </a:rPr>
              <a:t>https://www.manulifebank.ca/personal-banking/plan-and-learn/personal-finance/financial-literacy-101-banking-and-budgeting.html</a:t>
            </a:r>
            <a:endParaRPr sz="5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00FF"/>
            </a:gs>
            <a:gs pos="100000">
              <a:srgbClr val="4C1130"/>
            </a:gs>
          </a:gsLst>
          <a:path path="circle">
            <a:fillToRect b="50%" l="50%" r="50%" t="50%"/>
          </a:path>
          <a:tileRect/>
        </a:gradFill>
      </p:bgPr>
    </p:bg>
    <p:spTree>
      <p:nvGrpSpPr>
        <p:cNvPr id="118" name="Shape 118"/>
        <p:cNvGrpSpPr/>
        <p:nvPr/>
      </p:nvGrpSpPr>
      <p:grpSpPr>
        <a:xfrm>
          <a:off x="0" y="0"/>
          <a:ext cx="0" cy="0"/>
          <a:chOff x="0" y="0"/>
          <a:chExt cx="0" cy="0"/>
        </a:xfrm>
      </p:grpSpPr>
      <p:pic>
        <p:nvPicPr>
          <p:cNvPr id="119" name="Google Shape;119;p20" title="Q&amp;A Video">
            <a:hlinkClick r:id="rId3"/>
          </p:cNvPr>
          <p:cNvPicPr preferRelativeResize="0"/>
          <p:nvPr/>
        </p:nvPicPr>
        <p:blipFill>
          <a:blip r:embed="rId4">
            <a:alphaModFix/>
          </a:blip>
          <a:stretch>
            <a:fillRect/>
          </a:stretch>
        </p:blipFill>
        <p:spPr>
          <a:xfrm>
            <a:off x="0" y="0"/>
            <a:ext cx="9144000" cy="5138936"/>
          </a:xfrm>
          <a:prstGeom prst="rect">
            <a:avLst/>
          </a:prstGeom>
          <a:noFill/>
          <a:ln>
            <a:noFill/>
          </a:ln>
        </p:spPr>
      </p:pic>
      <p:sp>
        <p:nvSpPr>
          <p:cNvPr id="120" name="Google Shape;120;p20"/>
          <p:cNvSpPr txBox="1"/>
          <p:nvPr/>
        </p:nvSpPr>
        <p:spPr>
          <a:xfrm>
            <a:off x="725400" y="46233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5">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p>
          <a:p>
            <a:pPr indent="0" lvl="0" marL="0" rtl="0" algn="l">
              <a:spcBef>
                <a:spcPts val="0"/>
              </a:spcBef>
              <a:spcAft>
                <a:spcPts val="0"/>
              </a:spcAft>
              <a:buNone/>
            </a:pPr>
            <a:r>
              <a:t/>
            </a:r>
            <a:endParaRPr sz="800"/>
          </a:p>
        </p:txBody>
      </p:sp>
      <p:pic>
        <p:nvPicPr>
          <p:cNvPr id="121" name="Google Shape;121;p20"/>
          <p:cNvPicPr preferRelativeResize="0"/>
          <p:nvPr/>
        </p:nvPicPr>
        <p:blipFill>
          <a:blip r:embed="rId6">
            <a:alphaModFix/>
          </a:blip>
          <a:stretch>
            <a:fillRect/>
          </a:stretch>
        </p:blipFill>
        <p:spPr>
          <a:xfrm>
            <a:off x="311700" y="4681650"/>
            <a:ext cx="413664" cy="140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5" name="Shape 125"/>
        <p:cNvGrpSpPr/>
        <p:nvPr/>
      </p:nvGrpSpPr>
      <p:grpSpPr>
        <a:xfrm>
          <a:off x="0" y="0"/>
          <a:ext cx="0" cy="0"/>
          <a:chOff x="0" y="0"/>
          <a:chExt cx="0" cy="0"/>
        </a:xfrm>
      </p:grpSpPr>
      <p:sp>
        <p:nvSpPr>
          <p:cNvPr id="126" name="Google Shape;126;p21"/>
          <p:cNvSpPr txBox="1"/>
          <p:nvPr>
            <p:ph type="title"/>
          </p:nvPr>
        </p:nvSpPr>
        <p:spPr>
          <a:xfrm>
            <a:off x="514800" y="1496250"/>
            <a:ext cx="8114400" cy="17379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highlight>
                  <a:srgbClr val="000000"/>
                </a:highlight>
              </a:rPr>
              <a:t>Money Attitudes</a:t>
            </a:r>
            <a:endParaRPr>
              <a:highlight>
                <a:srgbClr val="000000"/>
              </a:highlight>
            </a:endParaRPr>
          </a:p>
        </p:txBody>
      </p:sp>
      <p:sp>
        <p:nvSpPr>
          <p:cNvPr id="127" name="Google Shape;127;p21"/>
          <p:cNvSpPr txBox="1"/>
          <p:nvPr/>
        </p:nvSpPr>
        <p:spPr>
          <a:xfrm>
            <a:off x="725375" y="4704700"/>
            <a:ext cx="7884900" cy="73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600">
                <a:solidFill>
                  <a:schemeClr val="lt1"/>
                </a:solidFill>
              </a:rPr>
              <a:t>Unless otherwise noted, all content in this document was created by Hari Chand Balachandran Pillai, Hashir Ahmad, Deepinderjit Kaur Labana, Nicholas Cheng, Jennifer Diep, Kaman Hui, Simi Sahota, Maria Palermo, Jennine Rawana, Mazen Hamadeh, &amp; Agata Stypka in 2021, and is available under a </a:t>
            </a:r>
            <a:r>
              <a:rPr lang="en" sz="600" u="sng">
                <a:solidFill>
                  <a:schemeClr val="lt1"/>
                </a:solidFill>
                <a:hlinkClick r:id="rId4">
                  <a:extLst>
                    <a:ext uri="{A12FA001-AC4F-418D-AE19-62706E023703}">
                      <ahyp:hlinkClr val="tx"/>
                    </a:ext>
                  </a:extLst>
                </a:hlinkClick>
              </a:rPr>
              <a:t>Creative Commons Attribution-NonCommercial 4.0 International license</a:t>
            </a:r>
            <a:r>
              <a:rPr lang="en" sz="600">
                <a:solidFill>
                  <a:schemeClr val="lt1"/>
                </a:solidFill>
              </a:rPr>
              <a:t>. If you reuse this work, please attribute The Financial Wellness Project, York University and Emery Collegiate Institute.</a:t>
            </a:r>
            <a:endParaRPr sz="600">
              <a:solidFill>
                <a:schemeClr val="lt1"/>
              </a:solidFill>
            </a:endParaRPr>
          </a:p>
          <a:p>
            <a:pPr indent="0" lvl="0" marL="0" rtl="0" algn="l">
              <a:lnSpc>
                <a:spcPct val="115000"/>
              </a:lnSpc>
              <a:spcBef>
                <a:spcPts val="0"/>
              </a:spcBef>
              <a:spcAft>
                <a:spcPts val="0"/>
              </a:spcAft>
              <a:buNone/>
            </a:pPr>
            <a:r>
              <a:t/>
            </a:r>
            <a:endParaRPr sz="600">
              <a:solidFill>
                <a:schemeClr val="lt1"/>
              </a:solidFill>
            </a:endParaRPr>
          </a:p>
          <a:p>
            <a:pPr indent="0" lvl="0" marL="0" rtl="0" algn="l">
              <a:spcBef>
                <a:spcPts val="0"/>
              </a:spcBef>
              <a:spcAft>
                <a:spcPts val="0"/>
              </a:spcAft>
              <a:buNone/>
            </a:pPr>
            <a:r>
              <a:t/>
            </a:r>
            <a:endParaRPr sz="800"/>
          </a:p>
        </p:txBody>
      </p:sp>
      <p:pic>
        <p:nvPicPr>
          <p:cNvPr id="128" name="Google Shape;128;p21"/>
          <p:cNvPicPr preferRelativeResize="0"/>
          <p:nvPr/>
        </p:nvPicPr>
        <p:blipFill>
          <a:blip r:embed="rId5">
            <a:alphaModFix/>
          </a:blip>
          <a:stretch>
            <a:fillRect/>
          </a:stretch>
        </p:blipFill>
        <p:spPr>
          <a:xfrm>
            <a:off x="311700" y="4829675"/>
            <a:ext cx="413664" cy="140225"/>
          </a:xfrm>
          <a:prstGeom prst="rect">
            <a:avLst/>
          </a:prstGeom>
          <a:noFill/>
          <a:ln>
            <a:noFill/>
          </a:ln>
        </p:spPr>
      </p:pic>
      <p:sp>
        <p:nvSpPr>
          <p:cNvPr id="129" name="Google Shape;129;p21"/>
          <p:cNvSpPr txBox="1"/>
          <p:nvPr/>
        </p:nvSpPr>
        <p:spPr>
          <a:xfrm>
            <a:off x="311700" y="4479575"/>
            <a:ext cx="4632900" cy="35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500">
                <a:solidFill>
                  <a:schemeClr val="lt1"/>
                </a:solidFill>
                <a:latin typeface="Calibri"/>
                <a:ea typeface="Calibri"/>
                <a:cs typeface="Calibri"/>
                <a:sym typeface="Calibri"/>
              </a:rPr>
              <a:t>Zahan, F. (2020). [Picture of Canadian dollar bills] [Photograph]. Osgoode Hall Law School.</a:t>
            </a:r>
            <a:endParaRPr sz="500">
              <a:solidFill>
                <a:schemeClr val="lt1"/>
              </a:solidFill>
              <a:latin typeface="Calibri"/>
              <a:ea typeface="Calibri"/>
              <a:cs typeface="Calibri"/>
              <a:sym typeface="Calibri"/>
            </a:endParaRPr>
          </a:p>
          <a:p>
            <a:pPr indent="0" lvl="0" marL="0" rtl="0" algn="l">
              <a:lnSpc>
                <a:spcPct val="115000"/>
              </a:lnSpc>
              <a:spcBef>
                <a:spcPts val="0"/>
              </a:spcBef>
              <a:spcAft>
                <a:spcPts val="0"/>
              </a:spcAft>
              <a:buNone/>
            </a:pPr>
            <a:r>
              <a:rPr lang="en" sz="500" u="sng">
                <a:solidFill>
                  <a:schemeClr val="lt1"/>
                </a:solidFill>
                <a:latin typeface="Calibri"/>
                <a:ea typeface="Calibri"/>
                <a:cs typeface="Calibri"/>
                <a:sym typeface="Calibri"/>
                <a:hlinkClick r:id="rId6">
                  <a:extLst>
                    <a:ext uri="{A12FA001-AC4F-418D-AE19-62706E023703}">
                      <ahyp:hlinkClr val="tx"/>
                    </a:ext>
                  </a:extLst>
                </a:hlinkClick>
              </a:rPr>
              <a:t>http://www.thecourt.ca/michel-v-graydon-scc-clarifies-law-on-retroactive-child-support-orders-from-a-feminization-of-poverty-lens/</a:t>
            </a:r>
            <a:endParaRPr sz="5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