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Source Code Pro"/>
      <p:regular r:id="rId24"/>
      <p:bold r:id="rId25"/>
      <p:italic r:id="rId26"/>
      <p:boldItalic r:id="rId27"/>
    </p:embeddedFont>
    <p:embeddedFont>
      <p:font typeface="Oswald"/>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SourceCodePro-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italic.fntdata"/><Relationship Id="rId25" Type="http://schemas.openxmlformats.org/officeDocument/2006/relationships/font" Target="fonts/SourceCodePro-bold.fntdata"/><Relationship Id="rId28" Type="http://schemas.openxmlformats.org/officeDocument/2006/relationships/font" Target="fonts/Oswald-regular.fntdata"/><Relationship Id="rId27" Type="http://schemas.openxmlformats.org/officeDocument/2006/relationships/font" Target="fonts/SourceCodePr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swald-bold.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d6d45803bb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d6d45803bb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d6d45803bb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d6d45803bb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d6d45803bb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6d45803bb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d6d45803bb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d6d45803bb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d6d45803bb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d6d45803bb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d6d45803bb_0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d6d45803bb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d6d45803bb_0_4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d6d45803bb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d6d45803bb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d6d45803bb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d6d45803bb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d6d45803bb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d6d45803bb_0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d6d45803bb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d6d45803bb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d6d45803bb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d6d45803bb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d6d45803bb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d6d45803bb_0_5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d6d45803bb_0_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d6d45803bb_0_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d6d45803bb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d6d45803bb_0_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d6d45803bb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d6d45803bb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d6d45803bb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d6d45803bb_0_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d6d45803bb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d6d45803bb_0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d6d45803bb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reativecommons.org/licenses/by-nc/4.0/"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creativecommons.org/licenses/by-nc/4.0/"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creativecommons.org/licenses/by-nc/4.0/"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steemit.com/life/@itzalesh/debt-snowball-vs-avalanche-which-is-best-to-start-paying-off-deb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www.crcu.org/snowball-method-vs--avalanche-method--whats-the-best-way-to-tackle-deb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www.incharge.org/financial-literacy/budgeting-saving/how-to-set-financial-goal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eglobaltravelmedia.com.au/reach-your-financial-goals-with-these-6-helpful-tip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360familyoffice.la/the-four-types-of-financial-advisor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clark.com/personal-finance-credit/investing-retirement/what-is-a-financial-advisor/"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money.cnn.com/2018/05/17/pf/how-to-start-investing/index.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www.ruleoneinvesting.com/blog/how-to-invest/types-of-investment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www.murphywealth.com/discover-your-tolerance-for-risk-now/"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www.pai.com/blog/how-to-talk-to-clients-about-their-risk-toleranc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investright.org/informed-investing/know-yourself/test-your-risk-tolerance/#ans" TargetMode="External"/><Relationship Id="rId4" Type="http://schemas.openxmlformats.org/officeDocument/2006/relationships/image" Target="../media/image11.png"/><Relationship Id="rId5" Type="http://schemas.openxmlformats.org/officeDocument/2006/relationships/hyperlink" Target="https://creativecommons.org/licenses/by-nc/4.0/" TargetMode="External"/><Relationship Id="rId6" Type="http://schemas.openxmlformats.org/officeDocument/2006/relationships/image" Target="../media/image1.png"/><Relationship Id="rId7" Type="http://schemas.openxmlformats.org/officeDocument/2006/relationships/hyperlink" Target="https://www.coastalwealthmanagement24.com/gauge-risk-toleranc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www.pngall.com/goal-pn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www.inc.com/melanie-deziel/a-5-step-process-to-actually-accomplish-your-goals.html" TargetMode="External"/><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stressproofyourmoney.com/your-attitude-towards-your-personal-financ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16.png"/><Relationship Id="rId5" Type="http://schemas.openxmlformats.org/officeDocument/2006/relationships/hyperlink" Target="https://creativecommons.org/licenses/by-nc/4.0/" TargetMode="External"/><Relationship Id="rId6" Type="http://schemas.openxmlformats.org/officeDocument/2006/relationships/image" Target="../media/image1.png"/><Relationship Id="rId7" Type="http://schemas.openxmlformats.org/officeDocument/2006/relationships/hyperlink" Target="https://pandagossips.com/posts/6139"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hyperlink" Target="https://creativecommons.org/licenses/by-nc/4.0/" TargetMode="External"/><Relationship Id="rId5" Type="http://schemas.openxmlformats.org/officeDocument/2006/relationships/image" Target="../media/image1.png"/><Relationship Id="rId6" Type="http://schemas.openxmlformats.org/officeDocument/2006/relationships/hyperlink" Target="https://medium.com/illumination-curated/a-healthy-attitude-towards-money-helps-to-achieve-financial-security-efd9b0a0f5e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Money Matters</a:t>
            </a:r>
            <a:endParaRPr/>
          </a:p>
        </p:txBody>
      </p:sp>
      <p:sp>
        <p:nvSpPr>
          <p:cNvPr id="63" name="Google Shape;63;p13"/>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Financial Wellness Series #3</a:t>
            </a:r>
            <a:endParaRPr/>
          </a:p>
        </p:txBody>
      </p:sp>
      <p:sp>
        <p:nvSpPr>
          <p:cNvPr id="64" name="Google Shape;64;p13"/>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3"/>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65" name="Google Shape;65;p13"/>
          <p:cNvPicPr preferRelativeResize="0"/>
          <p:nvPr/>
        </p:nvPicPr>
        <p:blipFill>
          <a:blip r:embed="rId4">
            <a:alphaModFix/>
          </a:blip>
          <a:stretch>
            <a:fillRect/>
          </a:stretch>
        </p:blipFill>
        <p:spPr>
          <a:xfrm>
            <a:off x="311700" y="4822250"/>
            <a:ext cx="413664" cy="140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Objective</a:t>
            </a:r>
            <a:endParaRPr sz="3800"/>
          </a:p>
        </p:txBody>
      </p:sp>
      <p:sp>
        <p:nvSpPr>
          <p:cNvPr id="71" name="Google Shape;71;p1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93700" lvl="0" marL="457200" rtl="0" algn="l">
              <a:lnSpc>
                <a:spcPct val="200000"/>
              </a:lnSpc>
              <a:spcBef>
                <a:spcPts val="0"/>
              </a:spcBef>
              <a:spcAft>
                <a:spcPts val="0"/>
              </a:spcAft>
              <a:buClr>
                <a:srgbClr val="000000"/>
              </a:buClr>
              <a:buSzPts val="2600"/>
              <a:buChar char="●"/>
            </a:pPr>
            <a:r>
              <a:rPr lang="en" sz="2600">
                <a:solidFill>
                  <a:srgbClr val="000000"/>
                </a:solidFill>
              </a:rPr>
              <a:t>Increase overall financial knowledge</a:t>
            </a:r>
            <a:endParaRPr sz="1100">
              <a:solidFill>
                <a:srgbClr val="000000"/>
              </a:solidFill>
            </a:endParaRPr>
          </a:p>
          <a:p>
            <a:pPr indent="-393700" lvl="0" marL="457200" rtl="0" algn="l">
              <a:lnSpc>
                <a:spcPct val="200000"/>
              </a:lnSpc>
              <a:spcBef>
                <a:spcPts val="0"/>
              </a:spcBef>
              <a:spcAft>
                <a:spcPts val="0"/>
              </a:spcAft>
              <a:buClr>
                <a:srgbClr val="000000"/>
              </a:buClr>
              <a:buSzPts val="2600"/>
              <a:buChar char="●"/>
            </a:pPr>
            <a:r>
              <a:rPr lang="en" sz="2600">
                <a:solidFill>
                  <a:srgbClr val="000000"/>
                </a:solidFill>
              </a:rPr>
              <a:t>Learn to spend and invest wisely to build future and reach goals</a:t>
            </a:r>
            <a:endParaRPr sz="2600"/>
          </a:p>
        </p:txBody>
      </p:sp>
      <p:sp>
        <p:nvSpPr>
          <p:cNvPr id="72" name="Google Shape;72;p14"/>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3"/>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73" name="Google Shape;73;p14"/>
          <p:cNvPicPr preferRelativeResize="0"/>
          <p:nvPr/>
        </p:nvPicPr>
        <p:blipFill>
          <a:blip r:embed="rId4">
            <a:alphaModFix/>
          </a:blip>
          <a:stretch>
            <a:fillRect/>
          </a:stretch>
        </p:blipFill>
        <p:spPr>
          <a:xfrm>
            <a:off x="311700" y="4822250"/>
            <a:ext cx="413664" cy="140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Areas of Focus</a:t>
            </a:r>
            <a:endParaRPr sz="3800"/>
          </a:p>
        </p:txBody>
      </p:sp>
      <p:sp>
        <p:nvSpPr>
          <p:cNvPr id="79" name="Google Shape;79;p15"/>
          <p:cNvSpPr txBox="1"/>
          <p:nvPr>
            <p:ph idx="1" type="body"/>
          </p:nvPr>
        </p:nvSpPr>
        <p:spPr>
          <a:xfrm>
            <a:off x="311700" y="1468825"/>
            <a:ext cx="8520600" cy="3099900"/>
          </a:xfrm>
          <a:prstGeom prst="rect">
            <a:avLst/>
          </a:prstGeom>
        </p:spPr>
        <p:txBody>
          <a:bodyPr anchorCtr="0" anchor="t" bIns="91425" lIns="91425" spcFirstLastPara="1" rIns="91425" wrap="square" tIns="91425">
            <a:noAutofit/>
          </a:bodyPr>
          <a:lstStyle/>
          <a:p>
            <a:pPr indent="-363855" lvl="0" marL="457200" rtl="0" algn="l">
              <a:lnSpc>
                <a:spcPct val="150000"/>
              </a:lnSpc>
              <a:spcBef>
                <a:spcPts val="0"/>
              </a:spcBef>
              <a:spcAft>
                <a:spcPts val="0"/>
              </a:spcAft>
              <a:buSzPts val="2130"/>
              <a:buChar char="●"/>
            </a:pPr>
            <a:r>
              <a:rPr lang="en" sz="2130"/>
              <a:t>Debt repayment</a:t>
            </a:r>
            <a:endParaRPr sz="2130"/>
          </a:p>
          <a:p>
            <a:pPr indent="-363855" lvl="0" marL="457200" rtl="0" algn="l">
              <a:lnSpc>
                <a:spcPct val="150000"/>
              </a:lnSpc>
              <a:spcBef>
                <a:spcPts val="0"/>
              </a:spcBef>
              <a:spcAft>
                <a:spcPts val="0"/>
              </a:spcAft>
              <a:buSzPts val="2130"/>
              <a:buChar char="●"/>
            </a:pPr>
            <a:r>
              <a:rPr lang="en" sz="2130"/>
              <a:t>Investment and financial products</a:t>
            </a:r>
            <a:endParaRPr sz="2130"/>
          </a:p>
          <a:p>
            <a:pPr indent="-363855" lvl="0" marL="457200" rtl="0" algn="l">
              <a:lnSpc>
                <a:spcPct val="150000"/>
              </a:lnSpc>
              <a:spcBef>
                <a:spcPts val="0"/>
              </a:spcBef>
              <a:spcAft>
                <a:spcPts val="0"/>
              </a:spcAft>
              <a:buSzPts val="2130"/>
              <a:buChar char="●"/>
            </a:pPr>
            <a:r>
              <a:rPr lang="en" sz="2130"/>
              <a:t>Risk tolerance</a:t>
            </a:r>
            <a:endParaRPr sz="2130"/>
          </a:p>
          <a:p>
            <a:pPr indent="-363855" lvl="0" marL="457200" rtl="0" algn="l">
              <a:lnSpc>
                <a:spcPct val="150000"/>
              </a:lnSpc>
              <a:spcBef>
                <a:spcPts val="0"/>
              </a:spcBef>
              <a:spcAft>
                <a:spcPts val="0"/>
              </a:spcAft>
              <a:buSzPts val="2130"/>
              <a:buChar char="●"/>
            </a:pPr>
            <a:r>
              <a:rPr lang="en" sz="2130"/>
              <a:t>Financial advisor</a:t>
            </a:r>
            <a:endParaRPr sz="2130"/>
          </a:p>
          <a:p>
            <a:pPr indent="-363855" lvl="0" marL="457200" rtl="0" algn="l">
              <a:lnSpc>
                <a:spcPct val="150000"/>
              </a:lnSpc>
              <a:spcBef>
                <a:spcPts val="0"/>
              </a:spcBef>
              <a:spcAft>
                <a:spcPts val="0"/>
              </a:spcAft>
              <a:buSzPts val="2130"/>
              <a:buChar char="●"/>
            </a:pPr>
            <a:r>
              <a:rPr lang="en" sz="2130"/>
              <a:t>Financial goals</a:t>
            </a:r>
            <a:endParaRPr sz="2130"/>
          </a:p>
          <a:p>
            <a:pPr indent="-363855" lvl="0" marL="457200" rtl="0" algn="l">
              <a:lnSpc>
                <a:spcPct val="150000"/>
              </a:lnSpc>
              <a:spcBef>
                <a:spcPts val="0"/>
              </a:spcBef>
              <a:spcAft>
                <a:spcPts val="0"/>
              </a:spcAft>
              <a:buSzPts val="2130"/>
              <a:buChar char="●"/>
            </a:pPr>
            <a:r>
              <a:rPr lang="en" sz="2130"/>
              <a:t>Non-monetary value: volunteering, mentorship, shadowing</a:t>
            </a:r>
            <a:endParaRPr sz="2130"/>
          </a:p>
          <a:p>
            <a:pPr indent="0" lvl="0" marL="0" rtl="0" algn="l">
              <a:lnSpc>
                <a:spcPct val="150000"/>
              </a:lnSpc>
              <a:spcBef>
                <a:spcPts val="1200"/>
              </a:spcBef>
              <a:spcAft>
                <a:spcPts val="0"/>
              </a:spcAft>
              <a:buSzPts val="935"/>
              <a:buNone/>
            </a:pPr>
            <a:r>
              <a:t/>
            </a:r>
            <a:endParaRPr sz="2130"/>
          </a:p>
          <a:p>
            <a:pPr indent="0" lvl="0" marL="0" rtl="0" algn="l">
              <a:lnSpc>
                <a:spcPct val="150000"/>
              </a:lnSpc>
              <a:spcBef>
                <a:spcPts val="1200"/>
              </a:spcBef>
              <a:spcAft>
                <a:spcPts val="1200"/>
              </a:spcAft>
              <a:buSzPts val="935"/>
              <a:buNone/>
            </a:pPr>
            <a:r>
              <a:t/>
            </a:r>
            <a:endParaRPr sz="2130"/>
          </a:p>
        </p:txBody>
      </p:sp>
      <p:sp>
        <p:nvSpPr>
          <p:cNvPr id="80" name="Google Shape;80;p15"/>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3"/>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81" name="Google Shape;81;p15"/>
          <p:cNvPicPr preferRelativeResize="0"/>
          <p:nvPr/>
        </p:nvPicPr>
        <p:blipFill>
          <a:blip r:embed="rId4">
            <a:alphaModFix/>
          </a:blip>
          <a:stretch>
            <a:fillRect/>
          </a:stretch>
        </p:blipFill>
        <p:spPr>
          <a:xfrm>
            <a:off x="311700" y="4822250"/>
            <a:ext cx="413664" cy="140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Poll &amp; Discussion #1</a:t>
            </a:r>
            <a:endParaRPr sz="3800"/>
          </a:p>
        </p:txBody>
      </p:sp>
      <p:sp>
        <p:nvSpPr>
          <p:cNvPr id="87" name="Google Shape;87;p16"/>
          <p:cNvSpPr txBox="1"/>
          <p:nvPr>
            <p:ph idx="1" type="body"/>
          </p:nvPr>
        </p:nvSpPr>
        <p:spPr>
          <a:xfrm>
            <a:off x="311700" y="1586400"/>
            <a:ext cx="8520600" cy="309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Are you team Debt Snowball or team Debt Avalanche?</a:t>
            </a:r>
            <a:endParaRPr sz="3000"/>
          </a:p>
          <a:p>
            <a:pPr indent="0" lvl="0" marL="0" rtl="0" algn="ctr">
              <a:spcBef>
                <a:spcPts val="1200"/>
              </a:spcBef>
              <a:spcAft>
                <a:spcPts val="0"/>
              </a:spcAft>
              <a:buNone/>
            </a:pPr>
            <a:r>
              <a:t/>
            </a:r>
            <a:endParaRPr sz="3400"/>
          </a:p>
          <a:p>
            <a:pPr indent="0" lvl="0" marL="0" rtl="0" algn="ctr">
              <a:spcBef>
                <a:spcPts val="1200"/>
              </a:spcBef>
              <a:spcAft>
                <a:spcPts val="0"/>
              </a:spcAft>
              <a:buNone/>
            </a:pPr>
            <a:r>
              <a:t/>
            </a:r>
            <a:endParaRPr sz="3400"/>
          </a:p>
          <a:p>
            <a:pPr indent="0" lvl="0" marL="0" rtl="0" algn="ctr">
              <a:spcBef>
                <a:spcPts val="1200"/>
              </a:spcBef>
              <a:spcAft>
                <a:spcPts val="1200"/>
              </a:spcAft>
              <a:buNone/>
            </a:pPr>
            <a:r>
              <a:t/>
            </a:r>
            <a:endParaRPr sz="3400"/>
          </a:p>
        </p:txBody>
      </p:sp>
      <p:pic>
        <p:nvPicPr>
          <p:cNvPr id="88" name="Google Shape;88;p16"/>
          <p:cNvPicPr preferRelativeResize="0"/>
          <p:nvPr/>
        </p:nvPicPr>
        <p:blipFill>
          <a:blip r:embed="rId3">
            <a:alphaModFix/>
          </a:blip>
          <a:stretch>
            <a:fillRect/>
          </a:stretch>
        </p:blipFill>
        <p:spPr>
          <a:xfrm>
            <a:off x="762000" y="2883450"/>
            <a:ext cx="7721150" cy="1991425"/>
          </a:xfrm>
          <a:prstGeom prst="rect">
            <a:avLst/>
          </a:prstGeom>
          <a:noFill/>
          <a:ln>
            <a:noFill/>
          </a:ln>
        </p:spPr>
      </p:pic>
      <p:sp>
        <p:nvSpPr>
          <p:cNvPr id="89" name="Google Shape;89;p16"/>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90" name="Google Shape;90;p16"/>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91" name="Google Shape;91;p16"/>
          <p:cNvSpPr txBox="1"/>
          <p:nvPr/>
        </p:nvSpPr>
        <p:spPr>
          <a:xfrm>
            <a:off x="241200" y="4524775"/>
            <a:ext cx="30000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(2018). Debt Snowball vs Avalanche: Which is best to start paying off debt? [Digital Image]. Steemit.</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https://steemit.com/life/@itzalesh/debt-snowball-vs-avalanche-which-is-best-to-start-paying-off-debt</a:t>
            </a:r>
            <a:endParaRPr sz="5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17"/>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solidFill>
                  <a:schemeClr val="lt1"/>
                </a:solidFill>
              </a:rPr>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solidFill>
                  <a:schemeClr val="lt1"/>
                </a:solidFill>
                <a:hlinkClick r:id="rId4">
                  <a:extLst>
                    <a:ext uri="{A12FA001-AC4F-418D-AE19-62706E023703}">
                      <ahyp:hlinkClr val="tx"/>
                    </a:ext>
                  </a:extLst>
                </a:hlinkClick>
              </a:rPr>
              <a:t>Creative Commons Attribution-NonCommercial 4.0 International license</a:t>
            </a:r>
            <a:r>
              <a:rPr lang="en" sz="600">
                <a:solidFill>
                  <a:schemeClr val="lt1"/>
                </a:solidFill>
              </a:rPr>
              <a:t>. If you reuse this work, please attribute The Financial Wellness Project, York University and Emery Collegiate Institute.</a:t>
            </a:r>
            <a:endParaRPr sz="600">
              <a:solidFill>
                <a:schemeClr val="lt1"/>
              </a:solidFill>
            </a:endParaRPr>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97" name="Google Shape;97;p17"/>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98" name="Google Shape;98;p17"/>
          <p:cNvSpPr txBox="1"/>
          <p:nvPr/>
        </p:nvSpPr>
        <p:spPr>
          <a:xfrm>
            <a:off x="0" y="0"/>
            <a:ext cx="30000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solidFill>
                  <a:schemeClr val="lt1"/>
                </a:solidFill>
                <a:latin typeface="Calibri"/>
                <a:ea typeface="Calibri"/>
                <a:cs typeface="Calibri"/>
                <a:sym typeface="Calibri"/>
              </a:rPr>
              <a:t>(n.d.). Two Methods For Tackling Debt [Digital Image]. Community Resource Credit Union.</a:t>
            </a:r>
            <a:endParaRPr sz="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chemeClr val="lt1"/>
                </a:solidFill>
                <a:latin typeface="Calibri"/>
                <a:ea typeface="Calibri"/>
                <a:cs typeface="Calibri"/>
                <a:sym typeface="Calibri"/>
                <a:hlinkClick r:id="rId6">
                  <a:extLst>
                    <a:ext uri="{A12FA001-AC4F-418D-AE19-62706E023703}">
                      <ahyp:hlinkClr val="tx"/>
                    </a:ext>
                  </a:extLst>
                </a:hlinkClick>
              </a:rPr>
              <a:t>https://www.crcu.org/snowball-method-vs--avalanche-method--whats-the-best-way-to-tackle-debt-</a:t>
            </a:r>
            <a:endParaRPr sz="5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8"/>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Poll &amp; Discussion #2</a:t>
            </a:r>
            <a:endParaRPr sz="3800"/>
          </a:p>
        </p:txBody>
      </p:sp>
      <p:sp>
        <p:nvSpPr>
          <p:cNvPr id="104" name="Google Shape;104;p18"/>
          <p:cNvSpPr txBox="1"/>
          <p:nvPr>
            <p:ph idx="1" type="body"/>
          </p:nvPr>
        </p:nvSpPr>
        <p:spPr>
          <a:xfrm>
            <a:off x="311700" y="1434000"/>
            <a:ext cx="8520600" cy="148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Do you have any financial goals? What are they?</a:t>
            </a:r>
            <a:endParaRPr sz="3400"/>
          </a:p>
          <a:p>
            <a:pPr indent="0" lvl="0" marL="0" rtl="0" algn="ctr">
              <a:spcBef>
                <a:spcPts val="1200"/>
              </a:spcBef>
              <a:spcAft>
                <a:spcPts val="0"/>
              </a:spcAft>
              <a:buNone/>
            </a:pPr>
            <a:r>
              <a:t/>
            </a:r>
            <a:endParaRPr sz="3400"/>
          </a:p>
          <a:p>
            <a:pPr indent="0" lvl="0" marL="0" rtl="0" algn="ctr">
              <a:spcBef>
                <a:spcPts val="1200"/>
              </a:spcBef>
              <a:spcAft>
                <a:spcPts val="1200"/>
              </a:spcAft>
              <a:buNone/>
            </a:pPr>
            <a:r>
              <a:t/>
            </a:r>
            <a:endParaRPr sz="3400"/>
          </a:p>
        </p:txBody>
      </p:sp>
      <p:pic>
        <p:nvPicPr>
          <p:cNvPr id="105" name="Google Shape;105;p18"/>
          <p:cNvPicPr preferRelativeResize="0"/>
          <p:nvPr/>
        </p:nvPicPr>
        <p:blipFill>
          <a:blip r:embed="rId3">
            <a:alphaModFix/>
          </a:blip>
          <a:stretch>
            <a:fillRect/>
          </a:stretch>
        </p:blipFill>
        <p:spPr>
          <a:xfrm>
            <a:off x="3200450" y="2859900"/>
            <a:ext cx="2743101" cy="2207400"/>
          </a:xfrm>
          <a:prstGeom prst="rect">
            <a:avLst/>
          </a:prstGeom>
          <a:noFill/>
          <a:ln>
            <a:noFill/>
          </a:ln>
        </p:spPr>
      </p:pic>
      <p:sp>
        <p:nvSpPr>
          <p:cNvPr id="106" name="Google Shape;106;p18"/>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07" name="Google Shape;107;p18"/>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08" name="Google Shape;108;p18"/>
          <p:cNvSpPr txBox="1"/>
          <p:nvPr/>
        </p:nvSpPr>
        <p:spPr>
          <a:xfrm>
            <a:off x="259025" y="4523875"/>
            <a:ext cx="3000000" cy="43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(n.d.). How to Set and Achieve Financial Goals [Digital Image]. InCharge Debt Solutions.</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https://www.incharge.org/financial-literacy/budgeting-saving/how-to-set-financial-goals/</a:t>
            </a:r>
            <a:endParaRPr sz="500">
              <a:latin typeface="Calibri"/>
              <a:ea typeface="Calibri"/>
              <a:cs typeface="Calibri"/>
              <a:sym typeface="Calibri"/>
            </a:endParaRPr>
          </a:p>
          <a:p>
            <a:pPr indent="0" lvl="0" marL="0" rtl="0" algn="l">
              <a:lnSpc>
                <a:spcPct val="115000"/>
              </a:lnSpc>
              <a:spcBef>
                <a:spcPts val="0"/>
              </a:spcBef>
              <a:spcAft>
                <a:spcPts val="0"/>
              </a:spcAft>
              <a:buNone/>
            </a:pPr>
            <a:r>
              <a:t/>
            </a:r>
            <a:endParaRPr sz="5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9"/>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14" name="Google Shape;114;p19"/>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15" name="Google Shape;115;p19"/>
          <p:cNvSpPr txBox="1"/>
          <p:nvPr/>
        </p:nvSpPr>
        <p:spPr>
          <a:xfrm>
            <a:off x="214625" y="4558850"/>
            <a:ext cx="30000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(2020). 5 Financial Goals You Should Have [Digital Image]. Global Travel Media.</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https://eglobaltravelmedia.com.au/reach-your-financial-goals-with-these-6-helpful-tips/</a:t>
            </a:r>
            <a:endParaRPr sz="5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0"/>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Poll &amp; Discussion #3</a:t>
            </a:r>
            <a:endParaRPr sz="3800"/>
          </a:p>
        </p:txBody>
      </p:sp>
      <p:sp>
        <p:nvSpPr>
          <p:cNvPr id="121" name="Google Shape;121;p20"/>
          <p:cNvSpPr txBox="1"/>
          <p:nvPr>
            <p:ph idx="1" type="body"/>
          </p:nvPr>
        </p:nvSpPr>
        <p:spPr>
          <a:xfrm>
            <a:off x="311700" y="1235625"/>
            <a:ext cx="8520600" cy="14895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3400"/>
              <a:t>Would you consider using a financial advisor to help you in the future? How come?</a:t>
            </a:r>
            <a:endParaRPr sz="3400"/>
          </a:p>
        </p:txBody>
      </p:sp>
      <p:pic>
        <p:nvPicPr>
          <p:cNvPr id="122" name="Google Shape;122;p20"/>
          <p:cNvPicPr preferRelativeResize="0"/>
          <p:nvPr/>
        </p:nvPicPr>
        <p:blipFill>
          <a:blip r:embed="rId3">
            <a:alphaModFix/>
          </a:blip>
          <a:stretch>
            <a:fillRect/>
          </a:stretch>
        </p:blipFill>
        <p:spPr>
          <a:xfrm>
            <a:off x="3412288" y="3099100"/>
            <a:ext cx="2319434" cy="1991400"/>
          </a:xfrm>
          <a:prstGeom prst="rect">
            <a:avLst/>
          </a:prstGeom>
          <a:noFill/>
          <a:ln>
            <a:noFill/>
          </a:ln>
        </p:spPr>
      </p:pic>
      <p:sp>
        <p:nvSpPr>
          <p:cNvPr id="123" name="Google Shape;123;p20"/>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24" name="Google Shape;124;p20"/>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25" name="Google Shape;125;p20"/>
          <p:cNvSpPr txBox="1"/>
          <p:nvPr/>
        </p:nvSpPr>
        <p:spPr>
          <a:xfrm>
            <a:off x="245100" y="4544200"/>
            <a:ext cx="3000000" cy="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(2020). Financial Advisor [Digital Image]. 360° Family Office.</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https://360familyoffice.la/the-four-types-of-financial-advisors/</a:t>
            </a:r>
            <a:endParaRPr sz="500">
              <a:latin typeface="Calibri"/>
              <a:ea typeface="Calibri"/>
              <a:cs typeface="Calibri"/>
              <a:sym typeface="Calibri"/>
            </a:endParaRPr>
          </a:p>
          <a:p>
            <a:pPr indent="0" lvl="0" marL="0" rtl="0" algn="l">
              <a:lnSpc>
                <a:spcPct val="115000"/>
              </a:lnSpc>
              <a:spcBef>
                <a:spcPts val="0"/>
              </a:spcBef>
              <a:spcAft>
                <a:spcPts val="0"/>
              </a:spcAft>
              <a:buNone/>
            </a:pPr>
            <a:r>
              <a:t/>
            </a:r>
            <a:endParaRPr sz="12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21"/>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31" name="Google Shape;131;p21"/>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32" name="Google Shape;132;p21"/>
          <p:cNvSpPr txBox="1"/>
          <p:nvPr/>
        </p:nvSpPr>
        <p:spPr>
          <a:xfrm>
            <a:off x="6631050" y="0"/>
            <a:ext cx="25560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Smith, C. (2021). Who Should Use a Financial Advisor? [Digital Image]. Clark Howard Inc.</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https://clark.com/personal-finance-credit/investing-retirement/what-is-a-financial-advisor/</a:t>
            </a:r>
            <a:endParaRPr sz="5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Poll &amp; Discussion #4</a:t>
            </a:r>
            <a:endParaRPr sz="3800"/>
          </a:p>
        </p:txBody>
      </p:sp>
      <p:sp>
        <p:nvSpPr>
          <p:cNvPr id="138" name="Google Shape;138;p22"/>
          <p:cNvSpPr txBox="1"/>
          <p:nvPr>
            <p:ph idx="1" type="body"/>
          </p:nvPr>
        </p:nvSpPr>
        <p:spPr>
          <a:xfrm>
            <a:off x="311700" y="1464225"/>
            <a:ext cx="8520600" cy="14895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3400"/>
              <a:t>Does the idea of investing make you nervous or excited?</a:t>
            </a:r>
            <a:endParaRPr sz="3400"/>
          </a:p>
        </p:txBody>
      </p:sp>
      <p:pic>
        <p:nvPicPr>
          <p:cNvPr id="139" name="Google Shape;139;p22"/>
          <p:cNvPicPr preferRelativeResize="0"/>
          <p:nvPr/>
        </p:nvPicPr>
        <p:blipFill>
          <a:blip r:embed="rId3">
            <a:alphaModFix/>
          </a:blip>
          <a:stretch>
            <a:fillRect/>
          </a:stretch>
        </p:blipFill>
        <p:spPr>
          <a:xfrm>
            <a:off x="2605490" y="2827625"/>
            <a:ext cx="3933026" cy="2212325"/>
          </a:xfrm>
          <a:prstGeom prst="rect">
            <a:avLst/>
          </a:prstGeom>
          <a:noFill/>
          <a:ln>
            <a:noFill/>
          </a:ln>
        </p:spPr>
      </p:pic>
      <p:sp>
        <p:nvSpPr>
          <p:cNvPr id="140" name="Google Shape;140;p22"/>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41" name="Google Shape;141;p22"/>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42" name="Google Shape;142;p22"/>
          <p:cNvSpPr txBox="1"/>
          <p:nvPr/>
        </p:nvSpPr>
        <p:spPr>
          <a:xfrm>
            <a:off x="251650" y="4551450"/>
            <a:ext cx="43665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Shutterstock. (2018). [Picture of a person looking at a line graph representing an investment] [Digital Image]. CNN Money.</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https://money.cnn.com/2018/05/17/pf/how-to-start-investing/index.html</a:t>
            </a:r>
            <a:endParaRPr sz="5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3"/>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48" name="Google Shape;148;p23"/>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49" name="Google Shape;149;p23"/>
          <p:cNvSpPr txBox="1"/>
          <p:nvPr/>
        </p:nvSpPr>
        <p:spPr>
          <a:xfrm>
            <a:off x="236825" y="4546175"/>
            <a:ext cx="30000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(n.d.). Saving VS. Investing [Digital Image]. Rule One Investing.</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https://www.ruleoneinvesting.com/blog/how-to-invest/types-of-investments/</a:t>
            </a:r>
            <a:endParaRPr sz="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Poll &amp; Discussion #5</a:t>
            </a:r>
            <a:endParaRPr sz="3800"/>
          </a:p>
        </p:txBody>
      </p:sp>
      <p:sp>
        <p:nvSpPr>
          <p:cNvPr id="155" name="Google Shape;155;p24"/>
          <p:cNvSpPr txBox="1"/>
          <p:nvPr>
            <p:ph idx="1" type="body"/>
          </p:nvPr>
        </p:nvSpPr>
        <p:spPr>
          <a:xfrm>
            <a:off x="311700" y="1464225"/>
            <a:ext cx="8520600" cy="148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Why do you think Rupee has a low risk tolerance?</a:t>
            </a:r>
            <a:endParaRPr sz="3400"/>
          </a:p>
          <a:p>
            <a:pPr indent="0" lvl="0" marL="0" rtl="0" algn="ctr">
              <a:spcBef>
                <a:spcPts val="1200"/>
              </a:spcBef>
              <a:spcAft>
                <a:spcPts val="0"/>
              </a:spcAft>
              <a:buNone/>
            </a:pPr>
            <a:r>
              <a:t/>
            </a:r>
            <a:endParaRPr sz="3400"/>
          </a:p>
          <a:p>
            <a:pPr indent="0" lvl="0" marL="0" rtl="0" algn="ctr">
              <a:spcBef>
                <a:spcPts val="1200"/>
              </a:spcBef>
              <a:spcAft>
                <a:spcPts val="1200"/>
              </a:spcAft>
              <a:buNone/>
            </a:pPr>
            <a:r>
              <a:t/>
            </a:r>
            <a:endParaRPr sz="3400"/>
          </a:p>
        </p:txBody>
      </p:sp>
      <p:pic>
        <p:nvPicPr>
          <p:cNvPr id="156" name="Google Shape;156;p24"/>
          <p:cNvPicPr preferRelativeResize="0"/>
          <p:nvPr/>
        </p:nvPicPr>
        <p:blipFill>
          <a:blip r:embed="rId3">
            <a:alphaModFix/>
          </a:blip>
          <a:stretch>
            <a:fillRect/>
          </a:stretch>
        </p:blipFill>
        <p:spPr>
          <a:xfrm>
            <a:off x="2790788" y="2888700"/>
            <a:ext cx="3562425" cy="2173075"/>
          </a:xfrm>
          <a:prstGeom prst="rect">
            <a:avLst/>
          </a:prstGeom>
          <a:noFill/>
          <a:ln>
            <a:noFill/>
          </a:ln>
        </p:spPr>
      </p:pic>
      <p:sp>
        <p:nvSpPr>
          <p:cNvPr id="157" name="Google Shape;157;p24"/>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58" name="Google Shape;158;p24"/>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59" name="Google Shape;159;p24"/>
          <p:cNvSpPr txBox="1"/>
          <p:nvPr/>
        </p:nvSpPr>
        <p:spPr>
          <a:xfrm>
            <a:off x="230300" y="4536650"/>
            <a:ext cx="30000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(n.d.). [Picture of a meter measuring risk tolerance] [Digital Image]. Murphy Wealth Management Group, Inc.</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https://www.murphywealth.com/discover-your-tolerance-for-risk-now/</a:t>
            </a:r>
            <a:endParaRPr sz="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p25"/>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65" name="Google Shape;165;p25"/>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66" name="Google Shape;166;p25"/>
          <p:cNvSpPr txBox="1"/>
          <p:nvPr/>
        </p:nvSpPr>
        <p:spPr>
          <a:xfrm>
            <a:off x="230275" y="4523975"/>
            <a:ext cx="30000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(n.d.). Risk Tolerance Scale [Digital Image]. PAI RETIREMENT SERVICES.</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https://www.pai.com/blog/how-to-talk-to-clients-about-their-risk-tolerance</a:t>
            </a:r>
            <a:endParaRPr sz="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Quiz &amp; Knowledge Reiterate</a:t>
            </a:r>
            <a:endParaRPr sz="3800"/>
          </a:p>
        </p:txBody>
      </p:sp>
      <p:sp>
        <p:nvSpPr>
          <p:cNvPr id="172" name="Google Shape;172;p26"/>
          <p:cNvSpPr txBox="1"/>
          <p:nvPr>
            <p:ph idx="1" type="body"/>
          </p:nvPr>
        </p:nvSpPr>
        <p:spPr>
          <a:xfrm>
            <a:off x="311700" y="1464225"/>
            <a:ext cx="8520600" cy="14895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3400" u="sng">
                <a:solidFill>
                  <a:schemeClr val="hlink"/>
                </a:solidFill>
                <a:hlinkClick r:id="rId3"/>
              </a:rPr>
              <a:t>What’s your risk tolerance?</a:t>
            </a:r>
            <a:endParaRPr sz="3400"/>
          </a:p>
        </p:txBody>
      </p:sp>
      <p:pic>
        <p:nvPicPr>
          <p:cNvPr id="173" name="Google Shape;173;p26"/>
          <p:cNvPicPr preferRelativeResize="0"/>
          <p:nvPr/>
        </p:nvPicPr>
        <p:blipFill>
          <a:blip r:embed="rId4">
            <a:alphaModFix/>
          </a:blip>
          <a:stretch>
            <a:fillRect/>
          </a:stretch>
        </p:blipFill>
        <p:spPr>
          <a:xfrm>
            <a:off x="2286000" y="2667400"/>
            <a:ext cx="4572000" cy="2152650"/>
          </a:xfrm>
          <a:prstGeom prst="rect">
            <a:avLst/>
          </a:prstGeom>
          <a:noFill/>
          <a:ln>
            <a:noFill/>
          </a:ln>
        </p:spPr>
      </p:pic>
      <p:sp>
        <p:nvSpPr>
          <p:cNvPr id="174" name="Google Shape;174;p26"/>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5"/>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75" name="Google Shape;175;p26"/>
          <p:cNvPicPr preferRelativeResize="0"/>
          <p:nvPr/>
        </p:nvPicPr>
        <p:blipFill>
          <a:blip r:embed="rId6">
            <a:alphaModFix/>
          </a:blip>
          <a:stretch>
            <a:fillRect/>
          </a:stretch>
        </p:blipFill>
        <p:spPr>
          <a:xfrm>
            <a:off x="311700" y="4822250"/>
            <a:ext cx="413664" cy="140225"/>
          </a:xfrm>
          <a:prstGeom prst="rect">
            <a:avLst/>
          </a:prstGeom>
          <a:noFill/>
          <a:ln>
            <a:noFill/>
          </a:ln>
        </p:spPr>
      </p:pic>
      <p:sp>
        <p:nvSpPr>
          <p:cNvPr id="176" name="Google Shape;176;p26"/>
          <p:cNvSpPr txBox="1"/>
          <p:nvPr/>
        </p:nvSpPr>
        <p:spPr>
          <a:xfrm>
            <a:off x="251625" y="4492225"/>
            <a:ext cx="3000000" cy="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Gabel, M. (2018). How can I gauge my risk tolerance? [Digital Image]. Coastal wealth management.</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7">
                  <a:extLst>
                    <a:ext uri="{A12FA001-AC4F-418D-AE19-62706E023703}">
                      <ahyp:hlinkClr val="tx"/>
                    </a:ext>
                  </a:extLst>
                </a:hlinkClick>
              </a:rPr>
              <a:t>https://www.coastalwealthmanagement24.com/gauge-risk-tolerance/</a:t>
            </a:r>
            <a:endParaRPr sz="500">
              <a:latin typeface="Calibri"/>
              <a:ea typeface="Calibri"/>
              <a:cs typeface="Calibri"/>
              <a:sym typeface="Calibri"/>
            </a:endParaRPr>
          </a:p>
          <a:p>
            <a:pPr indent="0" lvl="0" marL="0" rtl="0" algn="l">
              <a:lnSpc>
                <a:spcPct val="115000"/>
              </a:lnSpc>
              <a:spcBef>
                <a:spcPts val="0"/>
              </a:spcBef>
              <a:spcAft>
                <a:spcPts val="0"/>
              </a:spcAft>
              <a:buNone/>
            </a:pPr>
            <a:r>
              <a:t/>
            </a:r>
            <a:endParaRPr sz="12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7"/>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Activity &amp; Sharing</a:t>
            </a:r>
            <a:endParaRPr sz="3800"/>
          </a:p>
        </p:txBody>
      </p:sp>
      <p:sp>
        <p:nvSpPr>
          <p:cNvPr id="182" name="Google Shape;182;p27"/>
          <p:cNvSpPr txBox="1"/>
          <p:nvPr>
            <p:ph idx="1" type="body"/>
          </p:nvPr>
        </p:nvSpPr>
        <p:spPr>
          <a:xfrm>
            <a:off x="311700" y="1827000"/>
            <a:ext cx="8520600" cy="148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300" u="sng"/>
              <a:t>Financial goals setting:</a:t>
            </a:r>
            <a:r>
              <a:rPr b="1" lang="en" sz="3300"/>
              <a:t> </a:t>
            </a:r>
            <a:endParaRPr b="1" sz="3300"/>
          </a:p>
          <a:p>
            <a:pPr indent="0" lvl="0" marL="0" rtl="0" algn="ctr">
              <a:spcBef>
                <a:spcPts val="1200"/>
              </a:spcBef>
              <a:spcAft>
                <a:spcPts val="0"/>
              </a:spcAft>
              <a:buNone/>
            </a:pPr>
            <a:r>
              <a:rPr lang="en" sz="3300"/>
              <a:t>Think about 2-3 financial goals, then fill out a premade worksheet</a:t>
            </a:r>
            <a:endParaRPr sz="3300"/>
          </a:p>
          <a:p>
            <a:pPr indent="0" lvl="0" marL="0" rtl="0" algn="ctr">
              <a:spcBef>
                <a:spcPts val="1200"/>
              </a:spcBef>
              <a:spcAft>
                <a:spcPts val="0"/>
              </a:spcAft>
              <a:buNone/>
            </a:pPr>
            <a:r>
              <a:t/>
            </a:r>
            <a:endParaRPr sz="3300"/>
          </a:p>
          <a:p>
            <a:pPr indent="0" lvl="0" marL="0" rtl="0" algn="ctr">
              <a:spcBef>
                <a:spcPts val="1200"/>
              </a:spcBef>
              <a:spcAft>
                <a:spcPts val="1200"/>
              </a:spcAft>
              <a:buNone/>
            </a:pPr>
            <a:r>
              <a:t/>
            </a:r>
            <a:endParaRPr sz="3300"/>
          </a:p>
        </p:txBody>
      </p:sp>
      <p:pic>
        <p:nvPicPr>
          <p:cNvPr id="183" name="Google Shape;183;p27"/>
          <p:cNvPicPr preferRelativeResize="0"/>
          <p:nvPr/>
        </p:nvPicPr>
        <p:blipFill>
          <a:blip r:embed="rId3">
            <a:alphaModFix/>
          </a:blip>
          <a:stretch>
            <a:fillRect/>
          </a:stretch>
        </p:blipFill>
        <p:spPr>
          <a:xfrm>
            <a:off x="3408894" y="3785019"/>
            <a:ext cx="2326218" cy="1358475"/>
          </a:xfrm>
          <a:prstGeom prst="rect">
            <a:avLst/>
          </a:prstGeom>
          <a:noFill/>
          <a:ln>
            <a:noFill/>
          </a:ln>
        </p:spPr>
      </p:pic>
      <p:sp>
        <p:nvSpPr>
          <p:cNvPr id="184" name="Google Shape;184;p27"/>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85" name="Google Shape;185;p27"/>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86" name="Google Shape;186;p27"/>
          <p:cNvSpPr txBox="1"/>
          <p:nvPr/>
        </p:nvSpPr>
        <p:spPr>
          <a:xfrm>
            <a:off x="248600" y="4504000"/>
            <a:ext cx="3000000" cy="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Rojal. (2018). [Picture of arrows hitting targets that represent goals] [Digital Image]. PNG ALL.</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http://www.pngall.com/goal-png</a:t>
            </a:r>
            <a:endParaRPr sz="500">
              <a:latin typeface="Calibri"/>
              <a:ea typeface="Calibri"/>
              <a:cs typeface="Calibri"/>
              <a:sym typeface="Calibri"/>
            </a:endParaRPr>
          </a:p>
          <a:p>
            <a:pPr indent="0" lvl="0" marL="0" rtl="0" algn="l">
              <a:lnSpc>
                <a:spcPct val="115000"/>
              </a:lnSpc>
              <a:spcBef>
                <a:spcPts val="0"/>
              </a:spcBef>
              <a:spcAft>
                <a:spcPts val="0"/>
              </a:spcAft>
              <a:buNone/>
            </a:pPr>
            <a:r>
              <a:t/>
            </a:r>
            <a:endParaRPr sz="12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8"/>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General 5-Step Goal Setting Approach:</a:t>
            </a:r>
            <a:endParaRPr sz="3800"/>
          </a:p>
        </p:txBody>
      </p:sp>
      <p:sp>
        <p:nvSpPr>
          <p:cNvPr id="192" name="Google Shape;192;p28"/>
          <p:cNvSpPr txBox="1"/>
          <p:nvPr>
            <p:ph idx="1" type="body"/>
          </p:nvPr>
        </p:nvSpPr>
        <p:spPr>
          <a:xfrm>
            <a:off x="464100" y="1464225"/>
            <a:ext cx="8679900" cy="4317000"/>
          </a:xfrm>
          <a:prstGeom prst="rect">
            <a:avLst/>
          </a:prstGeom>
        </p:spPr>
        <p:txBody>
          <a:bodyPr anchorCtr="0" anchor="t" bIns="91425" lIns="91425" spcFirstLastPara="1" rIns="91425" wrap="square" tIns="91425">
            <a:noAutofit/>
          </a:bodyPr>
          <a:lstStyle/>
          <a:p>
            <a:pPr indent="-406400" lvl="0" marL="457200" rtl="0" algn="l">
              <a:lnSpc>
                <a:spcPct val="150000"/>
              </a:lnSpc>
              <a:spcBef>
                <a:spcPts val="0"/>
              </a:spcBef>
              <a:spcAft>
                <a:spcPts val="0"/>
              </a:spcAft>
              <a:buSzPts val="2800"/>
              <a:buAutoNum type="arabicPeriod"/>
            </a:pPr>
            <a:r>
              <a:rPr b="1" lang="en" sz="2800"/>
              <a:t>Choose your goals</a:t>
            </a:r>
            <a:endParaRPr b="1" sz="2800"/>
          </a:p>
          <a:p>
            <a:pPr indent="-406400" lvl="0" marL="457200" rtl="0" algn="l">
              <a:lnSpc>
                <a:spcPct val="150000"/>
              </a:lnSpc>
              <a:spcBef>
                <a:spcPts val="0"/>
              </a:spcBef>
              <a:spcAft>
                <a:spcPts val="0"/>
              </a:spcAft>
              <a:buSzPts val="2800"/>
              <a:buAutoNum type="arabicPeriod"/>
            </a:pPr>
            <a:r>
              <a:rPr b="1" lang="en" sz="2800"/>
              <a:t>Make them SMART</a:t>
            </a:r>
            <a:endParaRPr b="1" sz="2800"/>
          </a:p>
          <a:p>
            <a:pPr indent="-406400" lvl="0" marL="457200" rtl="0" algn="l">
              <a:lnSpc>
                <a:spcPct val="150000"/>
              </a:lnSpc>
              <a:spcBef>
                <a:spcPts val="0"/>
              </a:spcBef>
              <a:spcAft>
                <a:spcPts val="0"/>
              </a:spcAft>
              <a:buSzPts val="2800"/>
              <a:buAutoNum type="arabicPeriod"/>
            </a:pPr>
            <a:r>
              <a:rPr b="1" lang="en" sz="2800"/>
              <a:t>Put a plan in place (micro-goals)</a:t>
            </a:r>
            <a:endParaRPr b="1" sz="2800"/>
          </a:p>
          <a:p>
            <a:pPr indent="-406400" lvl="0" marL="457200" rtl="0" algn="l">
              <a:lnSpc>
                <a:spcPct val="150000"/>
              </a:lnSpc>
              <a:spcBef>
                <a:spcPts val="0"/>
              </a:spcBef>
              <a:spcAft>
                <a:spcPts val="0"/>
              </a:spcAft>
              <a:buSzPts val="2800"/>
              <a:buAutoNum type="arabicPeriod"/>
            </a:pPr>
            <a:r>
              <a:rPr b="1" lang="en" sz="2800"/>
              <a:t>Set review periods</a:t>
            </a:r>
            <a:endParaRPr b="1" sz="2800"/>
          </a:p>
          <a:p>
            <a:pPr indent="-425450" lvl="0" marL="457200" rtl="0" algn="l">
              <a:lnSpc>
                <a:spcPct val="150000"/>
              </a:lnSpc>
              <a:spcBef>
                <a:spcPts val="0"/>
              </a:spcBef>
              <a:spcAft>
                <a:spcPts val="0"/>
              </a:spcAft>
              <a:buSzPts val="3100"/>
              <a:buAutoNum type="arabicPeriod"/>
            </a:pPr>
            <a:r>
              <a:rPr b="1" lang="en" sz="2800"/>
              <a:t>Hold yourself accountable </a:t>
            </a:r>
            <a:r>
              <a:rPr b="1" lang="en" sz="2000" u="sng">
                <a:solidFill>
                  <a:schemeClr val="hlink"/>
                </a:solidFill>
                <a:hlinkClick r:id="rId3"/>
              </a:rPr>
              <a:t>(Resource)</a:t>
            </a:r>
            <a:endParaRPr b="1" sz="2000"/>
          </a:p>
        </p:txBody>
      </p:sp>
      <p:sp>
        <p:nvSpPr>
          <p:cNvPr id="193" name="Google Shape;193;p28"/>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4"/>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194" name="Google Shape;194;p28"/>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195" name="Google Shape;195;p28"/>
          <p:cNvSpPr txBox="1"/>
          <p:nvPr/>
        </p:nvSpPr>
        <p:spPr>
          <a:xfrm>
            <a:off x="233800" y="4496625"/>
            <a:ext cx="3000000" cy="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Jeremy. (2018). [Picture of coins stacked on top of each other] [Photograph]. Stress Proof Your Money.</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6">
                  <a:extLst>
                    <a:ext uri="{A12FA001-AC4F-418D-AE19-62706E023703}">
                      <ahyp:hlinkClr val="tx"/>
                    </a:ext>
                  </a:extLst>
                </a:hlinkClick>
              </a:rPr>
              <a:t>https://stressproofyourmoney.com/your-attitude-towards-your-personal-finance</a:t>
            </a:r>
            <a:endParaRPr sz="500">
              <a:latin typeface="Calibri"/>
              <a:ea typeface="Calibri"/>
              <a:cs typeface="Calibri"/>
              <a:sym typeface="Calibri"/>
            </a:endParaRPr>
          </a:p>
          <a:p>
            <a:pPr indent="0" lvl="0" marL="0" rtl="0" algn="l">
              <a:lnSpc>
                <a:spcPct val="115000"/>
              </a:lnSpc>
              <a:spcBef>
                <a:spcPts val="0"/>
              </a:spcBef>
              <a:spcAft>
                <a:spcPts val="0"/>
              </a:spcAft>
              <a:buNone/>
            </a:pPr>
            <a:r>
              <a:t/>
            </a:r>
            <a:endParaRPr sz="12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Series Wrap Up &amp; Final Sharing</a:t>
            </a:r>
            <a:endParaRPr sz="3800"/>
          </a:p>
        </p:txBody>
      </p:sp>
      <p:sp>
        <p:nvSpPr>
          <p:cNvPr id="201" name="Google Shape;201;p29"/>
          <p:cNvSpPr txBox="1"/>
          <p:nvPr>
            <p:ph idx="1" type="body"/>
          </p:nvPr>
        </p:nvSpPr>
        <p:spPr>
          <a:xfrm>
            <a:off x="311700" y="1369800"/>
            <a:ext cx="8520600" cy="148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Has your money attitude changed from before the video series to now? Why or why not? If yes, what is it now?</a:t>
            </a:r>
            <a:endParaRPr sz="3300"/>
          </a:p>
          <a:p>
            <a:pPr indent="0" lvl="0" marL="0" rtl="0" algn="ctr">
              <a:spcBef>
                <a:spcPts val="1200"/>
              </a:spcBef>
              <a:spcAft>
                <a:spcPts val="0"/>
              </a:spcAft>
              <a:buNone/>
            </a:pPr>
            <a:r>
              <a:t/>
            </a:r>
            <a:endParaRPr sz="3300"/>
          </a:p>
          <a:p>
            <a:pPr indent="0" lvl="0" marL="0" rtl="0" algn="ctr">
              <a:spcBef>
                <a:spcPts val="1200"/>
              </a:spcBef>
              <a:spcAft>
                <a:spcPts val="1200"/>
              </a:spcAft>
              <a:buNone/>
            </a:pPr>
            <a:r>
              <a:t/>
            </a:r>
            <a:endParaRPr sz="3300"/>
          </a:p>
        </p:txBody>
      </p:sp>
      <p:pic>
        <p:nvPicPr>
          <p:cNvPr id="202" name="Google Shape;202;p29"/>
          <p:cNvPicPr preferRelativeResize="0"/>
          <p:nvPr/>
        </p:nvPicPr>
        <p:blipFill>
          <a:blip r:embed="rId3">
            <a:alphaModFix/>
          </a:blip>
          <a:stretch>
            <a:fillRect/>
          </a:stretch>
        </p:blipFill>
        <p:spPr>
          <a:xfrm>
            <a:off x="0" y="3230000"/>
            <a:ext cx="2232501" cy="1489500"/>
          </a:xfrm>
          <a:prstGeom prst="rect">
            <a:avLst/>
          </a:prstGeom>
          <a:noFill/>
          <a:ln>
            <a:noFill/>
          </a:ln>
        </p:spPr>
      </p:pic>
      <p:pic>
        <p:nvPicPr>
          <p:cNvPr id="203" name="Google Shape;203;p29"/>
          <p:cNvPicPr preferRelativeResize="0"/>
          <p:nvPr/>
        </p:nvPicPr>
        <p:blipFill>
          <a:blip r:embed="rId4">
            <a:alphaModFix/>
          </a:blip>
          <a:stretch>
            <a:fillRect/>
          </a:stretch>
        </p:blipFill>
        <p:spPr>
          <a:xfrm>
            <a:off x="6909750" y="3654000"/>
            <a:ext cx="2234251" cy="1489501"/>
          </a:xfrm>
          <a:prstGeom prst="rect">
            <a:avLst/>
          </a:prstGeom>
          <a:noFill/>
          <a:ln>
            <a:noFill/>
          </a:ln>
        </p:spPr>
      </p:pic>
      <p:sp>
        <p:nvSpPr>
          <p:cNvPr id="204" name="Google Shape;204;p29"/>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hlinkClick r:id="rId5"/>
              </a:rPr>
              <a:t>Creative Commons Attribution-NonCommercial 4.0 International license</a:t>
            </a:r>
            <a:r>
              <a:rPr lang="en" sz="600"/>
              <a:t>. If you reuse this work, please attribute The Financial Wellness Project, York University and Emery Collegiate Institute.</a:t>
            </a:r>
            <a:endParaRPr sz="600"/>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205" name="Google Shape;205;p29"/>
          <p:cNvPicPr preferRelativeResize="0"/>
          <p:nvPr/>
        </p:nvPicPr>
        <p:blipFill>
          <a:blip r:embed="rId6">
            <a:alphaModFix/>
          </a:blip>
          <a:stretch>
            <a:fillRect/>
          </a:stretch>
        </p:blipFill>
        <p:spPr>
          <a:xfrm>
            <a:off x="311700" y="4822250"/>
            <a:ext cx="413664" cy="140225"/>
          </a:xfrm>
          <a:prstGeom prst="rect">
            <a:avLst/>
          </a:prstGeom>
          <a:noFill/>
          <a:ln>
            <a:noFill/>
          </a:ln>
        </p:spPr>
      </p:pic>
      <p:sp>
        <p:nvSpPr>
          <p:cNvPr id="206" name="Google Shape;206;p29"/>
          <p:cNvSpPr txBox="1"/>
          <p:nvPr/>
        </p:nvSpPr>
        <p:spPr>
          <a:xfrm>
            <a:off x="219000" y="4526225"/>
            <a:ext cx="30000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latin typeface="Calibri"/>
                <a:ea typeface="Calibri"/>
                <a:cs typeface="Calibri"/>
                <a:sym typeface="Calibri"/>
              </a:rPr>
              <a:t>MJ. (2020). [Picture of a plant on top of a bunch of coins in a glass] [Photograph]. Panda Gossips.</a:t>
            </a:r>
            <a:endParaRPr sz="500">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rgbClr val="1155CC"/>
                </a:solidFill>
                <a:latin typeface="Calibri"/>
                <a:ea typeface="Calibri"/>
                <a:cs typeface="Calibri"/>
                <a:sym typeface="Calibri"/>
                <a:hlinkClick r:id="rId7">
                  <a:extLst>
                    <a:ext uri="{A12FA001-AC4F-418D-AE19-62706E023703}">
                      <ahyp:hlinkClr val="tx"/>
                    </a:ext>
                  </a:extLst>
                </a:hlinkClick>
              </a:rPr>
              <a:t>https://pandagossips.com/posts/6139</a:t>
            </a:r>
            <a:endParaRPr sz="5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30"/>
          <p:cNvSpPr txBox="1"/>
          <p:nvPr/>
        </p:nvSpPr>
        <p:spPr>
          <a:xfrm>
            <a:off x="725375" y="4719500"/>
            <a:ext cx="7884900" cy="7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600">
                <a:solidFill>
                  <a:schemeClr val="lt1"/>
                </a:solidFill>
              </a:rPr>
              <a:t>Unless otherwise noted, all content in this document was created by Hari Chand Balachandran Pillai, Hashir Ahmad, Deepinderjit Kaur Labana, Nicholas Cheng, Jennifer Diep, Kaman Hui, Simi Sahota, Maria Palermo, Jennine Rawana, Mazen Hamadeh, &amp; Agata Stypka in 2021, and is available under a </a:t>
            </a:r>
            <a:r>
              <a:rPr lang="en" sz="600" u="sng">
                <a:solidFill>
                  <a:schemeClr val="lt1"/>
                </a:solidFill>
                <a:hlinkClick r:id="rId4">
                  <a:extLst>
                    <a:ext uri="{A12FA001-AC4F-418D-AE19-62706E023703}">
                      <ahyp:hlinkClr val="tx"/>
                    </a:ext>
                  </a:extLst>
                </a:hlinkClick>
              </a:rPr>
              <a:t>Creative Commons Attribution-NonCommercial 4.0 International license</a:t>
            </a:r>
            <a:r>
              <a:rPr lang="en" sz="600">
                <a:solidFill>
                  <a:schemeClr val="lt1"/>
                </a:solidFill>
              </a:rPr>
              <a:t>. If you reuse this work, please attribute The Financial Wellness Project, York University and Emery Collegiate Institute.</a:t>
            </a:r>
            <a:endParaRPr sz="600">
              <a:solidFill>
                <a:schemeClr val="lt1"/>
              </a:solidFill>
            </a:endParaRPr>
          </a:p>
          <a:p>
            <a:pPr indent="0" lvl="0" marL="0" rtl="0" algn="l">
              <a:lnSpc>
                <a:spcPct val="115000"/>
              </a:lnSpc>
              <a:spcBef>
                <a:spcPts val="0"/>
              </a:spcBef>
              <a:spcAft>
                <a:spcPts val="0"/>
              </a:spcAft>
              <a:buNone/>
            </a:pPr>
            <a:r>
              <a:t/>
            </a:r>
            <a:endParaRPr sz="600">
              <a:solidFill>
                <a:srgbClr val="FFFFFF"/>
              </a:solidFill>
            </a:endParaRPr>
          </a:p>
          <a:p>
            <a:pPr indent="0" lvl="0" marL="0" rtl="0" algn="l">
              <a:spcBef>
                <a:spcPts val="0"/>
              </a:spcBef>
              <a:spcAft>
                <a:spcPts val="0"/>
              </a:spcAft>
              <a:buNone/>
            </a:pPr>
            <a:r>
              <a:t/>
            </a:r>
            <a:endParaRPr sz="800"/>
          </a:p>
        </p:txBody>
      </p:sp>
      <p:pic>
        <p:nvPicPr>
          <p:cNvPr id="212" name="Google Shape;212;p30"/>
          <p:cNvPicPr preferRelativeResize="0"/>
          <p:nvPr/>
        </p:nvPicPr>
        <p:blipFill>
          <a:blip r:embed="rId5">
            <a:alphaModFix/>
          </a:blip>
          <a:stretch>
            <a:fillRect/>
          </a:stretch>
        </p:blipFill>
        <p:spPr>
          <a:xfrm>
            <a:off x="311700" y="4822250"/>
            <a:ext cx="413664" cy="140225"/>
          </a:xfrm>
          <a:prstGeom prst="rect">
            <a:avLst/>
          </a:prstGeom>
          <a:noFill/>
          <a:ln>
            <a:noFill/>
          </a:ln>
        </p:spPr>
      </p:pic>
      <p:sp>
        <p:nvSpPr>
          <p:cNvPr id="213" name="Google Shape;213;p30"/>
          <p:cNvSpPr txBox="1"/>
          <p:nvPr/>
        </p:nvSpPr>
        <p:spPr>
          <a:xfrm>
            <a:off x="274675" y="4548450"/>
            <a:ext cx="3669900" cy="35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
                <a:solidFill>
                  <a:schemeClr val="lt1"/>
                </a:solidFill>
                <a:latin typeface="Calibri"/>
                <a:ea typeface="Calibri"/>
                <a:cs typeface="Calibri"/>
                <a:sym typeface="Calibri"/>
              </a:rPr>
              <a:t>Canva Pro. (2020). [Picture of attitude changes things written on a chalkboard] [Digital Image]. Medium.</a:t>
            </a:r>
            <a:endParaRPr sz="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 sz="500" u="sng">
                <a:solidFill>
                  <a:schemeClr val="lt1"/>
                </a:solidFill>
                <a:latin typeface="Calibri"/>
                <a:ea typeface="Calibri"/>
                <a:cs typeface="Calibri"/>
                <a:sym typeface="Calibri"/>
                <a:hlinkClick r:id="rId6">
                  <a:extLst>
                    <a:ext uri="{A12FA001-AC4F-418D-AE19-62706E023703}">
                      <ahyp:hlinkClr val="tx"/>
                    </a:ext>
                  </a:extLst>
                </a:hlinkClick>
              </a:rPr>
              <a:t>https://medium.com/illumination-curated/a-healthy-attitude-towards-money-helps-to-achieve-financial-security-efd9b0a0f5ec</a:t>
            </a:r>
            <a:endParaRPr sz="5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