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Roboto"/>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Roboto-regular.fntdata"/><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italic.fntdata"/><Relationship Id="rId25" Type="http://schemas.openxmlformats.org/officeDocument/2006/relationships/font" Target="fonts/Roboto-bold.fntdata"/><Relationship Id="rId27" Type="http://schemas.openxmlformats.org/officeDocument/2006/relationships/font" Target="fonts/Robot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c6f73a04f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c6f73a04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c6f73a04f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c6f73a04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50">
                <a:solidFill>
                  <a:srgbClr val="777777"/>
                </a:solidFill>
                <a:highlight>
                  <a:srgbClr val="FFFFFF"/>
                </a:highlight>
                <a:latin typeface="Roboto"/>
                <a:ea typeface="Roboto"/>
                <a:cs typeface="Roboto"/>
                <a:sym typeface="Roboto"/>
              </a:rPr>
              <a:t>I reside on, work from, and come to you today from the traditional lands of the Anishinaabe - the homelands of the people of the Council of Three Fires including the Ojibwe, Potawatomi and Odawa. I acknowledge them as the past, present and future caretakers of this land which has been stewarded by Indigenous peoples for thousands of years before the arrival of colonial settlers.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3ac6dfb306_2_2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3ac6dfb306_2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50">
                <a:solidFill>
                  <a:srgbClr val="777777"/>
                </a:solidFill>
                <a:highlight>
                  <a:srgbClr val="FFFFFF"/>
                </a:highlight>
                <a:latin typeface="Roboto"/>
                <a:ea typeface="Roboto"/>
                <a:cs typeface="Roboto"/>
                <a:sym typeface="Roboto"/>
              </a:rPr>
              <a:t>Without meaning to diminish the recognition of the Indigenous rights to this land, I would also like to acknowledge that the city of Detroit has been cared for in its own right primarily by African Americans for decades. While my African-American neighbors have been nothing but warm and welcoming to me and my family, I still recognize that I appear to be part of a </a:t>
            </a:r>
            <a:r>
              <a:rPr lang="en" sz="1050">
                <a:solidFill>
                  <a:srgbClr val="777777"/>
                </a:solidFill>
                <a:highlight>
                  <a:srgbClr val="FFFFFF"/>
                </a:highlight>
                <a:latin typeface="Roboto"/>
                <a:ea typeface="Roboto"/>
                <a:cs typeface="Roboto"/>
                <a:sym typeface="Roboto"/>
              </a:rPr>
              <a:t>wave of Caucasian “gentrifiers” and I am aware that there is a well-warranted fear of erasure of the distinctive Black heritage of this city, and of displacement of the population. I see it as my duty to continue to uplift, celebrate, and preserve this heritage and ownership in every way possible without being disingenuous. I am open to receive feedback from anyone about ways in which I might better follow through on both these acknowledgements in a truly impactful way.</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c6f73a04f_0_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c6f73a04f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 often as we tell our students, Don’t apologize! No disclaimers! Also know that this advice is often easier spoken than followed. For those of you who have trained and worked with me before, you will know that the work I have done has most often been by the skin of my teeth: done up to the very last minute, with great anxiety, and haphazardly. This has not changed. While this is an ongoing symptom of ADHD and other neurodivergences, I also take responsibility for the effect this way of working has on colleagues, students and clients</a:t>
            </a:r>
            <a:r>
              <a:rPr lang="en"/>
              <a:t>. I am honored to be working in the company of Eric and Julie, the quality of </a:t>
            </a:r>
            <a:r>
              <a:rPr lang="en"/>
              <a:t>whose</a:t>
            </a:r>
            <a:r>
              <a:rPr lang="en"/>
              <a:t> work is an inspiration to me.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13ac6dfb306_2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13ac6dfb306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My impetus for researching this dialect, or set of dialects, is that I reside in Detroit (only a mile or so from the neighborhood known as Chaldean town, which is itself, ironically, now only contains an almost infinitesimal population of Chaldean people). Also, this accent is present in many of the widely produced plays of Heather Raffo, who is herself a Chaldean-American Southeast Michigander. Because so many of us here work with actors, I hoped this research would serve as a jumping off point for coaches, designers, and actors working on these plays. As a side note, I had a Chaldean-American acting student to whom I offered Raffo’s work to explore in class — she said that she really identified more with her European-American peers from her upbringing in Western Michigan, and didn’t particularly need material suited to her ethnicity. I told her I’d find her something else, but when I came back with other material, she said she’d read over it and actually did want to do it, as she had begun to find great delight in reading dialogue that sounded “exactly like my aunts” and really hadn’t encountered anything like that in a script before. Sarab Kamoo, a Michigan-based Chaldean-American actor and one of my contributors, described the joy of “coming home to this work,” both for the striking portraits of a community that Raffo draws and can be inhabited, and for the too-rare experience of working with other actors of Middle Eastern descent.</a:t>
            </a:r>
            <a:endParaRPr sz="10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13ac6dfb306_2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13ac6dfb306_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13ac6dfb306_1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13ac6dfb30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Syriac</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   One of my contributors said “Well, I think that’s what, you know, English linguists call it” with what I take to be a healthy skepticism over having a Western academic term assigned to a person’s native language.</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Northeastern Neo-Aramaic or NENA.</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Chaldean</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People who identify as Assyrian (which I’ll get into momentarily) tend, when speaking English, to call the language Assyrian.</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People who identify as Chaldean tend to call the language Chaldean. There are, however, actual dialectal differences between the two, despite being mutually intelligible. At least from an academic anthropological perspective, the two groups are ethnically the same: ethnic Assyrians, who are descendants of the original inhabitants of ancient Mesopotamia. By modern political boundaries these people currently inhabit or have in the past inhabited northern Iraq, parts of Iran, parts of Turkiye, and parts of Syria.</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Due to political upheavals, persecutions, war, and other conditions, there is a significant diaspora in the United States and elsewhere, many Assyrians and Chaldeans having settled in Southeast Michigan.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My impetus for researching this dialect, or set of dialects, is that I reside in Detroit (only a mile or so from the neighborhood known as Chaldean town, which is itself, ironically, now only contains an almost infinitesimal population of Chaldean people). Also, this accent is present in many of the widely produced plays of Heather Raffo, who is herself a Chaldean-American Southeast Michigander. Because so many of us here work with actors, I hoped this research would serve as a jumping off point for coaches, designers, and actors working on these plays. As a side note, I had a Chaldean-American acting student to whom I offered Raffo’s work to explore in class — she said that she really identified more with her European-American peers from her upbringing in Western Michigan, and didn’t particularly need material suited to her ethnicity. I told her I’d find her something else, but when I came back with other material, she said she’d read over it and actually did want to do it, as she had begun to find great delight in reading dialogue that sounded “exactly like my aunts” and really hadn’t encountered anything like that in a script before.</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This said, I am certainly not the first person to research this dialect, as many illustrious coaches and dialect designers, perhaps some of them here at this conference, have worked on these plays before. I’d be more than happy for input from anyone who has done these plays, even if it’s to vehemently dispute some part of my research.</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The difference between Assyrian and Chaldean seems, then, essentially to be a religious difference, but closely related even there. The Assyrian Church and the Chaldean Catholic Church.</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Classical Syriac is read and spoken in liturgical contexts - it is not fully mutually intelligible with modern Suret, but due to its ubiquity within church services many Assyrians and Chaldeans can at least sound it out confidently, much as Christians in the West were, in earlier eras, familiar with Latin.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Members of these communities hold that in these services, they are speaking the Aramaic spoken by Jesus Christ. I have come across some literature that suggests that Classical Syriac is related to Jesus’ Aramaic but is not exactly the same, however at this point in my research I certainly don’t feel confident about disputing outright the people who are closest to the language, nor is it my desire to be able to do so. </a:t>
            </a:r>
            <a:endParaRPr sz="10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13ac6dfb306_1_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13ac6dfb306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chemeClr val="dk1"/>
                </a:solidFill>
              </a:rPr>
              <a:t>Syriac</a:t>
            </a:r>
            <a:endParaRPr sz="1000">
              <a:solidFill>
                <a:schemeClr val="dk1"/>
              </a:solidFill>
            </a:endParaRPr>
          </a:p>
          <a:p>
            <a:pPr indent="0" lvl="0" marL="0" rtl="0" algn="l">
              <a:lnSpc>
                <a:spcPct val="115000"/>
              </a:lnSpc>
              <a:spcBef>
                <a:spcPts val="0"/>
              </a:spcBef>
              <a:spcAft>
                <a:spcPts val="0"/>
              </a:spcAft>
              <a:buNone/>
            </a:pPr>
            <a:r>
              <a:rPr lang="en" sz="1000">
                <a:solidFill>
                  <a:schemeClr val="dk1"/>
                </a:solidFill>
              </a:rPr>
              <a:t>   One of my contributors said “Well, I think that’s what, you know, English linguists call it” with what I take to be a healthy skepticism over having a Western academic term assigned to a person’s native language.</a:t>
            </a:r>
            <a:endParaRPr sz="1000">
              <a:solidFill>
                <a:schemeClr val="dk1"/>
              </a:solidFill>
            </a:endParaRPr>
          </a:p>
          <a:p>
            <a:pPr indent="0" lvl="0" marL="0" rtl="0" algn="l">
              <a:lnSpc>
                <a:spcPct val="115000"/>
              </a:lnSpc>
              <a:spcBef>
                <a:spcPts val="0"/>
              </a:spcBef>
              <a:spcAft>
                <a:spcPts val="0"/>
              </a:spcAft>
              <a:buNone/>
            </a:pPr>
            <a:r>
              <a:t/>
            </a:r>
            <a:endParaRPr sz="1000">
              <a:solidFill>
                <a:schemeClr val="dk1"/>
              </a:solidFill>
            </a:endParaRPr>
          </a:p>
          <a:p>
            <a:pPr indent="0" lvl="0" marL="0" rtl="0" algn="l">
              <a:lnSpc>
                <a:spcPct val="115000"/>
              </a:lnSpc>
              <a:spcBef>
                <a:spcPts val="0"/>
              </a:spcBef>
              <a:spcAft>
                <a:spcPts val="0"/>
              </a:spcAft>
              <a:buNone/>
            </a:pPr>
            <a:r>
              <a:rPr lang="en" sz="1000">
                <a:solidFill>
                  <a:schemeClr val="dk1"/>
                </a:solidFill>
              </a:rPr>
              <a:t>Northeastern Neo-Aramaic or NENA.</a:t>
            </a:r>
            <a:endParaRPr sz="1000">
              <a:solidFill>
                <a:schemeClr val="dk1"/>
              </a:solidFill>
            </a:endParaRPr>
          </a:p>
          <a:p>
            <a:pPr indent="0" lvl="0" marL="0" rtl="0" algn="l">
              <a:lnSpc>
                <a:spcPct val="115000"/>
              </a:lnSpc>
              <a:spcBef>
                <a:spcPts val="0"/>
              </a:spcBef>
              <a:spcAft>
                <a:spcPts val="0"/>
              </a:spcAft>
              <a:buNone/>
            </a:pPr>
            <a:r>
              <a:rPr lang="en" sz="1000">
                <a:solidFill>
                  <a:schemeClr val="dk1"/>
                </a:solidFill>
              </a:rPr>
              <a:t>Chaldean</a:t>
            </a:r>
            <a:endParaRPr sz="1000">
              <a:solidFill>
                <a:schemeClr val="dk1"/>
              </a:solidFill>
            </a:endParaRPr>
          </a:p>
          <a:p>
            <a:pPr indent="0" lvl="0" marL="0" rtl="0" algn="l">
              <a:lnSpc>
                <a:spcPct val="115000"/>
              </a:lnSpc>
              <a:spcBef>
                <a:spcPts val="0"/>
              </a:spcBef>
              <a:spcAft>
                <a:spcPts val="0"/>
              </a:spcAft>
              <a:buNone/>
            </a:pPr>
            <a:r>
              <a:rPr lang="en" sz="1000">
                <a:solidFill>
                  <a:schemeClr val="dk1"/>
                </a:solidFill>
              </a:rPr>
              <a:t>People who identify as Assyrian (which I’ll get into momentarily) tend, when speaking English, to call the language Assyrian.</a:t>
            </a:r>
            <a:endParaRPr sz="1000">
              <a:solidFill>
                <a:schemeClr val="dk1"/>
              </a:solidFill>
            </a:endParaRPr>
          </a:p>
          <a:p>
            <a:pPr indent="0" lvl="0" marL="0" rtl="0" algn="l">
              <a:lnSpc>
                <a:spcPct val="115000"/>
              </a:lnSpc>
              <a:spcBef>
                <a:spcPts val="0"/>
              </a:spcBef>
              <a:spcAft>
                <a:spcPts val="0"/>
              </a:spcAft>
              <a:buNone/>
            </a:pPr>
            <a:r>
              <a:rPr lang="en" sz="1000">
                <a:solidFill>
                  <a:schemeClr val="dk1"/>
                </a:solidFill>
              </a:rPr>
              <a:t>People who identify as Chaldean tend to call the language Chaldean. There are, however, actual dialectal differences between the two, despite being mutually intelligible. At least from an academic anthropological perspective, the two groups are ethnically the same: ethnic Assyrians, who are descendants of the original inhabitants of ancient Mesopotamia. By modern political boundaries these people currently inhabit or have in the past inhabited northern Iraq, parts of Iran, parts of Turkiye, and parts of Syria.</a:t>
            </a:r>
            <a:endParaRPr sz="1000">
              <a:solidFill>
                <a:schemeClr val="dk1"/>
              </a:solidFill>
            </a:endParaRPr>
          </a:p>
          <a:p>
            <a:pPr indent="0" lvl="0" marL="0" rtl="0" algn="l">
              <a:lnSpc>
                <a:spcPct val="115000"/>
              </a:lnSpc>
              <a:spcBef>
                <a:spcPts val="0"/>
              </a:spcBef>
              <a:spcAft>
                <a:spcPts val="0"/>
              </a:spcAft>
              <a:buNone/>
            </a:pPr>
            <a:r>
              <a:rPr lang="en" sz="1000">
                <a:solidFill>
                  <a:schemeClr val="dk1"/>
                </a:solidFill>
              </a:rPr>
              <a:t>Due to political upheavals, persecutions, war, and other conditions, there is a significant diaspora in the United States and elsewhere, many Assyrians and Chaldeans having settled in Southeast Michigan. </a:t>
            </a:r>
            <a:endParaRPr sz="1000">
              <a:solidFill>
                <a:schemeClr val="dk1"/>
              </a:solidFill>
            </a:endParaRPr>
          </a:p>
          <a:p>
            <a:pPr indent="0" lvl="0" marL="0" rtl="0" algn="l">
              <a:lnSpc>
                <a:spcPct val="115000"/>
              </a:lnSpc>
              <a:spcBef>
                <a:spcPts val="0"/>
              </a:spcBef>
              <a:spcAft>
                <a:spcPts val="0"/>
              </a:spcAft>
              <a:buNone/>
            </a:pPr>
            <a:r>
              <a:rPr lang="en" sz="1000">
                <a:solidFill>
                  <a:schemeClr val="dk1"/>
                </a:solidFill>
              </a:rPr>
              <a:t>My impetus for researching this dialect, or set of dialects, is that I reside in Detroit (only a mile or so from the neighborhood known as Chaldean town, which is itself, ironically, now only contains an almost infinitesimal population of Chaldean people). Also, this accent is present in many of the widely produced plays of Heather Raffo, who is herself a Chaldean-American Southeast Michigander. Because so many of us here work with actors, I hoped this research would serve as a jumping off point for coaches, designers, and actors working on these plays. As a side note, I had a Chaldean-American acting student to whom I offered Raffo’s work to explore in class — she said that she really identified more with her European-American peers from her upbringing in Western Michigan, and didn’t particularly need material suited to her ethnicity. I told her I’d find her something else, but when I came back with other material, she said she’d read over it and actually did want to do it, as she had begun to find great delight in reading dialogue that sounded “exactly like my aunts” and really hadn’t encountered anything like that in a script before.</a:t>
            </a:r>
            <a:endParaRPr sz="1000">
              <a:solidFill>
                <a:schemeClr val="dk1"/>
              </a:solidFill>
            </a:endParaRPr>
          </a:p>
          <a:p>
            <a:pPr indent="0" lvl="0" marL="0" rtl="0" algn="l">
              <a:lnSpc>
                <a:spcPct val="115000"/>
              </a:lnSpc>
              <a:spcBef>
                <a:spcPts val="0"/>
              </a:spcBef>
              <a:spcAft>
                <a:spcPts val="0"/>
              </a:spcAft>
              <a:buNone/>
            </a:pPr>
            <a:r>
              <a:rPr lang="en" sz="1000">
                <a:solidFill>
                  <a:schemeClr val="dk1"/>
                </a:solidFill>
              </a:rPr>
              <a:t>This said, I am certainly not the first person to research this dialect, as many illustrious coaches and dialect designers, perhaps some of them here at this conference, have worked on these plays before. I’d be more than happy for input from anyone who has done these plays, even if it’s to vehemently dispute some part of my research.</a:t>
            </a:r>
            <a:endParaRPr sz="1000">
              <a:solidFill>
                <a:schemeClr val="dk1"/>
              </a:solidFill>
            </a:endParaRPr>
          </a:p>
          <a:p>
            <a:pPr indent="0" lvl="0" marL="0" rtl="0" algn="l">
              <a:lnSpc>
                <a:spcPct val="115000"/>
              </a:lnSpc>
              <a:spcBef>
                <a:spcPts val="0"/>
              </a:spcBef>
              <a:spcAft>
                <a:spcPts val="0"/>
              </a:spcAft>
              <a:buNone/>
            </a:pPr>
            <a:r>
              <a:rPr lang="en" sz="1000">
                <a:solidFill>
                  <a:schemeClr val="dk1"/>
                </a:solidFill>
              </a:rPr>
              <a:t>The difference between Assyrian and Chaldean seems, then, essentially to be a religious difference, but closely related even there. The Assyrian Church and the Chaldean Catholic Church.</a:t>
            </a:r>
            <a:endParaRPr sz="1000">
              <a:solidFill>
                <a:schemeClr val="dk1"/>
              </a:solidFill>
            </a:endParaRPr>
          </a:p>
          <a:p>
            <a:pPr indent="0" lvl="0" marL="0" rtl="0" algn="l">
              <a:lnSpc>
                <a:spcPct val="115000"/>
              </a:lnSpc>
              <a:spcBef>
                <a:spcPts val="0"/>
              </a:spcBef>
              <a:spcAft>
                <a:spcPts val="0"/>
              </a:spcAft>
              <a:buNone/>
            </a:pPr>
            <a:r>
              <a:rPr lang="en" sz="1000">
                <a:solidFill>
                  <a:schemeClr val="dk1"/>
                </a:solidFill>
              </a:rPr>
              <a:t>Classical Syriac is read and spoken in liturgical contexts - it is not fully mutually intelligible with modern Suret, but due to its ubiquity within church services many Assyrians and Chaldeans can at least sound it out confidently, much as Christians in the West were, in earlier eras, familiar with Latin. </a:t>
            </a:r>
            <a:endParaRPr sz="1000">
              <a:solidFill>
                <a:schemeClr val="dk1"/>
              </a:solidFill>
            </a:endParaRPr>
          </a:p>
          <a:p>
            <a:pPr indent="0" lvl="0" marL="0" rtl="0" algn="l">
              <a:lnSpc>
                <a:spcPct val="115000"/>
              </a:lnSpc>
              <a:spcBef>
                <a:spcPts val="0"/>
              </a:spcBef>
              <a:spcAft>
                <a:spcPts val="0"/>
              </a:spcAft>
              <a:buNone/>
            </a:pPr>
            <a:r>
              <a:t/>
            </a:r>
            <a:endParaRPr sz="1000">
              <a:solidFill>
                <a:schemeClr val="dk1"/>
              </a:solidFill>
            </a:endParaRPr>
          </a:p>
          <a:p>
            <a:pPr indent="0" lvl="0" marL="0" rtl="0" algn="l">
              <a:lnSpc>
                <a:spcPct val="115000"/>
              </a:lnSpc>
              <a:spcBef>
                <a:spcPts val="0"/>
              </a:spcBef>
              <a:spcAft>
                <a:spcPts val="0"/>
              </a:spcAft>
              <a:buNone/>
            </a:pPr>
            <a:r>
              <a:rPr lang="en" sz="1000">
                <a:solidFill>
                  <a:schemeClr val="dk1"/>
                </a:solidFill>
              </a:rPr>
              <a:t>Members of these communities hold that in these services, they are speaking the Aramaic spoken by Jesus Christ. I have come across some literature that suggests that Classical Syriac is related to Jesus’ Aramaic but is not exactly the same, however at this point in my research I certainly don’t feel confident about disputing outright the people who are closest to the language, nor is it my desire to be able to do so. </a:t>
            </a:r>
            <a:endParaRPr sz="10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13ac6dfb306_0_1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13ac6dfb30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13ac6dfb306_0_1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13ac6dfb306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posture was based on audial observation of all contributors,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13ac6dfb306_0_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13ac6dfb30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13ab6ed3f64_0_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13ab6ed3f64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13ab6ed3f64_0_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13ab6ed3f6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13ab6ed3f64_0_1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13ab6ed3f6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13ac6dfb306_2_1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13ac6dfb306_2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13ab6ed3f64_0_1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13ab6ed3f64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13ac6dfb306_2_2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13ac6dfb306_2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13ac6dfb306_0_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13ac6dfb30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8246400" y="4245875"/>
            <a:ext cx="897600" cy="897600"/>
          </a:xfrm>
          <a:prstGeom prst="round1Rect">
            <a:avLst>
              <a:gd fmla="val 16667" name="adj"/>
            </a:avLst>
          </a:prstGeom>
          <a:solidFill>
            <a:schemeClr val="lt1">
              <a:alpha val="680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90525" y="1819275"/>
            <a:ext cx="8222100" cy="933600"/>
          </a:xfrm>
          <a:prstGeom prst="rect">
            <a:avLst/>
          </a:prstGeom>
        </p:spPr>
        <p:txBody>
          <a:bodyPr anchorCtr="0" anchor="b"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3" name="Google Shape;13;p2"/>
          <p:cNvSpPr txBox="1"/>
          <p:nvPr>
            <p:ph idx="1" type="subTitle"/>
          </p:nvPr>
        </p:nvSpPr>
        <p:spPr>
          <a:xfrm>
            <a:off x="390525" y="2789130"/>
            <a:ext cx="8222100" cy="432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4" name="Google Shape;14;p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460950" y="2065350"/>
            <a:ext cx="8222100" cy="10128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7" name="Google Shape;17;p3"/>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2" name="Google Shape;22;p4"/>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8" name="Google Shape;28;p5"/>
          <p:cNvSpPr txBox="1"/>
          <p:nvPr>
            <p:ph idx="1" type="body"/>
          </p:nvPr>
        </p:nvSpPr>
        <p:spPr>
          <a:xfrm>
            <a:off x="47190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2" type="body"/>
          </p:nvPr>
        </p:nvSpPr>
        <p:spPr>
          <a:xfrm>
            <a:off x="469425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5"/>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p:nvPr/>
        </p:nvSpPr>
        <p:spPr>
          <a:xfrm flipH="1" rot="10800000">
            <a:off x="0" y="656400"/>
            <a:ext cx="9144000" cy="4487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5" name="Google Shape;35;p6"/>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7"/>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1600"/>
              </a:spcBef>
              <a:spcAft>
                <a:spcPts val="0"/>
              </a:spcAft>
              <a:buClr>
                <a:schemeClr val="lt1"/>
              </a:buClr>
              <a:buSzPts val="1200"/>
              <a:buChar char="○"/>
              <a:defRPr sz="1200">
                <a:solidFill>
                  <a:schemeClr val="lt1"/>
                </a:solidFill>
              </a:defRPr>
            </a:lvl2pPr>
            <a:lvl3pPr indent="-304800" lvl="2" marL="1371600">
              <a:spcBef>
                <a:spcPts val="1600"/>
              </a:spcBef>
              <a:spcAft>
                <a:spcPts val="0"/>
              </a:spcAft>
              <a:buClr>
                <a:schemeClr val="lt1"/>
              </a:buClr>
              <a:buSzPts val="1200"/>
              <a:buChar char="■"/>
              <a:defRPr sz="1200">
                <a:solidFill>
                  <a:schemeClr val="lt1"/>
                </a:solidFill>
              </a:defRPr>
            </a:lvl3pPr>
            <a:lvl4pPr indent="-304800" lvl="3" marL="1828800">
              <a:spcBef>
                <a:spcPts val="1600"/>
              </a:spcBef>
              <a:spcAft>
                <a:spcPts val="0"/>
              </a:spcAft>
              <a:buClr>
                <a:schemeClr val="lt1"/>
              </a:buClr>
              <a:buSzPts val="1200"/>
              <a:buChar char="●"/>
              <a:defRPr sz="1200">
                <a:solidFill>
                  <a:schemeClr val="lt1"/>
                </a:solidFill>
              </a:defRPr>
            </a:lvl4pPr>
            <a:lvl5pPr indent="-304800" lvl="4" marL="2286000">
              <a:spcBef>
                <a:spcPts val="1600"/>
              </a:spcBef>
              <a:spcAft>
                <a:spcPts val="0"/>
              </a:spcAft>
              <a:buClr>
                <a:schemeClr val="lt1"/>
              </a:buClr>
              <a:buSzPts val="1200"/>
              <a:buChar char="○"/>
              <a:defRPr sz="1200">
                <a:solidFill>
                  <a:schemeClr val="lt1"/>
                </a:solidFill>
              </a:defRPr>
            </a:lvl5pPr>
            <a:lvl6pPr indent="-304800" lvl="5" marL="2743200">
              <a:spcBef>
                <a:spcPts val="1600"/>
              </a:spcBef>
              <a:spcAft>
                <a:spcPts val="0"/>
              </a:spcAft>
              <a:buClr>
                <a:schemeClr val="lt1"/>
              </a:buClr>
              <a:buSzPts val="1200"/>
              <a:buChar char="■"/>
              <a:defRPr sz="1200">
                <a:solidFill>
                  <a:schemeClr val="lt1"/>
                </a:solidFill>
              </a:defRPr>
            </a:lvl6pPr>
            <a:lvl7pPr indent="-304800" lvl="6" marL="3200400">
              <a:spcBef>
                <a:spcPts val="1600"/>
              </a:spcBef>
              <a:spcAft>
                <a:spcPts val="0"/>
              </a:spcAft>
              <a:buClr>
                <a:schemeClr val="lt1"/>
              </a:buClr>
              <a:buSzPts val="1200"/>
              <a:buChar char="●"/>
              <a:defRPr sz="1200">
                <a:solidFill>
                  <a:schemeClr val="lt1"/>
                </a:solidFill>
              </a:defRPr>
            </a:lvl7pPr>
            <a:lvl8pPr indent="-304800" lvl="7" marL="3657600">
              <a:spcBef>
                <a:spcPts val="1600"/>
              </a:spcBef>
              <a:spcAft>
                <a:spcPts val="0"/>
              </a:spcAft>
              <a:buClr>
                <a:schemeClr val="lt1"/>
              </a:buClr>
              <a:buSzPts val="1200"/>
              <a:buChar char="○"/>
              <a:defRPr sz="1200">
                <a:solidFill>
                  <a:schemeClr val="lt1"/>
                </a:solidFill>
              </a:defRPr>
            </a:lvl8pPr>
            <a:lvl9pPr indent="-304800" lvl="8" marL="4114800">
              <a:spcBef>
                <a:spcPts val="1600"/>
              </a:spcBef>
              <a:spcAft>
                <a:spcPts val="1600"/>
              </a:spcAft>
              <a:buClr>
                <a:schemeClr val="lt1"/>
              </a:buClr>
              <a:buSzPts val="1200"/>
              <a:buChar char="■"/>
              <a:defRPr sz="1200">
                <a:solidFill>
                  <a:schemeClr val="lt1"/>
                </a:solidFill>
              </a:defRPr>
            </a:lvl9pPr>
          </a:lstStyle>
          <a:p/>
        </p:txBody>
      </p:sp>
      <p:sp>
        <p:nvSpPr>
          <p:cNvPr id="41" name="Google Shape;41;p7"/>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2" name="Shape 42"/>
        <p:cNvGrpSpPr/>
        <p:nvPr/>
      </p:nvGrpSpPr>
      <p:grpSpPr>
        <a:xfrm>
          <a:off x="0" y="0"/>
          <a:ext cx="0" cy="0"/>
          <a:chOff x="0" y="0"/>
          <a:chExt cx="0" cy="0"/>
        </a:xfrm>
      </p:grpSpPr>
      <p:sp>
        <p:nvSpPr>
          <p:cNvPr id="43" name="Google Shape;43;p8"/>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44" name="Google Shape;44;p8"/>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p:txBody>
      </p:sp>
      <p:sp>
        <p:nvSpPr>
          <p:cNvPr id="49" name="Google Shape;49;p9"/>
          <p:cNvSpPr txBox="1"/>
          <p:nvPr>
            <p:ph idx="1" type="subTitle"/>
          </p:nvPr>
        </p:nvSpPr>
        <p:spPr>
          <a:xfrm>
            <a:off x="265500" y="2779467"/>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nvSpPr>
        <p:spPr>
          <a:xfrm flipH="1" rot="10800000">
            <a:off x="0" y="0"/>
            <a:ext cx="9144000" cy="4695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0"/>
          <p:cNvSpPr/>
          <p:nvPr/>
        </p:nvSpPr>
        <p:spPr>
          <a:xfrm flipH="1" rot="10800000">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txBox="1"/>
          <p:nvPr>
            <p:ph idx="1" type="body"/>
          </p:nvPr>
        </p:nvSpPr>
        <p:spPr>
          <a:xfrm>
            <a:off x="57150" y="4696825"/>
            <a:ext cx="8382000" cy="44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lt1"/>
              </a:buClr>
              <a:buSzPts val="1200"/>
              <a:buNone/>
              <a:defRPr sz="1200">
                <a:solidFill>
                  <a:schemeClr val="lt1"/>
                </a:solidFill>
              </a:defRPr>
            </a:lvl1pPr>
          </a:lstStyle>
          <a:p/>
        </p:txBody>
      </p:sp>
      <p:sp>
        <p:nvSpPr>
          <p:cNvPr id="56" name="Google Shape;56;p10"/>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4"/>
        </a:solidFill>
      </p:bgPr>
    </p:bg>
    <p:spTree>
      <p:nvGrpSpPr>
        <p:cNvPr id="57" name="Shape 57"/>
        <p:cNvGrpSpPr/>
        <p:nvPr/>
      </p:nvGrpSpPr>
      <p:grpSpPr>
        <a:xfrm>
          <a:off x="0" y="0"/>
          <a:ext cx="0" cy="0"/>
          <a:chOff x="0" y="0"/>
          <a:chExt cx="0" cy="0"/>
        </a:xfrm>
      </p:grpSpPr>
      <p:sp>
        <p:nvSpPr>
          <p:cNvPr id="58" name="Google Shape;58;p11"/>
          <p:cNvSpPr txBox="1"/>
          <p:nvPr>
            <p:ph hasCustomPrompt="1" type="title"/>
          </p:nvPr>
        </p:nvSpPr>
        <p:spPr>
          <a:xfrm>
            <a:off x="475500" y="1258525"/>
            <a:ext cx="8222100" cy="19635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p:nvPr>
            <p:ph idx="1" type="body"/>
          </p:nvPr>
        </p:nvSpPr>
        <p:spPr>
          <a:xfrm>
            <a:off x="475500" y="3304625"/>
            <a:ext cx="82221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0" name="Google Shape;60;p11"/>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61" name="Shape 61"/>
        <p:cNvGrpSpPr/>
        <p:nvPr/>
      </p:nvGrpSpPr>
      <p:grpSpPr>
        <a:xfrm>
          <a:off x="0" y="0"/>
          <a:ext cx="0" cy="0"/>
          <a:chOff x="0" y="0"/>
          <a:chExt cx="0" cy="0"/>
        </a:xfrm>
      </p:grpSpPr>
      <p:sp>
        <p:nvSpPr>
          <p:cNvPr id="62" name="Google Shape;62;p1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7" name="Google Shape;7;p1"/>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indent="-317500" lvl="1" marL="9144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2pPr>
            <a:lvl3pPr indent="-317500" lvl="2" marL="13716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indent="-317500" lvl="3" marL="18288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indent="-317500" lvl="4" marL="22860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indent="-317500" lvl="5" marL="27432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indent="-317500" lvl="6" marL="32004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indent="-317500" lvl="7" marL="36576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indent="-317500" lvl="8" marL="4114800">
              <a:lnSpc>
                <a:spcPct val="115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p:txBody>
      </p:sp>
      <p:sp>
        <p:nvSpPr>
          <p:cNvPr id="8" name="Google Shape;8;p1"/>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hyperlink" Target="http://www.native-land.ca"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3"/>
          <p:cNvSpPr txBox="1"/>
          <p:nvPr>
            <p:ph type="ctrTitle"/>
          </p:nvPr>
        </p:nvSpPr>
        <p:spPr>
          <a:xfrm>
            <a:off x="390525" y="1819275"/>
            <a:ext cx="8222100" cy="933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Assyrian and Chaldean Dialects of English in Southeast Michigan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71" name="Shape 71"/>
        <p:cNvGrpSpPr/>
        <p:nvPr/>
      </p:nvGrpSpPr>
      <p:grpSpPr>
        <a:xfrm>
          <a:off x="0" y="0"/>
          <a:ext cx="0" cy="0"/>
          <a:chOff x="0" y="0"/>
          <a:chExt cx="0" cy="0"/>
        </a:xfrm>
      </p:grpSpPr>
      <p:pic>
        <p:nvPicPr>
          <p:cNvPr id="72" name="Google Shape;72;p14"/>
          <p:cNvPicPr preferRelativeResize="0"/>
          <p:nvPr/>
        </p:nvPicPr>
        <p:blipFill>
          <a:blip r:embed="rId3">
            <a:alphaModFix/>
          </a:blip>
          <a:stretch>
            <a:fillRect/>
          </a:stretch>
        </p:blipFill>
        <p:spPr>
          <a:xfrm>
            <a:off x="3151000" y="0"/>
            <a:ext cx="5993000" cy="3988075"/>
          </a:xfrm>
          <a:prstGeom prst="rect">
            <a:avLst/>
          </a:prstGeom>
          <a:noFill/>
          <a:ln>
            <a:noFill/>
          </a:ln>
        </p:spPr>
      </p:pic>
      <p:sp>
        <p:nvSpPr>
          <p:cNvPr id="73" name="Google Shape;73;p14"/>
          <p:cNvSpPr txBox="1"/>
          <p:nvPr>
            <p:ph type="title"/>
          </p:nvPr>
        </p:nvSpPr>
        <p:spPr>
          <a:xfrm>
            <a:off x="49700" y="27750"/>
            <a:ext cx="3230100" cy="254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t>THE LAND</a:t>
            </a:r>
            <a:endParaRPr sz="2500"/>
          </a:p>
          <a:p>
            <a:pPr indent="0" lvl="0" marL="0" rtl="0" algn="l">
              <a:spcBef>
                <a:spcPts val="0"/>
              </a:spcBef>
              <a:spcAft>
                <a:spcPts val="0"/>
              </a:spcAft>
              <a:buNone/>
            </a:pPr>
            <a:r>
              <a:t/>
            </a:r>
            <a:endParaRPr sz="2500"/>
          </a:p>
          <a:p>
            <a:pPr indent="0" lvl="0" marL="0" rtl="0" algn="l">
              <a:spcBef>
                <a:spcPts val="0"/>
              </a:spcBef>
              <a:spcAft>
                <a:spcPts val="0"/>
              </a:spcAft>
              <a:buNone/>
            </a:pPr>
            <a:r>
              <a:rPr lang="en" sz="2500" u="sng">
                <a:solidFill>
                  <a:schemeClr val="hlink"/>
                </a:solidFill>
                <a:hlinkClick r:id="rId4"/>
              </a:rPr>
              <a:t>www.native-land.ca</a:t>
            </a:r>
            <a:endParaRPr sz="2500"/>
          </a:p>
          <a:p>
            <a:pPr indent="0" lvl="0" marL="0" rtl="0" algn="l">
              <a:spcBef>
                <a:spcPts val="0"/>
              </a:spcBef>
              <a:spcAft>
                <a:spcPts val="0"/>
              </a:spcAft>
              <a:buNone/>
            </a:pPr>
            <a:r>
              <a:rPr lang="en" sz="2500"/>
              <a:t>Anishinaabe - </a:t>
            </a:r>
            <a:endParaRPr sz="2500"/>
          </a:p>
          <a:p>
            <a:pPr indent="0" lvl="0" marL="0" rtl="0" algn="l">
              <a:spcBef>
                <a:spcPts val="0"/>
              </a:spcBef>
              <a:spcAft>
                <a:spcPts val="0"/>
              </a:spcAft>
              <a:buNone/>
            </a:pPr>
            <a:r>
              <a:rPr lang="en" sz="2500"/>
              <a:t>Council of Three Fires</a:t>
            </a:r>
            <a:endParaRPr sz="2500"/>
          </a:p>
          <a:p>
            <a:pPr indent="0" lvl="0" marL="0" rtl="0" algn="l">
              <a:spcBef>
                <a:spcPts val="0"/>
              </a:spcBef>
              <a:spcAft>
                <a:spcPts val="0"/>
              </a:spcAft>
              <a:buNone/>
            </a:pPr>
            <a:r>
              <a:t/>
            </a:r>
            <a:endParaRPr sz="2500"/>
          </a:p>
        </p:txBody>
      </p:sp>
      <p:sp>
        <p:nvSpPr>
          <p:cNvPr id="74" name="Google Shape;74;p14"/>
          <p:cNvSpPr txBox="1"/>
          <p:nvPr/>
        </p:nvSpPr>
        <p:spPr>
          <a:xfrm>
            <a:off x="1826325" y="3404150"/>
            <a:ext cx="7156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78" name="Shape 78"/>
        <p:cNvGrpSpPr/>
        <p:nvPr/>
      </p:nvGrpSpPr>
      <p:grpSpPr>
        <a:xfrm>
          <a:off x="0" y="0"/>
          <a:ext cx="0" cy="0"/>
          <a:chOff x="0" y="0"/>
          <a:chExt cx="0" cy="0"/>
        </a:xfrm>
      </p:grpSpPr>
      <p:sp>
        <p:nvSpPr>
          <p:cNvPr id="79" name="Google Shape;79;p15"/>
          <p:cNvSpPr txBox="1"/>
          <p:nvPr/>
        </p:nvSpPr>
        <p:spPr>
          <a:xfrm>
            <a:off x="1826325" y="3404150"/>
            <a:ext cx="7156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pic>
        <p:nvPicPr>
          <p:cNvPr id="80" name="Google Shape;80;p15"/>
          <p:cNvPicPr preferRelativeResize="0"/>
          <p:nvPr/>
        </p:nvPicPr>
        <p:blipFill>
          <a:blip r:embed="rId3">
            <a:alphaModFix/>
          </a:blip>
          <a:stretch>
            <a:fillRect/>
          </a:stretch>
        </p:blipFill>
        <p:spPr>
          <a:xfrm>
            <a:off x="1159025" y="79700"/>
            <a:ext cx="6423426" cy="4282276"/>
          </a:xfrm>
          <a:prstGeom prst="rect">
            <a:avLst/>
          </a:prstGeom>
          <a:noFill/>
          <a:ln>
            <a:noFill/>
          </a:ln>
        </p:spPr>
      </p:pic>
      <p:sp>
        <p:nvSpPr>
          <p:cNvPr id="81" name="Google Shape;81;p15"/>
          <p:cNvSpPr txBox="1"/>
          <p:nvPr/>
        </p:nvSpPr>
        <p:spPr>
          <a:xfrm>
            <a:off x="2689900" y="4471025"/>
            <a:ext cx="7342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800">
                <a:latin typeface="Roboto"/>
                <a:ea typeface="Roboto"/>
                <a:cs typeface="Roboto"/>
                <a:sym typeface="Roboto"/>
              </a:rPr>
              <a:t>This is Black Detroit</a:t>
            </a:r>
            <a:endParaRPr b="1" sz="2800">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6"/>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Full Disclosure…</a:t>
            </a:r>
            <a:endParaRPr/>
          </a:p>
        </p:txBody>
      </p:sp>
      <p:sp>
        <p:nvSpPr>
          <p:cNvPr id="87" name="Google Shape;87;p16"/>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457200" rtl="0" algn="l">
              <a:lnSpc>
                <a:spcPct val="100000"/>
              </a:lnSpc>
              <a:spcBef>
                <a:spcPts val="0"/>
              </a:spcBef>
              <a:spcAft>
                <a:spcPts val="0"/>
              </a:spcAft>
              <a:buNone/>
            </a:pPr>
            <a:r>
              <a:t/>
            </a:r>
            <a:endParaRPr sz="1100">
              <a:solidFill>
                <a:srgbClr val="222222"/>
              </a:solidFill>
              <a:highlight>
                <a:srgbClr val="FFFFFF"/>
              </a:highlight>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7"/>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Why This Accent?</a:t>
            </a:r>
            <a:endParaRPr/>
          </a:p>
        </p:txBody>
      </p:sp>
      <p:sp>
        <p:nvSpPr>
          <p:cNvPr id="93" name="Google Shape;93;p17"/>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412750" lvl="0" marL="457200" rtl="0" algn="l">
              <a:lnSpc>
                <a:spcPct val="100000"/>
              </a:lnSpc>
              <a:spcBef>
                <a:spcPts val="0"/>
              </a:spcBef>
              <a:spcAft>
                <a:spcPts val="0"/>
              </a:spcAft>
              <a:buClr>
                <a:srgbClr val="222222"/>
              </a:buClr>
              <a:buSzPts val="2900"/>
              <a:buFont typeface="Arial"/>
              <a:buChar char="-"/>
            </a:pPr>
            <a:r>
              <a:rPr lang="en" sz="2900">
                <a:solidFill>
                  <a:srgbClr val="222222"/>
                </a:solidFill>
                <a:highlight>
                  <a:srgbClr val="FFFFFF"/>
                </a:highlight>
                <a:latin typeface="Arial"/>
                <a:ea typeface="Arial"/>
                <a:cs typeface="Arial"/>
                <a:sym typeface="Arial"/>
              </a:rPr>
              <a:t>Proximity to significant population</a:t>
            </a:r>
            <a:endParaRPr sz="2900">
              <a:solidFill>
                <a:srgbClr val="222222"/>
              </a:solidFill>
              <a:highlight>
                <a:srgbClr val="FFFFFF"/>
              </a:highlight>
              <a:latin typeface="Arial"/>
              <a:ea typeface="Arial"/>
              <a:cs typeface="Arial"/>
              <a:sym typeface="Arial"/>
            </a:endParaRPr>
          </a:p>
          <a:p>
            <a:pPr indent="-412750" lvl="0" marL="457200" rtl="0" algn="l">
              <a:lnSpc>
                <a:spcPct val="100000"/>
              </a:lnSpc>
              <a:spcBef>
                <a:spcPts val="0"/>
              </a:spcBef>
              <a:spcAft>
                <a:spcPts val="0"/>
              </a:spcAft>
              <a:buClr>
                <a:srgbClr val="222222"/>
              </a:buClr>
              <a:buSzPts val="2900"/>
              <a:buFont typeface="Arial"/>
              <a:buChar char="-"/>
            </a:pPr>
            <a:r>
              <a:rPr lang="en" sz="2900">
                <a:solidFill>
                  <a:srgbClr val="222222"/>
                </a:solidFill>
                <a:highlight>
                  <a:srgbClr val="FFFFFF"/>
                </a:highlight>
                <a:latin typeface="Arial"/>
                <a:ea typeface="Arial"/>
                <a:cs typeface="Arial"/>
                <a:sym typeface="Arial"/>
              </a:rPr>
              <a:t>Work of Heather Raffo, particularly her “Iraq Plays” (</a:t>
            </a:r>
            <a:r>
              <a:rPr i="1" lang="en" sz="2900">
                <a:solidFill>
                  <a:srgbClr val="222222"/>
                </a:solidFill>
                <a:highlight>
                  <a:srgbClr val="FFFFFF"/>
                </a:highlight>
                <a:latin typeface="Arial"/>
                <a:ea typeface="Arial"/>
                <a:cs typeface="Arial"/>
                <a:sym typeface="Arial"/>
              </a:rPr>
              <a:t>Nine Parts of Desire, Fallujah, and Noura)</a:t>
            </a:r>
            <a:r>
              <a:rPr lang="en" sz="2900">
                <a:solidFill>
                  <a:srgbClr val="222222"/>
                </a:solidFill>
                <a:highlight>
                  <a:srgbClr val="FFFFFF"/>
                </a:highlight>
                <a:latin typeface="Arial"/>
                <a:ea typeface="Arial"/>
                <a:cs typeface="Arial"/>
                <a:sym typeface="Arial"/>
              </a:rPr>
              <a:t> and its significance and impact to an underrepresented community, both for audiences and artists.</a:t>
            </a:r>
            <a:endParaRPr sz="2900">
              <a:solidFill>
                <a:srgbClr val="222222"/>
              </a:solidFill>
              <a:highlight>
                <a:srgbClr val="FFFFFF"/>
              </a:highlight>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8"/>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Contributors</a:t>
            </a:r>
            <a:endParaRPr/>
          </a:p>
        </p:txBody>
      </p:sp>
      <p:sp>
        <p:nvSpPr>
          <p:cNvPr id="99" name="Google Shape;99;p18"/>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100">
                <a:solidFill>
                  <a:srgbClr val="222222"/>
                </a:solidFill>
                <a:highlight>
                  <a:srgbClr val="FFFFFF"/>
                </a:highlight>
                <a:latin typeface="Arial"/>
                <a:ea typeface="Arial"/>
                <a:cs typeface="Arial"/>
                <a:sym typeface="Arial"/>
              </a:rPr>
              <a:t>Nedhal Kamoo</a:t>
            </a:r>
            <a:endParaRPr sz="1100">
              <a:solidFill>
                <a:srgbClr val="222222"/>
              </a:solidFill>
              <a:highlight>
                <a:srgbClr val="FFFFFF"/>
              </a:highlight>
              <a:latin typeface="Arial"/>
              <a:ea typeface="Arial"/>
              <a:cs typeface="Arial"/>
              <a:sym typeface="Arial"/>
            </a:endParaRPr>
          </a:p>
          <a:p>
            <a:pPr indent="-298450" lvl="0" marL="457200" rtl="0" algn="l">
              <a:lnSpc>
                <a:spcPct val="100000"/>
              </a:lnSpc>
              <a:spcBef>
                <a:spcPts val="0"/>
              </a:spcBef>
              <a:spcAft>
                <a:spcPts val="0"/>
              </a:spcAft>
              <a:buClr>
                <a:srgbClr val="222222"/>
              </a:buClr>
              <a:buSzPts val="1100"/>
              <a:buFont typeface="Arial"/>
              <a:buChar char="-"/>
            </a:pPr>
            <a:r>
              <a:rPr lang="en" sz="1100">
                <a:solidFill>
                  <a:srgbClr val="222222"/>
                </a:solidFill>
                <a:highlight>
                  <a:srgbClr val="FFFFFF"/>
                </a:highlight>
                <a:latin typeface="Arial"/>
                <a:ea typeface="Arial"/>
                <a:cs typeface="Arial"/>
                <a:sym typeface="Arial"/>
              </a:rPr>
              <a:t>Came here with her husband at age 18  from Northern Iraq and raised her family here in Farmington Michigan.</a:t>
            </a:r>
            <a:endParaRPr sz="11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t/>
            </a:r>
            <a:endParaRPr sz="11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rPr lang="en" sz="1100">
                <a:solidFill>
                  <a:srgbClr val="222222"/>
                </a:solidFill>
                <a:highlight>
                  <a:srgbClr val="FFFFFF"/>
                </a:highlight>
                <a:latin typeface="Arial"/>
                <a:ea typeface="Arial"/>
                <a:cs typeface="Arial"/>
                <a:sym typeface="Arial"/>
              </a:rPr>
              <a:t>Sarab Kamoo</a:t>
            </a:r>
            <a:endParaRPr sz="1100">
              <a:solidFill>
                <a:srgbClr val="222222"/>
              </a:solidFill>
              <a:highlight>
                <a:srgbClr val="FFFFFF"/>
              </a:highlight>
              <a:latin typeface="Arial"/>
              <a:ea typeface="Arial"/>
              <a:cs typeface="Arial"/>
              <a:sym typeface="Arial"/>
            </a:endParaRPr>
          </a:p>
          <a:p>
            <a:pPr indent="-298450" lvl="0" marL="457200" rtl="0" algn="l">
              <a:lnSpc>
                <a:spcPct val="100000"/>
              </a:lnSpc>
              <a:spcBef>
                <a:spcPts val="0"/>
              </a:spcBef>
              <a:spcAft>
                <a:spcPts val="0"/>
              </a:spcAft>
              <a:buClr>
                <a:srgbClr val="222222"/>
              </a:buClr>
              <a:buSzPts val="1100"/>
              <a:buFont typeface="Arial"/>
              <a:buChar char="-"/>
            </a:pPr>
            <a:r>
              <a:rPr lang="en" sz="1100">
                <a:solidFill>
                  <a:srgbClr val="222222"/>
                </a:solidFill>
                <a:highlight>
                  <a:srgbClr val="FFFFFF"/>
                </a:highlight>
                <a:latin typeface="Arial"/>
                <a:ea typeface="Arial"/>
                <a:cs typeface="Arial"/>
                <a:sym typeface="Arial"/>
              </a:rPr>
              <a:t>Daughter of Nedhal, Sarab fondly described to me her childhood </a:t>
            </a:r>
            <a:r>
              <a:rPr lang="en" sz="1100">
                <a:solidFill>
                  <a:srgbClr val="222222"/>
                </a:solidFill>
                <a:highlight>
                  <a:srgbClr val="FFFFFF"/>
                </a:highlight>
                <a:latin typeface="Arial"/>
                <a:ea typeface="Arial"/>
                <a:cs typeface="Arial"/>
                <a:sym typeface="Arial"/>
              </a:rPr>
              <a:t>experience with language, particularly with her mother, who, more often than not, would speak, within the span of </a:t>
            </a:r>
            <a:r>
              <a:rPr b="1" lang="en" sz="1100">
                <a:solidFill>
                  <a:srgbClr val="222222"/>
                </a:solidFill>
                <a:highlight>
                  <a:srgbClr val="FFFFFF"/>
                </a:highlight>
                <a:latin typeface="Arial"/>
                <a:ea typeface="Arial"/>
                <a:cs typeface="Arial"/>
                <a:sym typeface="Arial"/>
              </a:rPr>
              <a:t>one</a:t>
            </a:r>
            <a:r>
              <a:rPr lang="en" sz="1100">
                <a:solidFill>
                  <a:srgbClr val="222222"/>
                </a:solidFill>
                <a:highlight>
                  <a:srgbClr val="FFFFFF"/>
                </a:highlight>
                <a:latin typeface="Arial"/>
                <a:ea typeface="Arial"/>
                <a:cs typeface="Arial"/>
                <a:sym typeface="Arial"/>
              </a:rPr>
              <a:t> </a:t>
            </a:r>
            <a:r>
              <a:rPr i="1" lang="en" sz="1100">
                <a:solidFill>
                  <a:srgbClr val="222222"/>
                </a:solidFill>
                <a:highlight>
                  <a:srgbClr val="FFFFFF"/>
                </a:highlight>
                <a:latin typeface="Arial"/>
                <a:ea typeface="Arial"/>
                <a:cs typeface="Arial"/>
                <a:sym typeface="Arial"/>
              </a:rPr>
              <a:t>sentence</a:t>
            </a:r>
            <a:r>
              <a:rPr lang="en" sz="1100">
                <a:solidFill>
                  <a:srgbClr val="222222"/>
                </a:solidFill>
                <a:highlight>
                  <a:srgbClr val="FFFFFF"/>
                </a:highlight>
                <a:latin typeface="Arial"/>
                <a:ea typeface="Arial"/>
                <a:cs typeface="Arial"/>
                <a:sym typeface="Arial"/>
              </a:rPr>
              <a:t>, </a:t>
            </a:r>
            <a:r>
              <a:rPr b="1" lang="en" sz="1100">
                <a:solidFill>
                  <a:srgbClr val="222222"/>
                </a:solidFill>
                <a:highlight>
                  <a:srgbClr val="FFFFFF"/>
                </a:highlight>
                <a:latin typeface="Arial"/>
                <a:ea typeface="Arial"/>
                <a:cs typeface="Arial"/>
                <a:sym typeface="Arial"/>
              </a:rPr>
              <a:t>three</a:t>
            </a:r>
            <a:r>
              <a:rPr lang="en" sz="1100">
                <a:solidFill>
                  <a:srgbClr val="222222"/>
                </a:solidFill>
                <a:highlight>
                  <a:srgbClr val="FFFFFF"/>
                </a:highlight>
                <a:latin typeface="Arial"/>
                <a:ea typeface="Arial"/>
                <a:cs typeface="Arial"/>
                <a:sym typeface="Arial"/>
              </a:rPr>
              <a:t> languages: Chaldean, Arabic, and English. </a:t>
            </a:r>
            <a:endParaRPr sz="11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t/>
            </a:r>
            <a:endParaRPr sz="11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rPr lang="en" sz="1100">
                <a:solidFill>
                  <a:srgbClr val="222222"/>
                </a:solidFill>
                <a:highlight>
                  <a:srgbClr val="FFFFFF"/>
                </a:highlight>
                <a:latin typeface="Arial"/>
                <a:ea typeface="Arial"/>
                <a:cs typeface="Arial"/>
                <a:sym typeface="Arial"/>
              </a:rPr>
              <a:t>Robert David</a:t>
            </a:r>
            <a:endParaRPr sz="1100">
              <a:solidFill>
                <a:srgbClr val="222222"/>
              </a:solidFill>
              <a:highlight>
                <a:srgbClr val="FFFFFF"/>
              </a:highlight>
              <a:latin typeface="Arial"/>
              <a:ea typeface="Arial"/>
              <a:cs typeface="Arial"/>
              <a:sym typeface="Arial"/>
            </a:endParaRPr>
          </a:p>
          <a:p>
            <a:pPr indent="-298450" lvl="0" marL="457200" rtl="0" algn="l">
              <a:lnSpc>
                <a:spcPct val="100000"/>
              </a:lnSpc>
              <a:spcBef>
                <a:spcPts val="0"/>
              </a:spcBef>
              <a:spcAft>
                <a:spcPts val="0"/>
              </a:spcAft>
              <a:buClr>
                <a:srgbClr val="222222"/>
              </a:buClr>
              <a:buSzPts val="1100"/>
              <a:buFont typeface="Arial"/>
              <a:buChar char="-"/>
            </a:pPr>
            <a:r>
              <a:rPr lang="en" sz="1100">
                <a:solidFill>
                  <a:srgbClr val="222222"/>
                </a:solidFill>
                <a:highlight>
                  <a:srgbClr val="FFFFFF"/>
                </a:highlight>
                <a:latin typeface="Arial"/>
                <a:ea typeface="Arial"/>
                <a:cs typeface="Arial"/>
                <a:sym typeface="Arial"/>
              </a:rPr>
              <a:t>Born in Northern Iraq, speaking Assyrian (Suret) in the home, Arabic in school. Father learned and began teaching English to his family as well. At the age of 12, moved to Lebanon for 7 years where he had to adjust from Iraqi Arabic to Lebanese Arabic, but also continued to learn English in school (where they had a choice between English and French as foreign languages). Moved to United States in early 1970s.</a:t>
            </a:r>
            <a:endParaRPr sz="11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t/>
            </a:r>
            <a:endParaRPr sz="11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rPr lang="en" sz="1100">
                <a:solidFill>
                  <a:srgbClr val="222222"/>
                </a:solidFill>
                <a:highlight>
                  <a:srgbClr val="FFFFFF"/>
                </a:highlight>
                <a:latin typeface="Arial"/>
                <a:ea typeface="Arial"/>
                <a:cs typeface="Arial"/>
                <a:sym typeface="Arial"/>
              </a:rPr>
              <a:t>Mattico (or Matt, Matthew) David</a:t>
            </a:r>
            <a:endParaRPr sz="1100">
              <a:solidFill>
                <a:srgbClr val="222222"/>
              </a:solidFill>
              <a:highlight>
                <a:srgbClr val="FFFFFF"/>
              </a:highlight>
              <a:latin typeface="Arial"/>
              <a:ea typeface="Arial"/>
              <a:cs typeface="Arial"/>
              <a:sym typeface="Arial"/>
            </a:endParaRPr>
          </a:p>
          <a:p>
            <a:pPr indent="-298450" lvl="0" marL="457200" rtl="0" algn="l">
              <a:lnSpc>
                <a:spcPct val="100000"/>
              </a:lnSpc>
              <a:spcBef>
                <a:spcPts val="0"/>
              </a:spcBef>
              <a:spcAft>
                <a:spcPts val="0"/>
              </a:spcAft>
              <a:buClr>
                <a:srgbClr val="222222"/>
              </a:buClr>
              <a:buSzPts val="1100"/>
              <a:buFont typeface="Arial"/>
              <a:buChar char="-"/>
            </a:pPr>
            <a:r>
              <a:rPr lang="en" sz="1100">
                <a:solidFill>
                  <a:srgbClr val="222222"/>
                </a:solidFill>
                <a:highlight>
                  <a:srgbClr val="FFFFFF"/>
                </a:highlight>
                <a:latin typeface="Arial"/>
                <a:ea typeface="Arial"/>
                <a:cs typeface="Arial"/>
                <a:sym typeface="Arial"/>
              </a:rPr>
              <a:t>Son of Robert, born in Flint, Michigan, and has spent time in SE Michigan, Chicago, Modesto California, and professionally in New York and LA. Trained and working actor. Mother is Lebanese/Irish/American.</a:t>
            </a:r>
            <a:endParaRPr sz="1100">
              <a:solidFill>
                <a:srgbClr val="222222"/>
              </a:solidFill>
              <a:highlight>
                <a:srgbClr val="FFFFFF"/>
              </a:highlight>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9"/>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Background and History of Accent</a:t>
            </a:r>
            <a:endParaRPr/>
          </a:p>
        </p:txBody>
      </p:sp>
      <p:sp>
        <p:nvSpPr>
          <p:cNvPr id="105" name="Google Shape;105;p19"/>
          <p:cNvSpPr txBox="1"/>
          <p:nvPr>
            <p:ph idx="1" type="body"/>
          </p:nvPr>
        </p:nvSpPr>
        <p:spPr>
          <a:xfrm>
            <a:off x="239150" y="1996925"/>
            <a:ext cx="8222100" cy="2710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200">
                <a:solidFill>
                  <a:srgbClr val="222222"/>
                </a:solidFill>
                <a:highlight>
                  <a:srgbClr val="FFFFFF"/>
                </a:highlight>
                <a:latin typeface="Arial"/>
                <a:ea typeface="Arial"/>
                <a:cs typeface="Arial"/>
                <a:sym typeface="Arial"/>
              </a:rPr>
              <a:t>What is the L1 here??</a:t>
            </a:r>
            <a:endParaRPr b="1" sz="22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t/>
            </a:r>
            <a:endParaRPr b="1" sz="2200">
              <a:solidFill>
                <a:srgbClr val="222222"/>
              </a:solidFill>
              <a:highlight>
                <a:srgbClr val="FFFFFF"/>
              </a:highlight>
              <a:latin typeface="Arial"/>
              <a:ea typeface="Arial"/>
              <a:cs typeface="Arial"/>
              <a:sym typeface="Arial"/>
            </a:endParaRPr>
          </a:p>
          <a:p>
            <a:pPr indent="-336550" lvl="0" marL="457200" rtl="0" algn="l">
              <a:lnSpc>
                <a:spcPct val="100000"/>
              </a:lnSpc>
              <a:spcBef>
                <a:spcPts val="0"/>
              </a:spcBef>
              <a:spcAft>
                <a:spcPts val="0"/>
              </a:spcAft>
              <a:buClr>
                <a:srgbClr val="222222"/>
              </a:buClr>
              <a:buSzPts val="1700"/>
              <a:buFont typeface="Arial"/>
              <a:buChar char="-"/>
            </a:pPr>
            <a:r>
              <a:rPr lang="en" sz="1700">
                <a:solidFill>
                  <a:srgbClr val="222222"/>
                </a:solidFill>
                <a:highlight>
                  <a:srgbClr val="FFFFFF"/>
                </a:highlight>
                <a:latin typeface="Arial"/>
                <a:ea typeface="Arial"/>
                <a:cs typeface="Arial"/>
                <a:sym typeface="Arial"/>
              </a:rPr>
              <a:t>A variety of Northeastern Neo-Aramaic?</a:t>
            </a:r>
            <a:endParaRPr sz="1700">
              <a:solidFill>
                <a:srgbClr val="222222"/>
              </a:solidFill>
              <a:highlight>
                <a:srgbClr val="FFFFFF"/>
              </a:highlight>
              <a:latin typeface="Arial"/>
              <a:ea typeface="Arial"/>
              <a:cs typeface="Arial"/>
              <a:sym typeface="Arial"/>
            </a:endParaRPr>
          </a:p>
          <a:p>
            <a:pPr indent="-336550" lvl="0" marL="457200" rtl="0" algn="l">
              <a:lnSpc>
                <a:spcPct val="100000"/>
              </a:lnSpc>
              <a:spcBef>
                <a:spcPts val="0"/>
              </a:spcBef>
              <a:spcAft>
                <a:spcPts val="0"/>
              </a:spcAft>
              <a:buClr>
                <a:srgbClr val="222222"/>
              </a:buClr>
              <a:buSzPts val="1700"/>
              <a:buFont typeface="Arial"/>
              <a:buChar char="-"/>
            </a:pPr>
            <a:r>
              <a:rPr lang="en" sz="1700">
                <a:solidFill>
                  <a:srgbClr val="222222"/>
                </a:solidFill>
                <a:highlight>
                  <a:srgbClr val="FFFFFF"/>
                </a:highlight>
                <a:latin typeface="Arial"/>
                <a:ea typeface="Arial"/>
                <a:cs typeface="Arial"/>
                <a:sym typeface="Arial"/>
              </a:rPr>
              <a:t>Syriac?</a:t>
            </a:r>
            <a:endParaRPr sz="1700">
              <a:solidFill>
                <a:srgbClr val="222222"/>
              </a:solidFill>
              <a:highlight>
                <a:srgbClr val="FFFFFF"/>
              </a:highlight>
              <a:latin typeface="Arial"/>
              <a:ea typeface="Arial"/>
              <a:cs typeface="Arial"/>
              <a:sym typeface="Arial"/>
            </a:endParaRPr>
          </a:p>
          <a:p>
            <a:pPr indent="-336550" lvl="0" marL="457200" rtl="0" algn="l">
              <a:lnSpc>
                <a:spcPct val="100000"/>
              </a:lnSpc>
              <a:spcBef>
                <a:spcPts val="0"/>
              </a:spcBef>
              <a:spcAft>
                <a:spcPts val="0"/>
              </a:spcAft>
              <a:buClr>
                <a:srgbClr val="222222"/>
              </a:buClr>
              <a:buSzPts val="1700"/>
              <a:buFont typeface="Arial"/>
              <a:buChar char="-"/>
            </a:pPr>
            <a:r>
              <a:rPr lang="en" sz="1700">
                <a:solidFill>
                  <a:srgbClr val="222222"/>
                </a:solidFill>
                <a:highlight>
                  <a:srgbClr val="FFFFFF"/>
                </a:highlight>
                <a:latin typeface="Arial"/>
                <a:ea typeface="Arial"/>
                <a:cs typeface="Arial"/>
                <a:sym typeface="Arial"/>
              </a:rPr>
              <a:t>Assyrian?</a:t>
            </a:r>
            <a:endParaRPr sz="1700">
              <a:solidFill>
                <a:srgbClr val="222222"/>
              </a:solidFill>
              <a:highlight>
                <a:srgbClr val="FFFFFF"/>
              </a:highlight>
              <a:latin typeface="Arial"/>
              <a:ea typeface="Arial"/>
              <a:cs typeface="Arial"/>
              <a:sym typeface="Arial"/>
            </a:endParaRPr>
          </a:p>
          <a:p>
            <a:pPr indent="-336550" lvl="0" marL="457200" rtl="0" algn="l">
              <a:lnSpc>
                <a:spcPct val="100000"/>
              </a:lnSpc>
              <a:spcBef>
                <a:spcPts val="0"/>
              </a:spcBef>
              <a:spcAft>
                <a:spcPts val="0"/>
              </a:spcAft>
              <a:buClr>
                <a:srgbClr val="222222"/>
              </a:buClr>
              <a:buSzPts val="1700"/>
              <a:buFont typeface="Arial"/>
              <a:buChar char="-"/>
            </a:pPr>
            <a:r>
              <a:rPr lang="en" sz="1700">
                <a:solidFill>
                  <a:srgbClr val="222222"/>
                </a:solidFill>
                <a:highlight>
                  <a:srgbClr val="FFFFFF"/>
                </a:highlight>
                <a:latin typeface="Arial"/>
                <a:ea typeface="Arial"/>
                <a:cs typeface="Arial"/>
                <a:sym typeface="Arial"/>
              </a:rPr>
              <a:t>Chaldean?</a:t>
            </a:r>
            <a:endParaRPr sz="1700">
              <a:solidFill>
                <a:srgbClr val="222222"/>
              </a:solidFill>
              <a:highlight>
                <a:srgbClr val="FFFFFF"/>
              </a:highlight>
              <a:latin typeface="Arial"/>
              <a:ea typeface="Arial"/>
              <a:cs typeface="Arial"/>
              <a:sym typeface="Arial"/>
            </a:endParaRPr>
          </a:p>
          <a:p>
            <a:pPr indent="-336550" lvl="0" marL="457200" rtl="0" algn="l">
              <a:lnSpc>
                <a:spcPct val="100000"/>
              </a:lnSpc>
              <a:spcBef>
                <a:spcPts val="0"/>
              </a:spcBef>
              <a:spcAft>
                <a:spcPts val="0"/>
              </a:spcAft>
              <a:buClr>
                <a:srgbClr val="222222"/>
              </a:buClr>
              <a:buSzPts val="1700"/>
              <a:buFont typeface="Arial"/>
              <a:buChar char="-"/>
            </a:pPr>
            <a:r>
              <a:rPr b="1" lang="en" sz="1700">
                <a:solidFill>
                  <a:srgbClr val="222222"/>
                </a:solidFill>
                <a:highlight>
                  <a:srgbClr val="FFFFFF"/>
                </a:highlight>
                <a:latin typeface="Arial"/>
                <a:ea typeface="Arial"/>
                <a:cs typeface="Arial"/>
                <a:sym typeface="Arial"/>
              </a:rPr>
              <a:t>Suret</a:t>
            </a:r>
            <a:endParaRPr b="1" sz="17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t/>
            </a:r>
            <a:endParaRPr sz="17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t/>
            </a:r>
            <a:endParaRPr sz="17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t/>
            </a:r>
            <a:endParaRPr sz="1100">
              <a:solidFill>
                <a:srgbClr val="222222"/>
              </a:solidFill>
              <a:highlight>
                <a:srgbClr val="FFFFFF"/>
              </a:highlight>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0"/>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Background and History of Accent</a:t>
            </a:r>
            <a:endParaRPr/>
          </a:p>
        </p:txBody>
      </p:sp>
      <p:sp>
        <p:nvSpPr>
          <p:cNvPr id="111" name="Google Shape;111;p20"/>
          <p:cNvSpPr txBox="1"/>
          <p:nvPr>
            <p:ph idx="1" type="body"/>
          </p:nvPr>
        </p:nvSpPr>
        <p:spPr>
          <a:xfrm>
            <a:off x="239150" y="1996925"/>
            <a:ext cx="8222100" cy="3073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900">
                <a:solidFill>
                  <a:srgbClr val="222222"/>
                </a:solidFill>
                <a:highlight>
                  <a:srgbClr val="FFFFFF"/>
                </a:highlight>
                <a:latin typeface="Arial"/>
                <a:ea typeface="Arial"/>
                <a:cs typeface="Arial"/>
                <a:sym typeface="Arial"/>
              </a:rPr>
              <a:t>Assyrian people: Mesopotamia</a:t>
            </a:r>
            <a:endParaRPr sz="19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t/>
            </a:r>
            <a:endParaRPr sz="1900">
              <a:solidFill>
                <a:srgbClr val="222222"/>
              </a:solidFill>
              <a:highlight>
                <a:srgbClr val="FFFFFF"/>
              </a:highlight>
              <a:latin typeface="Arial"/>
              <a:ea typeface="Arial"/>
              <a:cs typeface="Arial"/>
              <a:sym typeface="Arial"/>
            </a:endParaRPr>
          </a:p>
          <a:p>
            <a:pPr indent="-349250" lvl="0" marL="457200" rtl="0" algn="l">
              <a:lnSpc>
                <a:spcPct val="100000"/>
              </a:lnSpc>
              <a:spcBef>
                <a:spcPts val="0"/>
              </a:spcBef>
              <a:spcAft>
                <a:spcPts val="0"/>
              </a:spcAft>
              <a:buClr>
                <a:srgbClr val="222222"/>
              </a:buClr>
              <a:buSzPts val="1900"/>
              <a:buFont typeface="Arial"/>
              <a:buChar char="-"/>
            </a:pPr>
            <a:r>
              <a:rPr lang="en" sz="1900">
                <a:solidFill>
                  <a:srgbClr val="222222"/>
                </a:solidFill>
                <a:highlight>
                  <a:srgbClr val="FFFFFF"/>
                </a:highlight>
                <a:latin typeface="Arial"/>
                <a:ea typeface="Arial"/>
                <a:cs typeface="Arial"/>
                <a:sym typeface="Arial"/>
              </a:rPr>
              <a:t>Northern Iraq</a:t>
            </a:r>
            <a:endParaRPr sz="1900">
              <a:solidFill>
                <a:srgbClr val="222222"/>
              </a:solidFill>
              <a:highlight>
                <a:srgbClr val="FFFFFF"/>
              </a:highlight>
              <a:latin typeface="Arial"/>
              <a:ea typeface="Arial"/>
              <a:cs typeface="Arial"/>
              <a:sym typeface="Arial"/>
            </a:endParaRPr>
          </a:p>
          <a:p>
            <a:pPr indent="-349250" lvl="0" marL="457200" rtl="0" algn="l">
              <a:lnSpc>
                <a:spcPct val="100000"/>
              </a:lnSpc>
              <a:spcBef>
                <a:spcPts val="0"/>
              </a:spcBef>
              <a:spcAft>
                <a:spcPts val="0"/>
              </a:spcAft>
              <a:buClr>
                <a:srgbClr val="222222"/>
              </a:buClr>
              <a:buSzPts val="1900"/>
              <a:buFont typeface="Arial"/>
              <a:buChar char="-"/>
            </a:pPr>
            <a:r>
              <a:rPr lang="en" sz="1900">
                <a:solidFill>
                  <a:srgbClr val="222222"/>
                </a:solidFill>
                <a:highlight>
                  <a:srgbClr val="FFFFFF"/>
                </a:highlight>
                <a:latin typeface="Arial"/>
                <a:ea typeface="Arial"/>
                <a:cs typeface="Arial"/>
                <a:sym typeface="Arial"/>
              </a:rPr>
              <a:t>Iran</a:t>
            </a:r>
            <a:endParaRPr sz="1900">
              <a:solidFill>
                <a:srgbClr val="222222"/>
              </a:solidFill>
              <a:highlight>
                <a:srgbClr val="FFFFFF"/>
              </a:highlight>
              <a:latin typeface="Arial"/>
              <a:ea typeface="Arial"/>
              <a:cs typeface="Arial"/>
              <a:sym typeface="Arial"/>
            </a:endParaRPr>
          </a:p>
          <a:p>
            <a:pPr indent="-349250" lvl="0" marL="457200" rtl="0" algn="l">
              <a:lnSpc>
                <a:spcPct val="100000"/>
              </a:lnSpc>
              <a:spcBef>
                <a:spcPts val="0"/>
              </a:spcBef>
              <a:spcAft>
                <a:spcPts val="0"/>
              </a:spcAft>
              <a:buClr>
                <a:srgbClr val="222222"/>
              </a:buClr>
              <a:buSzPts val="1900"/>
              <a:buFont typeface="Arial"/>
              <a:buChar char="-"/>
            </a:pPr>
            <a:r>
              <a:rPr lang="en" sz="1900">
                <a:solidFill>
                  <a:srgbClr val="222222"/>
                </a:solidFill>
                <a:highlight>
                  <a:srgbClr val="FFFFFF"/>
                </a:highlight>
                <a:latin typeface="Arial"/>
                <a:ea typeface="Arial"/>
                <a:cs typeface="Arial"/>
                <a:sym typeface="Arial"/>
              </a:rPr>
              <a:t>Turkiye*</a:t>
            </a:r>
            <a:endParaRPr sz="1900">
              <a:solidFill>
                <a:srgbClr val="222222"/>
              </a:solidFill>
              <a:highlight>
                <a:srgbClr val="FFFFFF"/>
              </a:highlight>
              <a:latin typeface="Arial"/>
              <a:ea typeface="Arial"/>
              <a:cs typeface="Arial"/>
              <a:sym typeface="Arial"/>
            </a:endParaRPr>
          </a:p>
          <a:p>
            <a:pPr indent="-349250" lvl="0" marL="457200" rtl="0" algn="l">
              <a:lnSpc>
                <a:spcPct val="100000"/>
              </a:lnSpc>
              <a:spcBef>
                <a:spcPts val="0"/>
              </a:spcBef>
              <a:spcAft>
                <a:spcPts val="0"/>
              </a:spcAft>
              <a:buClr>
                <a:srgbClr val="222222"/>
              </a:buClr>
              <a:buSzPts val="1900"/>
              <a:buFont typeface="Arial"/>
              <a:buChar char="-"/>
            </a:pPr>
            <a:r>
              <a:rPr lang="en" sz="1900">
                <a:solidFill>
                  <a:srgbClr val="222222"/>
                </a:solidFill>
                <a:highlight>
                  <a:srgbClr val="FFFFFF"/>
                </a:highlight>
                <a:latin typeface="Arial"/>
                <a:ea typeface="Arial"/>
                <a:cs typeface="Arial"/>
                <a:sym typeface="Arial"/>
              </a:rPr>
              <a:t>Syria</a:t>
            </a:r>
            <a:endParaRPr sz="19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rPr lang="en" sz="1200">
                <a:solidFill>
                  <a:srgbClr val="222222"/>
                </a:solidFill>
                <a:highlight>
                  <a:srgbClr val="FFFFFF"/>
                </a:highlight>
                <a:latin typeface="Arial"/>
                <a:ea typeface="Arial"/>
                <a:cs typeface="Arial"/>
                <a:sym typeface="Arial"/>
              </a:rPr>
              <a:t>*/tuɹ.kɪ.yɛ/ - not a bird</a:t>
            </a:r>
            <a:endParaRPr sz="12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t/>
            </a:r>
            <a:endParaRPr sz="12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rPr lang="en" sz="1900">
                <a:solidFill>
                  <a:srgbClr val="222222"/>
                </a:solidFill>
                <a:highlight>
                  <a:srgbClr val="FFFFFF"/>
                </a:highlight>
                <a:latin typeface="Arial"/>
                <a:ea typeface="Arial"/>
                <a:cs typeface="Arial"/>
                <a:sym typeface="Arial"/>
              </a:rPr>
              <a:t>Chaldean</a:t>
            </a:r>
            <a:endParaRPr sz="19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rPr lang="en" sz="1900">
                <a:solidFill>
                  <a:srgbClr val="222222"/>
                </a:solidFill>
                <a:highlight>
                  <a:srgbClr val="FFFFFF"/>
                </a:highlight>
                <a:latin typeface="Arial"/>
                <a:ea typeface="Arial"/>
                <a:cs typeface="Arial"/>
                <a:sym typeface="Arial"/>
              </a:rPr>
              <a:t>The Church</a:t>
            </a:r>
            <a:endParaRPr sz="19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rPr lang="en" sz="1900">
                <a:solidFill>
                  <a:srgbClr val="222222"/>
                </a:solidFill>
                <a:highlight>
                  <a:srgbClr val="FFFFFF"/>
                </a:highlight>
                <a:latin typeface="Arial"/>
                <a:ea typeface="Arial"/>
                <a:cs typeface="Arial"/>
                <a:sym typeface="Arial"/>
              </a:rPr>
              <a:t>The Diaspora</a:t>
            </a:r>
            <a:endParaRPr sz="1900">
              <a:solidFill>
                <a:srgbClr val="222222"/>
              </a:solidFill>
              <a:highlight>
                <a:srgbClr val="FFFFFF"/>
              </a:highlight>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1"/>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Prosody</a:t>
            </a:r>
            <a:endParaRPr/>
          </a:p>
        </p:txBody>
      </p:sp>
      <p:sp>
        <p:nvSpPr>
          <p:cNvPr id="117" name="Google Shape;117;p21"/>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solidFill>
                  <a:srgbClr val="222222"/>
                </a:solidFill>
                <a:highlight>
                  <a:srgbClr val="FFFFFF"/>
                </a:highlight>
                <a:latin typeface="Arial"/>
                <a:ea typeface="Arial"/>
                <a:cs typeface="Arial"/>
                <a:sym typeface="Arial"/>
              </a:rPr>
              <a:t>Very much stress timed</a:t>
            </a:r>
            <a:endParaRPr sz="17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t/>
            </a:r>
            <a:endParaRPr sz="17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rPr lang="en" sz="1700">
                <a:solidFill>
                  <a:srgbClr val="222222"/>
                </a:solidFill>
                <a:highlight>
                  <a:srgbClr val="FFFFFF"/>
                </a:highlight>
                <a:latin typeface="Arial"/>
                <a:ea typeface="Arial"/>
                <a:cs typeface="Arial"/>
                <a:sym typeface="Arial"/>
              </a:rPr>
              <a:t>Volume and very slight pitch raise for emphasis</a:t>
            </a:r>
            <a:endParaRPr sz="17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t/>
            </a:r>
            <a:endParaRPr sz="17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rPr lang="en" sz="1700">
                <a:solidFill>
                  <a:srgbClr val="222222"/>
                </a:solidFill>
                <a:highlight>
                  <a:srgbClr val="FFFFFF"/>
                </a:highlight>
                <a:latin typeface="Arial"/>
                <a:ea typeface="Arial"/>
                <a:cs typeface="Arial"/>
                <a:sym typeface="Arial"/>
              </a:rPr>
              <a:t>“Half-note shifts” </a:t>
            </a:r>
            <a:endParaRPr sz="17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t/>
            </a:r>
            <a:endParaRPr sz="17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rPr lang="en" sz="1700">
                <a:solidFill>
                  <a:srgbClr val="222222"/>
                </a:solidFill>
                <a:highlight>
                  <a:srgbClr val="FFFFFF"/>
                </a:highlight>
                <a:latin typeface="Arial"/>
                <a:ea typeface="Arial"/>
                <a:cs typeface="Arial"/>
                <a:sym typeface="Arial"/>
              </a:rPr>
              <a:t>Mid-syllable inflection </a:t>
            </a:r>
            <a:endParaRPr sz="17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t/>
            </a:r>
            <a:endParaRPr sz="17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rPr lang="en" sz="1700">
                <a:solidFill>
                  <a:srgbClr val="222222"/>
                </a:solidFill>
                <a:highlight>
                  <a:srgbClr val="FFFFFF"/>
                </a:highlight>
                <a:latin typeface="Arial"/>
                <a:ea typeface="Arial"/>
                <a:cs typeface="Arial"/>
                <a:sym typeface="Arial"/>
              </a:rPr>
              <a:t>Extended, held vowels, marked by sporadic clipping of consonants, often coarticulated with glottal stops</a:t>
            </a:r>
            <a:endParaRPr sz="17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t/>
            </a:r>
            <a:endParaRPr sz="11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t/>
            </a:r>
            <a:endParaRPr sz="1100">
              <a:solidFill>
                <a:srgbClr val="222222"/>
              </a:solidFill>
              <a:highlight>
                <a:srgbClr val="FFFFFF"/>
              </a:highlight>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2"/>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Posture</a:t>
            </a:r>
            <a:endParaRPr/>
          </a:p>
        </p:txBody>
      </p:sp>
      <p:sp>
        <p:nvSpPr>
          <p:cNvPr id="123" name="Google Shape;123;p22"/>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solidFill>
                  <a:srgbClr val="222222"/>
                </a:solidFill>
                <a:highlight>
                  <a:srgbClr val="FFFFFF"/>
                </a:highlight>
                <a:latin typeface="Arial"/>
                <a:ea typeface="Arial"/>
                <a:cs typeface="Arial"/>
                <a:sym typeface="Arial"/>
              </a:rPr>
              <a:t>- Nedhal appears (acoustically) to have almost no lip rounding. I hear that on THOUGHT, and the various sets that are merged with it and on GOOSE. </a:t>
            </a:r>
            <a:endParaRPr sz="17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t/>
            </a:r>
            <a:endParaRPr sz="17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rPr lang="en" sz="1700">
                <a:solidFill>
                  <a:srgbClr val="222222"/>
                </a:solidFill>
                <a:highlight>
                  <a:srgbClr val="FFFFFF"/>
                </a:highlight>
                <a:latin typeface="Arial"/>
                <a:ea typeface="Arial"/>
                <a:cs typeface="Arial"/>
                <a:sym typeface="Arial"/>
              </a:rPr>
              <a:t>Lip corner Retraction</a:t>
            </a:r>
            <a:endParaRPr sz="17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t/>
            </a:r>
            <a:endParaRPr sz="17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rPr lang="en" sz="1700">
                <a:solidFill>
                  <a:srgbClr val="222222"/>
                </a:solidFill>
                <a:highlight>
                  <a:srgbClr val="FFFFFF"/>
                </a:highlight>
                <a:latin typeface="Arial"/>
                <a:ea typeface="Arial"/>
                <a:cs typeface="Arial"/>
                <a:sym typeface="Arial"/>
              </a:rPr>
              <a:t>Jaw height is quite high</a:t>
            </a:r>
            <a:endParaRPr sz="17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t/>
            </a:r>
            <a:endParaRPr sz="17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rPr lang="en" sz="1700">
                <a:solidFill>
                  <a:srgbClr val="222222"/>
                </a:solidFill>
                <a:highlight>
                  <a:srgbClr val="FFFFFF"/>
                </a:highlight>
                <a:latin typeface="Arial"/>
                <a:ea typeface="Arial"/>
                <a:cs typeface="Arial"/>
                <a:sym typeface="Arial"/>
              </a:rPr>
              <a:t>Tongue held close to palate, usually forward, although front vowels tend towards the more open end of the phonemic spectrum</a:t>
            </a:r>
            <a:endParaRPr sz="1700">
              <a:solidFill>
                <a:srgbClr val="222222"/>
              </a:solidFill>
              <a:highlight>
                <a:srgbClr val="FFFFFF"/>
              </a:highlight>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3"/>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Consonants</a:t>
            </a:r>
            <a:endParaRPr/>
          </a:p>
        </p:txBody>
      </p:sp>
      <p:sp>
        <p:nvSpPr>
          <p:cNvPr id="129" name="Google Shape;129;p23"/>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&lt;R&gt;</a:t>
            </a:r>
            <a:endParaRPr/>
          </a:p>
          <a:p>
            <a:pPr indent="0" lvl="0" marL="0" rtl="0" algn="l">
              <a:spcBef>
                <a:spcPts val="1600"/>
              </a:spcBef>
              <a:spcAft>
                <a:spcPts val="0"/>
              </a:spcAft>
              <a:buNone/>
            </a:pPr>
            <a:r>
              <a:rPr lang="en"/>
              <a:t>&lt;L&gt;</a:t>
            </a:r>
            <a:endParaRPr/>
          </a:p>
          <a:p>
            <a:pPr indent="0" lvl="0" marL="0" rtl="0" algn="l">
              <a:spcBef>
                <a:spcPts val="1600"/>
              </a:spcBef>
              <a:spcAft>
                <a:spcPts val="0"/>
              </a:spcAft>
              <a:buNone/>
            </a:pPr>
            <a:r>
              <a:rPr lang="en"/>
              <a:t>&lt;TH&gt;</a:t>
            </a:r>
            <a:endParaRPr/>
          </a:p>
          <a:p>
            <a:pPr indent="0" lvl="0" marL="0" rtl="0" algn="l">
              <a:spcBef>
                <a:spcPts val="1600"/>
              </a:spcBef>
              <a:spcAft>
                <a:spcPts val="1600"/>
              </a:spcAft>
              <a:buNone/>
            </a:pPr>
            <a:r>
              <a:rPr lang="en"/>
              <a:t>&lt;NG&gt;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4"/>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a:t>
            </a:r>
            <a:endParaRPr/>
          </a:p>
        </p:txBody>
      </p:sp>
      <p:sp>
        <p:nvSpPr>
          <p:cNvPr id="135" name="Google Shape;135;p24"/>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Variable treatment of R</a:t>
            </a:r>
            <a:endParaRPr sz="2000"/>
          </a:p>
          <a:p>
            <a:pPr indent="0" lvl="0" marL="0" rtl="0" algn="l">
              <a:spcBef>
                <a:spcPts val="1600"/>
              </a:spcBef>
              <a:spcAft>
                <a:spcPts val="0"/>
              </a:spcAft>
              <a:buNone/>
            </a:pPr>
            <a:r>
              <a:rPr lang="en" sz="2000"/>
              <a:t>Tapped or occasionally trilled, generally pre-vocalically</a:t>
            </a:r>
            <a:endParaRPr sz="2000"/>
          </a:p>
          <a:p>
            <a:pPr indent="0" lvl="0" marL="0" rtl="0" algn="l">
              <a:spcBef>
                <a:spcPts val="1600"/>
              </a:spcBef>
              <a:spcAft>
                <a:spcPts val="0"/>
              </a:spcAft>
              <a:buNone/>
            </a:pPr>
            <a:r>
              <a:rPr lang="en" sz="2000"/>
              <a:t>Postalv approx ɹ post-vocalically</a:t>
            </a:r>
            <a:endParaRPr sz="2000"/>
          </a:p>
          <a:p>
            <a:pPr indent="0" lvl="0" marL="0" rtl="0" algn="l">
              <a:spcBef>
                <a:spcPts val="1600"/>
              </a:spcBef>
              <a:spcAft>
                <a:spcPts val="1600"/>
              </a:spcAft>
              <a:buNone/>
            </a:pPr>
            <a:r>
              <a:rPr lang="en" sz="2000"/>
              <a:t>Weaker tap often intervocalically, OR assimilated into a triphthong</a:t>
            </a:r>
            <a:endParaRPr sz="20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5"/>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a:t>
            </a:r>
            <a:endParaRPr/>
          </a:p>
        </p:txBody>
      </p:sp>
      <p:sp>
        <p:nvSpPr>
          <p:cNvPr id="141" name="Google Shape;141;p25"/>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solidFill>
                  <a:srgbClr val="222222"/>
                </a:solidFill>
                <a:highlight>
                  <a:srgbClr val="FFFFFF"/>
                </a:highlight>
                <a:latin typeface="Arial"/>
                <a:ea typeface="Arial"/>
                <a:cs typeface="Arial"/>
                <a:sym typeface="Arial"/>
              </a:rPr>
              <a:t>~her /l/s are not as far back on the roof of the mouth as my speaker's. As opposed to Roni, our Lebanese contributor, who is close to using a retroflex lateral approximant.</a:t>
            </a:r>
            <a:endParaRPr sz="20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t/>
            </a:r>
            <a:endParaRPr sz="2000">
              <a:solidFill>
                <a:srgbClr val="222222"/>
              </a:solidFill>
              <a:highlight>
                <a:srgbClr val="FFFFFF"/>
              </a:highlight>
              <a:latin typeface="Arial"/>
              <a:ea typeface="Arial"/>
              <a:cs typeface="Arial"/>
              <a:sym typeface="Arial"/>
            </a:endParaRPr>
          </a:p>
          <a:p>
            <a:pPr indent="-355600" lvl="0" marL="457200" rtl="0" algn="l">
              <a:lnSpc>
                <a:spcPct val="100000"/>
              </a:lnSpc>
              <a:spcBef>
                <a:spcPts val="0"/>
              </a:spcBef>
              <a:spcAft>
                <a:spcPts val="0"/>
              </a:spcAft>
              <a:buClr>
                <a:srgbClr val="222222"/>
              </a:buClr>
              <a:buSzPts val="2000"/>
              <a:buFont typeface="Arial"/>
              <a:buChar char="-"/>
            </a:pPr>
            <a:r>
              <a:rPr lang="en" sz="2000">
                <a:solidFill>
                  <a:srgbClr val="222222"/>
                </a:solidFill>
                <a:highlight>
                  <a:srgbClr val="FFFFFF"/>
                </a:highlight>
                <a:latin typeface="Arial"/>
                <a:ea typeface="Arial"/>
                <a:cs typeface="Arial"/>
                <a:sym typeface="Arial"/>
              </a:rPr>
              <a:t>Robert has velarized /l/ post-vocalically before a consonant. The /l/ also tends to affect the preceding vowel in these cases.</a:t>
            </a:r>
            <a:endParaRPr sz="2000">
              <a:solidFill>
                <a:srgbClr val="222222"/>
              </a:solidFill>
              <a:highlight>
                <a:srgbClr val="FFFFFF"/>
              </a:highlight>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6"/>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a:t>
            </a:r>
            <a:endParaRPr/>
          </a:p>
        </p:txBody>
      </p:sp>
      <p:sp>
        <p:nvSpPr>
          <p:cNvPr id="147" name="Google Shape;147;p26"/>
          <p:cNvSpPr txBox="1"/>
          <p:nvPr>
            <p:ph idx="1" type="body"/>
          </p:nvPr>
        </p:nvSpPr>
        <p:spPr>
          <a:xfrm>
            <a:off x="460950" y="1955425"/>
            <a:ext cx="8222100" cy="2710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400">
                <a:solidFill>
                  <a:srgbClr val="222222"/>
                </a:solidFill>
                <a:highlight>
                  <a:srgbClr val="FFFFFF"/>
                </a:highlight>
                <a:latin typeface="Arial"/>
                <a:ea typeface="Arial"/>
                <a:cs typeface="Arial"/>
                <a:sym typeface="Arial"/>
              </a:rPr>
              <a:t>For Nedhal, </a:t>
            </a:r>
            <a:r>
              <a:rPr lang="en" sz="2400">
                <a:solidFill>
                  <a:srgbClr val="222222"/>
                </a:solidFill>
                <a:highlight>
                  <a:srgbClr val="FFFFFF"/>
                </a:highlight>
                <a:latin typeface="Arial"/>
                <a:ea typeface="Arial"/>
                <a:cs typeface="Arial"/>
                <a:sym typeface="Arial"/>
              </a:rPr>
              <a:t>&lt;th&gt; sounds are more consistently realized as [s z]</a:t>
            </a:r>
            <a:endParaRPr sz="2400">
              <a:solidFill>
                <a:srgbClr val="222222"/>
              </a:solidFill>
              <a:highlight>
                <a:srgbClr val="FFFFFF"/>
              </a:highlight>
              <a:latin typeface="Arial"/>
              <a:ea typeface="Arial"/>
              <a:cs typeface="Arial"/>
              <a:sym typeface="Arial"/>
            </a:endParaRPr>
          </a:p>
          <a:p>
            <a:pPr indent="-381000" lvl="0" marL="457200" rtl="0" algn="l">
              <a:lnSpc>
                <a:spcPct val="100000"/>
              </a:lnSpc>
              <a:spcBef>
                <a:spcPts val="0"/>
              </a:spcBef>
              <a:spcAft>
                <a:spcPts val="0"/>
              </a:spcAft>
              <a:buClr>
                <a:srgbClr val="222222"/>
              </a:buClr>
              <a:buSzPts val="2400"/>
              <a:buFont typeface="Arial"/>
              <a:buChar char="-"/>
            </a:pPr>
            <a:r>
              <a:rPr lang="en" sz="2400">
                <a:solidFill>
                  <a:srgbClr val="222222"/>
                </a:solidFill>
                <a:highlight>
                  <a:srgbClr val="FFFFFF"/>
                </a:highlight>
                <a:latin typeface="Arial"/>
                <a:ea typeface="Arial"/>
                <a:cs typeface="Arial"/>
                <a:sym typeface="Arial"/>
              </a:rPr>
              <a:t>But later in the passage.</a:t>
            </a:r>
            <a:endParaRPr sz="24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t/>
            </a:r>
            <a:endParaRPr sz="24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None/>
            </a:pPr>
            <a:r>
              <a:rPr lang="en" sz="2400">
                <a:solidFill>
                  <a:srgbClr val="222222"/>
                </a:solidFill>
                <a:highlight>
                  <a:srgbClr val="FFFFFF"/>
                </a:highlight>
                <a:latin typeface="Arial"/>
                <a:ea typeface="Arial"/>
                <a:cs typeface="Arial"/>
                <a:sym typeface="Arial"/>
              </a:rPr>
              <a:t>For Robert, more often dentalized /d/</a:t>
            </a:r>
            <a:endParaRPr sz="2400">
              <a:solidFill>
                <a:srgbClr val="222222"/>
              </a:solidFill>
              <a:highlight>
                <a:srgbClr val="FFFFFF"/>
              </a:highlight>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7"/>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NG</a:t>
            </a:r>
            <a:endParaRPr/>
          </a:p>
        </p:txBody>
      </p:sp>
      <p:sp>
        <p:nvSpPr>
          <p:cNvPr id="153" name="Google Shape;153;p27"/>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431800" lvl="0" marL="457200" rtl="0" algn="l">
              <a:lnSpc>
                <a:spcPct val="100000"/>
              </a:lnSpc>
              <a:spcBef>
                <a:spcPts val="0"/>
              </a:spcBef>
              <a:spcAft>
                <a:spcPts val="0"/>
              </a:spcAft>
              <a:buSzPts val="3200"/>
              <a:buChar char="-"/>
            </a:pPr>
            <a:r>
              <a:rPr lang="en" sz="2500">
                <a:solidFill>
                  <a:srgbClr val="222222"/>
                </a:solidFill>
                <a:highlight>
                  <a:srgbClr val="FFFFFF"/>
                </a:highlight>
                <a:latin typeface="Arial"/>
                <a:ea typeface="Arial"/>
                <a:cs typeface="Arial"/>
                <a:sym typeface="Arial"/>
              </a:rPr>
              <a:t>“Hard” pronunciation of &lt;ng&gt; → [ŋg] for Nedhal</a:t>
            </a:r>
            <a:endParaRPr sz="2500">
              <a:solidFill>
                <a:srgbClr val="222222"/>
              </a:solidFill>
              <a:highlight>
                <a:srgbClr val="FFFFFF"/>
              </a:highlight>
              <a:latin typeface="Arial"/>
              <a:ea typeface="Arial"/>
              <a:cs typeface="Arial"/>
              <a:sym typeface="Arial"/>
            </a:endParaRPr>
          </a:p>
          <a:p>
            <a:pPr indent="-387350" lvl="1" marL="914400" rtl="0" algn="l">
              <a:lnSpc>
                <a:spcPct val="100000"/>
              </a:lnSpc>
              <a:spcBef>
                <a:spcPts val="0"/>
              </a:spcBef>
              <a:spcAft>
                <a:spcPts val="0"/>
              </a:spcAft>
              <a:buClr>
                <a:srgbClr val="222222"/>
              </a:buClr>
              <a:buSzPts val="2500"/>
              <a:buFont typeface="Arial"/>
              <a:buChar char="-"/>
            </a:pPr>
            <a:r>
              <a:rPr lang="en" sz="2500">
                <a:solidFill>
                  <a:srgbClr val="222222"/>
                </a:solidFill>
                <a:highlight>
                  <a:srgbClr val="FFFFFF"/>
                </a:highlight>
                <a:latin typeface="Arial"/>
                <a:ea typeface="Arial"/>
                <a:cs typeface="Arial"/>
                <a:sym typeface="Arial"/>
              </a:rPr>
              <a:t>When followed by a vowel or approximant</a:t>
            </a:r>
            <a:endParaRPr sz="2500">
              <a:solidFill>
                <a:srgbClr val="222222"/>
              </a:solidFill>
              <a:highlight>
                <a:srgbClr val="FFFFFF"/>
              </a:highlight>
              <a:latin typeface="Arial"/>
              <a:ea typeface="Arial"/>
              <a:cs typeface="Arial"/>
              <a:sym typeface="Arial"/>
            </a:endParaRPr>
          </a:p>
          <a:p>
            <a:pPr indent="-387350" lvl="0" marL="457200" rtl="0" algn="l">
              <a:lnSpc>
                <a:spcPct val="100000"/>
              </a:lnSpc>
              <a:spcBef>
                <a:spcPts val="0"/>
              </a:spcBef>
              <a:spcAft>
                <a:spcPts val="0"/>
              </a:spcAft>
              <a:buClr>
                <a:srgbClr val="222222"/>
              </a:buClr>
              <a:buSzPts val="2500"/>
              <a:buFont typeface="Arial"/>
              <a:buChar char="-"/>
            </a:pPr>
            <a:r>
              <a:rPr lang="en" sz="2500">
                <a:solidFill>
                  <a:srgbClr val="222222"/>
                </a:solidFill>
                <a:highlight>
                  <a:srgbClr val="FFFFFF"/>
                </a:highlight>
                <a:latin typeface="Arial"/>
                <a:ea typeface="Arial"/>
                <a:cs typeface="Arial"/>
                <a:sym typeface="Arial"/>
              </a:rPr>
              <a:t>Frequent dropping to /n/, often pronounced as the syllabic consonant following a prior consonant, for Robert</a:t>
            </a:r>
            <a:endParaRPr sz="2500">
              <a:solidFill>
                <a:srgbClr val="222222"/>
              </a:solidFill>
              <a:highlight>
                <a:srgbClr val="FFFFFF"/>
              </a:highlight>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8"/>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Vowels 1</a:t>
            </a:r>
            <a:endParaRPr/>
          </a:p>
        </p:txBody>
      </p:sp>
      <p:sp>
        <p:nvSpPr>
          <p:cNvPr id="159" name="Google Shape;159;p28"/>
          <p:cNvSpPr txBox="1"/>
          <p:nvPr/>
        </p:nvSpPr>
        <p:spPr>
          <a:xfrm>
            <a:off x="360300" y="1888425"/>
            <a:ext cx="8485500" cy="378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Roboto"/>
                <a:ea typeface="Roboto"/>
                <a:cs typeface="Roboto"/>
                <a:sym typeface="Roboto"/>
              </a:rPr>
              <a:t>GOAT = THOUGHT</a:t>
            </a:r>
            <a:endParaRPr sz="1300">
              <a:solidFill>
                <a:srgbClr val="222222"/>
              </a:solidFill>
              <a:highlight>
                <a:srgbClr val="FFFFFF"/>
              </a:highlight>
            </a:endParaRPr>
          </a:p>
          <a:p>
            <a:pPr indent="0" lvl="0" marL="0" rtl="0" algn="l">
              <a:spcBef>
                <a:spcPts val="0"/>
              </a:spcBef>
              <a:spcAft>
                <a:spcPts val="0"/>
              </a:spcAft>
              <a:buNone/>
            </a:pPr>
            <a:r>
              <a:t/>
            </a:r>
            <a:endParaRPr sz="1300">
              <a:solidFill>
                <a:srgbClr val="222222"/>
              </a:solidFill>
              <a:highlight>
                <a:srgbClr val="FFFFFF"/>
              </a:highlight>
            </a:endParaRPr>
          </a:p>
          <a:p>
            <a:pPr indent="0" lvl="0" marL="0" rtl="0" algn="l">
              <a:spcBef>
                <a:spcPts val="0"/>
              </a:spcBef>
              <a:spcAft>
                <a:spcPts val="0"/>
              </a:spcAft>
              <a:buNone/>
            </a:pPr>
            <a:r>
              <a:rPr lang="en" sz="1300">
                <a:solidFill>
                  <a:srgbClr val="222222"/>
                </a:solidFill>
                <a:highlight>
                  <a:srgbClr val="FFFFFF"/>
                </a:highlight>
              </a:rPr>
              <a:t>GOAT is merged with THOUGHT [ɔ̞] some of the time, but I think I heard [ʌu], too.</a:t>
            </a:r>
            <a:endParaRPr sz="1300">
              <a:solidFill>
                <a:srgbClr val="222222"/>
              </a:solidFill>
              <a:highlight>
                <a:srgbClr val="FFFFFF"/>
              </a:highlight>
            </a:endParaRPr>
          </a:p>
          <a:p>
            <a:pPr indent="0" lvl="0" marL="0" rtl="0" algn="l">
              <a:spcBef>
                <a:spcPts val="0"/>
              </a:spcBef>
              <a:spcAft>
                <a:spcPts val="0"/>
              </a:spcAft>
              <a:buNone/>
            </a:pPr>
            <a:r>
              <a:rPr lang="en" sz="1300">
                <a:solidFill>
                  <a:srgbClr val="222222"/>
                </a:solidFill>
                <a:highlight>
                  <a:srgbClr val="FFFFFF"/>
                </a:highlight>
              </a:rPr>
              <a:t>~her THOUGHT vowel is not as raised as Lebanese</a:t>
            </a:r>
            <a:endParaRPr sz="1300">
              <a:solidFill>
                <a:srgbClr val="222222"/>
              </a:solidFill>
              <a:highlight>
                <a:srgbClr val="FFFFFF"/>
              </a:highlight>
            </a:endParaRPr>
          </a:p>
          <a:p>
            <a:pPr indent="0" lvl="0" marL="0" rtl="0" algn="l">
              <a:spcBef>
                <a:spcPts val="0"/>
              </a:spcBef>
              <a:spcAft>
                <a:spcPts val="0"/>
              </a:spcAft>
              <a:buNone/>
            </a:pPr>
            <a:r>
              <a:t/>
            </a:r>
            <a:endParaRPr sz="1300">
              <a:solidFill>
                <a:srgbClr val="222222"/>
              </a:solidFill>
              <a:highlight>
                <a:srgbClr val="FFFFFF"/>
              </a:highlight>
            </a:endParaRPr>
          </a:p>
          <a:p>
            <a:pPr indent="0" lvl="0" marL="0" rtl="0" algn="l">
              <a:spcBef>
                <a:spcPts val="0"/>
              </a:spcBef>
              <a:spcAft>
                <a:spcPts val="0"/>
              </a:spcAft>
              <a:buNone/>
            </a:pPr>
            <a:r>
              <a:rPr lang="en" sz="1300">
                <a:latin typeface="Roboto"/>
                <a:ea typeface="Roboto"/>
                <a:cs typeface="Roboto"/>
                <a:sym typeface="Roboto"/>
              </a:rPr>
              <a:t>LOT = CLOTH, sometimes = THOUGHT</a:t>
            </a:r>
            <a:endParaRPr sz="1300">
              <a:latin typeface="Roboto"/>
              <a:ea typeface="Roboto"/>
              <a:cs typeface="Roboto"/>
              <a:sym typeface="Roboto"/>
            </a:endParaRPr>
          </a:p>
          <a:p>
            <a:pPr indent="0" lvl="0" marL="0" rtl="0" algn="l">
              <a:spcBef>
                <a:spcPts val="0"/>
              </a:spcBef>
              <a:spcAft>
                <a:spcPts val="0"/>
              </a:spcAft>
              <a:buNone/>
            </a:pPr>
            <a:r>
              <a:t/>
            </a:r>
            <a:endParaRPr sz="1300">
              <a:solidFill>
                <a:srgbClr val="222222"/>
              </a:solidFill>
              <a:highlight>
                <a:srgbClr val="FFFFFF"/>
              </a:highlight>
            </a:endParaRPr>
          </a:p>
          <a:p>
            <a:pPr indent="0" lvl="0" marL="0" rtl="0" algn="l">
              <a:spcBef>
                <a:spcPts val="0"/>
              </a:spcBef>
              <a:spcAft>
                <a:spcPts val="0"/>
              </a:spcAft>
              <a:buNone/>
            </a:pPr>
            <a:r>
              <a:rPr lang="en" sz="1300">
                <a:solidFill>
                  <a:srgbClr val="222222"/>
                </a:solidFill>
                <a:highlight>
                  <a:srgbClr val="FFFFFF"/>
                </a:highlight>
              </a:rPr>
              <a:t>MOUTH</a:t>
            </a:r>
            <a:endParaRPr sz="1300">
              <a:solidFill>
                <a:srgbClr val="222222"/>
              </a:solidFill>
              <a:highlight>
                <a:srgbClr val="FFFFFF"/>
              </a:highlight>
            </a:endParaRPr>
          </a:p>
          <a:p>
            <a:pPr indent="0" lvl="0" marL="0" rtl="0" algn="l">
              <a:spcBef>
                <a:spcPts val="0"/>
              </a:spcBef>
              <a:spcAft>
                <a:spcPts val="0"/>
              </a:spcAft>
              <a:buNone/>
            </a:pPr>
            <a:r>
              <a:rPr lang="en" sz="1300">
                <a:solidFill>
                  <a:srgbClr val="222222"/>
                </a:solidFill>
                <a:highlight>
                  <a:srgbClr val="FFFFFF"/>
                </a:highlight>
              </a:rPr>
              <a:t> ~reinforcing Eric's observation that the nucleus of MOUTH is [ɑ]</a:t>
            </a:r>
            <a:endParaRPr sz="1300">
              <a:solidFill>
                <a:srgbClr val="222222"/>
              </a:solidFill>
              <a:highlight>
                <a:srgbClr val="FFFFFF"/>
              </a:highlight>
            </a:endParaRPr>
          </a:p>
          <a:p>
            <a:pPr indent="0" lvl="0" marL="0" rtl="0" algn="l">
              <a:spcBef>
                <a:spcPts val="0"/>
              </a:spcBef>
              <a:spcAft>
                <a:spcPts val="0"/>
              </a:spcAft>
              <a:buNone/>
            </a:pPr>
            <a:r>
              <a:t/>
            </a:r>
            <a:endParaRPr sz="1300">
              <a:solidFill>
                <a:srgbClr val="222222"/>
              </a:solidFill>
              <a:highlight>
                <a:srgbClr val="FFFFFF"/>
              </a:highlight>
            </a:endParaRPr>
          </a:p>
          <a:p>
            <a:pPr indent="0" lvl="0" marL="0" rtl="0" algn="l">
              <a:spcBef>
                <a:spcPts val="0"/>
              </a:spcBef>
              <a:spcAft>
                <a:spcPts val="0"/>
              </a:spcAft>
              <a:buNone/>
            </a:pPr>
            <a:r>
              <a:rPr lang="en" sz="1300">
                <a:solidFill>
                  <a:srgbClr val="222222"/>
                </a:solidFill>
                <a:highlight>
                  <a:srgbClr val="FFFFFF"/>
                </a:highlight>
              </a:rPr>
              <a:t>NURSE (and lettER) is usually(?) non-rhotic, more fronted and slightly rounded to my ear, moving into the œ or ɞ̟ territory, which is similar to Lebanese, while NURSE in Egyptian is either merged with SQUARE or in the schwa zone. </a:t>
            </a:r>
            <a:endParaRPr sz="1300">
              <a:solidFill>
                <a:srgbClr val="222222"/>
              </a:solidFill>
              <a:highlight>
                <a:srgbClr val="FFFFFF"/>
              </a:highlight>
            </a:endParaRPr>
          </a:p>
          <a:p>
            <a:pPr indent="0" lvl="0" marL="0" rtl="0" algn="l">
              <a:spcBef>
                <a:spcPts val="0"/>
              </a:spcBef>
              <a:spcAft>
                <a:spcPts val="0"/>
              </a:spcAft>
              <a:buNone/>
            </a:pPr>
            <a:r>
              <a:t/>
            </a:r>
            <a:endParaRPr sz="1300">
              <a:solidFill>
                <a:srgbClr val="222222"/>
              </a:solidFill>
              <a:highlight>
                <a:srgbClr val="FFFFFF"/>
              </a:highlight>
            </a:endParaRPr>
          </a:p>
          <a:p>
            <a:pPr indent="0" lvl="0" marL="0" rtl="0" algn="l">
              <a:spcBef>
                <a:spcPts val="0"/>
              </a:spcBef>
              <a:spcAft>
                <a:spcPts val="0"/>
              </a:spcAft>
              <a:buNone/>
            </a:pPr>
            <a:r>
              <a:rPr lang="en" sz="1300">
                <a:solidFill>
                  <a:srgbClr val="222222"/>
                </a:solidFill>
                <a:highlight>
                  <a:srgbClr val="FFFFFF"/>
                </a:highlight>
              </a:rPr>
              <a:t>NEAR</a:t>
            </a:r>
            <a:endParaRPr sz="1300">
              <a:solidFill>
                <a:srgbClr val="222222"/>
              </a:solidFill>
              <a:highlight>
                <a:srgbClr val="FFFFFF"/>
              </a:highlight>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sz="1100">
              <a:solidFill>
                <a:srgbClr val="222222"/>
              </a:solidFill>
              <a:highlight>
                <a:srgbClr val="FFFFFF"/>
              </a:highlight>
            </a:endParaRPr>
          </a:p>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9"/>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Vowels 2</a:t>
            </a:r>
            <a:endParaRPr/>
          </a:p>
        </p:txBody>
      </p:sp>
      <p:sp>
        <p:nvSpPr>
          <p:cNvPr id="165" name="Google Shape;165;p29"/>
          <p:cNvSpPr txBox="1"/>
          <p:nvPr/>
        </p:nvSpPr>
        <p:spPr>
          <a:xfrm>
            <a:off x="360300" y="1888425"/>
            <a:ext cx="84855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Roboto"/>
                <a:ea typeface="Roboto"/>
                <a:cs typeface="Roboto"/>
                <a:sym typeface="Roboto"/>
              </a:rPr>
              <a:t>KIT</a:t>
            </a:r>
            <a:endParaRPr>
              <a:latin typeface="Roboto"/>
              <a:ea typeface="Roboto"/>
              <a:cs typeface="Roboto"/>
              <a:sym typeface="Roboto"/>
            </a:endParaRPr>
          </a:p>
          <a:p>
            <a:pPr indent="0" lvl="0" marL="0" rtl="0" algn="l">
              <a:spcBef>
                <a:spcPts val="0"/>
              </a:spcBef>
              <a:spcAft>
                <a:spcPts val="0"/>
              </a:spcAft>
              <a:buNone/>
            </a:pPr>
            <a:r>
              <a:rPr lang="en">
                <a:solidFill>
                  <a:srgbClr val="222222"/>
                </a:solidFill>
                <a:highlight>
                  <a:schemeClr val="lt1"/>
                </a:highlight>
              </a:rPr>
              <a:t> KIT seems much like schwa or STRUT. My speaker is pretty much in the ɪ area. Definitely a Weak Vowel Merger going on for unstressed KIT, but I think that’s been applied to ALL of KIT.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FACE</a:t>
            </a:r>
            <a:endParaRPr>
              <a:latin typeface="Roboto"/>
              <a:ea typeface="Roboto"/>
              <a:cs typeface="Roboto"/>
              <a:sym typeface="Roboto"/>
            </a:endParaRPr>
          </a:p>
          <a:p>
            <a:pPr indent="0" lvl="0" marL="0" rtl="0" algn="l">
              <a:spcBef>
                <a:spcPts val="0"/>
              </a:spcBef>
              <a:spcAft>
                <a:spcPts val="0"/>
              </a:spcAft>
              <a:buNone/>
            </a:pPr>
            <a:r>
              <a:t/>
            </a:r>
            <a:endParaRPr>
              <a:solidFill>
                <a:srgbClr val="222222"/>
              </a:solidFill>
              <a:highlight>
                <a:schemeClr val="lt1"/>
              </a:highlight>
            </a:endParaRPr>
          </a:p>
          <a:p>
            <a:pPr indent="0" lvl="0" marL="0" rtl="0" algn="l">
              <a:spcBef>
                <a:spcPts val="0"/>
              </a:spcBef>
              <a:spcAft>
                <a:spcPts val="0"/>
              </a:spcAft>
              <a:buNone/>
            </a:pPr>
            <a:r>
              <a:rPr lang="en">
                <a:solidFill>
                  <a:srgbClr val="222222"/>
                </a:solidFill>
                <a:highlight>
                  <a:schemeClr val="lt1"/>
                </a:highlight>
              </a:rPr>
              <a:t>- FACE seems monophthongal at least some of the time. “named” sounded almost palatalized, like [njem]</a:t>
            </a:r>
            <a:endParaRPr>
              <a:solidFill>
                <a:srgbClr val="222222"/>
              </a:solidFill>
              <a:highlight>
                <a:schemeClr val="lt1"/>
              </a:highlight>
            </a:endParaRPr>
          </a:p>
          <a:p>
            <a:pPr indent="0" lvl="0" marL="0" rtl="0" algn="l">
              <a:spcBef>
                <a:spcPts val="0"/>
              </a:spcBef>
              <a:spcAft>
                <a:spcPts val="0"/>
              </a:spcAft>
              <a:buNone/>
            </a:pPr>
            <a:r>
              <a:t/>
            </a:r>
            <a:endParaRPr>
              <a:solidFill>
                <a:srgbClr val="222222"/>
              </a:solidFill>
              <a:highlight>
                <a:schemeClr val="lt1"/>
              </a:highlight>
            </a:endParaRPr>
          </a:p>
          <a:p>
            <a:pPr indent="0" lvl="0" marL="0" rtl="0" algn="l">
              <a:spcBef>
                <a:spcPts val="0"/>
              </a:spcBef>
              <a:spcAft>
                <a:spcPts val="0"/>
              </a:spcAft>
              <a:buNone/>
            </a:pPr>
            <a:r>
              <a:rPr lang="en">
                <a:solidFill>
                  <a:srgbClr val="222222"/>
                </a:solidFill>
                <a:highlight>
                  <a:schemeClr val="lt1"/>
                </a:highlight>
              </a:rPr>
              <a:t>-- FOOT merged with GOOSE. Egyptian has a distinct FOOT.</a:t>
            </a:r>
            <a:endParaRPr>
              <a:solidFill>
                <a:srgbClr val="222222"/>
              </a:solidFill>
              <a:highlight>
                <a:schemeClr val="lt1"/>
              </a:highlight>
            </a:endParaRPr>
          </a:p>
          <a:p>
            <a:pPr indent="0" lvl="0" marL="0" rtl="0" algn="l">
              <a:spcBef>
                <a:spcPts val="0"/>
              </a:spcBef>
              <a:spcAft>
                <a:spcPts val="0"/>
              </a:spcAft>
              <a:buNone/>
            </a:pPr>
            <a:r>
              <a:t/>
            </a:r>
            <a:endParaRPr>
              <a:solidFill>
                <a:srgbClr val="222222"/>
              </a:solidFill>
              <a:highlight>
                <a:schemeClr val="lt1"/>
              </a:highlight>
            </a:endParaRPr>
          </a:p>
          <a:p>
            <a:pPr indent="0" lvl="0" marL="0" rtl="0" algn="l">
              <a:spcBef>
                <a:spcPts val="0"/>
              </a:spcBef>
              <a:spcAft>
                <a:spcPts val="0"/>
              </a:spcAft>
              <a:buNone/>
            </a:pPr>
            <a:r>
              <a:rPr lang="en">
                <a:solidFill>
                  <a:srgbClr val="222222"/>
                </a:solidFill>
                <a:highlight>
                  <a:schemeClr val="lt1"/>
                </a:highlight>
              </a:rPr>
              <a:t>GOOSE</a:t>
            </a:r>
            <a:endParaRPr>
              <a:solidFill>
                <a:srgbClr val="222222"/>
              </a:solidFill>
              <a:highlight>
                <a:schemeClr val="lt1"/>
              </a:highlight>
            </a:endParaRPr>
          </a:p>
          <a:p>
            <a:pPr indent="0" lvl="0" marL="0" rtl="0" algn="l">
              <a:spcBef>
                <a:spcPts val="0"/>
              </a:spcBef>
              <a:spcAft>
                <a:spcPts val="0"/>
              </a:spcAft>
              <a:buNone/>
            </a:pPr>
            <a:r>
              <a:t/>
            </a:r>
            <a:endParaRPr>
              <a:solidFill>
                <a:srgbClr val="222222"/>
              </a:solidFill>
              <a:highlight>
                <a:schemeClr val="lt1"/>
              </a:highlight>
            </a:endParaRPr>
          </a:p>
          <a:p>
            <a:pPr indent="0" lvl="0" marL="0" rtl="0" algn="l">
              <a:spcBef>
                <a:spcPts val="0"/>
              </a:spcBef>
              <a:spcAft>
                <a:spcPts val="0"/>
              </a:spcAft>
              <a:buNone/>
            </a:pPr>
            <a:r>
              <a:rPr lang="en">
                <a:solidFill>
                  <a:srgbClr val="222222"/>
                </a:solidFill>
                <a:highlight>
                  <a:schemeClr val="lt1"/>
                </a:highlight>
              </a:rPr>
              <a:t>- GOOSE doesnt seem as backed as it is for Egyptian sample</a:t>
            </a:r>
            <a:endParaRPr>
              <a:solidFill>
                <a:srgbClr val="222222"/>
              </a:solidFill>
              <a:highlight>
                <a:srgbClr val="FFFFFF"/>
              </a:high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0"/>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Other notable phenomena</a:t>
            </a:r>
            <a:endParaRPr/>
          </a:p>
        </p:txBody>
      </p:sp>
      <p:sp>
        <p:nvSpPr>
          <p:cNvPr id="171" name="Google Shape;171;p30"/>
          <p:cNvSpPr txBox="1"/>
          <p:nvPr/>
        </p:nvSpPr>
        <p:spPr>
          <a:xfrm>
            <a:off x="360300" y="1888425"/>
            <a:ext cx="8485500" cy="306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latin typeface="Roboto"/>
                <a:ea typeface="Roboto"/>
                <a:cs typeface="Roboto"/>
                <a:sym typeface="Roboto"/>
              </a:rPr>
              <a:t>&lt;el&gt; → [al ~ æl ~ əl]</a:t>
            </a:r>
            <a:endParaRPr sz="1700">
              <a:latin typeface="Roboto"/>
              <a:ea typeface="Roboto"/>
              <a:cs typeface="Roboto"/>
              <a:sym typeface="Roboto"/>
            </a:endParaRPr>
          </a:p>
          <a:p>
            <a:pPr indent="0" lvl="0" marL="0" rtl="0" algn="l">
              <a:spcBef>
                <a:spcPts val="0"/>
              </a:spcBef>
              <a:spcAft>
                <a:spcPts val="0"/>
              </a:spcAft>
              <a:buNone/>
            </a:pPr>
            <a:r>
              <a:t/>
            </a:r>
            <a:endParaRPr sz="1700">
              <a:latin typeface="Roboto"/>
              <a:ea typeface="Roboto"/>
              <a:cs typeface="Roboto"/>
              <a:sym typeface="Roboto"/>
            </a:endParaRPr>
          </a:p>
          <a:p>
            <a:pPr indent="0" lvl="0" marL="0" rtl="0" algn="l">
              <a:spcBef>
                <a:spcPts val="0"/>
              </a:spcBef>
              <a:spcAft>
                <a:spcPts val="0"/>
              </a:spcAft>
              <a:buNone/>
            </a:pPr>
            <a:r>
              <a:rPr lang="en" sz="1700">
                <a:latin typeface="Roboto"/>
                <a:ea typeface="Roboto"/>
                <a:cs typeface="Roboto"/>
                <a:sym typeface="Roboto"/>
              </a:rPr>
              <a:t>Sporadic elimination of plural &lt;s&gt;</a:t>
            </a:r>
            <a:endParaRPr sz="1700">
              <a:latin typeface="Roboto"/>
              <a:ea typeface="Roboto"/>
              <a:cs typeface="Roboto"/>
              <a:sym typeface="Roboto"/>
            </a:endParaRPr>
          </a:p>
          <a:p>
            <a:pPr indent="0" lvl="0" marL="0" rtl="0" algn="l">
              <a:spcBef>
                <a:spcPts val="0"/>
              </a:spcBef>
              <a:spcAft>
                <a:spcPts val="0"/>
              </a:spcAft>
              <a:buNone/>
            </a:pPr>
            <a:r>
              <a:t/>
            </a:r>
            <a:endParaRPr sz="1700">
              <a:latin typeface="Roboto"/>
              <a:ea typeface="Roboto"/>
              <a:cs typeface="Roboto"/>
              <a:sym typeface="Roboto"/>
            </a:endParaRPr>
          </a:p>
          <a:p>
            <a:pPr indent="0" lvl="0" marL="0" rtl="0" algn="l">
              <a:spcBef>
                <a:spcPts val="0"/>
              </a:spcBef>
              <a:spcAft>
                <a:spcPts val="0"/>
              </a:spcAft>
              <a:buNone/>
            </a:pPr>
            <a:r>
              <a:rPr lang="en" sz="1700">
                <a:latin typeface="Roboto"/>
                <a:ea typeface="Roboto"/>
                <a:cs typeface="Roboto"/>
                <a:sym typeface="Roboto"/>
              </a:rPr>
              <a:t>&lt;ern&gt; → /ɾən/</a:t>
            </a:r>
            <a:endParaRPr sz="1700">
              <a:latin typeface="Roboto"/>
              <a:ea typeface="Roboto"/>
              <a:cs typeface="Roboto"/>
              <a:sym typeface="Roboto"/>
            </a:endParaRPr>
          </a:p>
          <a:p>
            <a:pPr indent="0" lvl="0" marL="0" rtl="0" algn="l">
              <a:spcBef>
                <a:spcPts val="0"/>
              </a:spcBef>
              <a:spcAft>
                <a:spcPts val="0"/>
              </a:spcAft>
              <a:buNone/>
            </a:pPr>
            <a:r>
              <a:t/>
            </a:r>
            <a:endParaRPr sz="1700">
              <a:latin typeface="Roboto"/>
              <a:ea typeface="Roboto"/>
              <a:cs typeface="Roboto"/>
              <a:sym typeface="Roboto"/>
            </a:endParaRPr>
          </a:p>
          <a:p>
            <a:pPr indent="0" lvl="0" marL="0" rtl="0" algn="l">
              <a:spcBef>
                <a:spcPts val="0"/>
              </a:spcBef>
              <a:spcAft>
                <a:spcPts val="0"/>
              </a:spcAft>
              <a:buNone/>
            </a:pPr>
            <a:r>
              <a:rPr lang="en" sz="1700">
                <a:latin typeface="Roboto"/>
                <a:ea typeface="Roboto"/>
                <a:cs typeface="Roboto"/>
                <a:sym typeface="Roboto"/>
              </a:rPr>
              <a:t>“The” → /dɛ/ ~ /ðæ/</a:t>
            </a:r>
            <a:endParaRPr sz="1700">
              <a:latin typeface="Roboto"/>
              <a:ea typeface="Roboto"/>
              <a:cs typeface="Roboto"/>
              <a:sym typeface="Roboto"/>
            </a:endParaRPr>
          </a:p>
          <a:p>
            <a:pPr indent="0" lvl="0" marL="0" rtl="0" algn="l">
              <a:spcBef>
                <a:spcPts val="0"/>
              </a:spcBef>
              <a:spcAft>
                <a:spcPts val="0"/>
              </a:spcAft>
              <a:buNone/>
            </a:pPr>
            <a:r>
              <a:rPr lang="en" sz="1700">
                <a:latin typeface="Roboto"/>
                <a:ea typeface="Roboto"/>
                <a:cs typeface="Roboto"/>
                <a:sym typeface="Roboto"/>
              </a:rPr>
              <a:t>                </a:t>
            </a:r>
            <a:endParaRPr sz="1700">
              <a:latin typeface="Roboto"/>
              <a:ea typeface="Roboto"/>
              <a:cs typeface="Roboto"/>
              <a:sym typeface="Roboto"/>
            </a:endParaRPr>
          </a:p>
          <a:p>
            <a:pPr indent="0" lvl="0" marL="0" rtl="0" algn="l">
              <a:spcBef>
                <a:spcPts val="0"/>
              </a:spcBef>
              <a:spcAft>
                <a:spcPts val="0"/>
              </a:spcAft>
              <a:buNone/>
            </a:pPr>
            <a:r>
              <a:rPr lang="en" sz="1700">
                <a:latin typeface="Roboto"/>
                <a:ea typeface="Roboto"/>
                <a:cs typeface="Roboto"/>
                <a:sym typeface="Roboto"/>
              </a:rPr>
              <a:t>                 ^ </a:t>
            </a:r>
            <a:endParaRPr sz="1700">
              <a:latin typeface="Roboto"/>
              <a:ea typeface="Roboto"/>
              <a:cs typeface="Roboto"/>
              <a:sym typeface="Roboto"/>
            </a:endParaRPr>
          </a:p>
          <a:p>
            <a:pPr indent="0" lvl="0" marL="0" rtl="0" algn="l">
              <a:spcBef>
                <a:spcPts val="0"/>
              </a:spcBef>
              <a:spcAft>
                <a:spcPts val="0"/>
              </a:spcAft>
              <a:buNone/>
            </a:pPr>
            <a:r>
              <a:rPr lang="en" sz="1700">
                <a:latin typeface="Roboto"/>
                <a:ea typeface="Roboto"/>
                <a:cs typeface="Roboto"/>
                <a:sym typeface="Roboto"/>
              </a:rPr>
              <a:t>            (where on God’s green Earth is the dentalization diacritic on this stupid IPA keyboard???)</a:t>
            </a:r>
            <a:endParaRPr sz="1700">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