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4CBCC"/>
          </a:solidFill>
        </a:fill>
      </a:tcStyle>
    </a:wholeTbl>
    <a:band2H>
      <a:tcTxStyle b="def" i="def"/>
      <a:tcStyle>
        <a:tcBdr/>
        <a:fill>
          <a:solidFill>
            <a:srgbClr val="FAE7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5E1D6"/>
          </a:solidFill>
        </a:fill>
      </a:tcStyle>
    </a:wholeTbl>
    <a:band2H>
      <a:tcTxStyle b="def" i="def"/>
      <a:tcStyle>
        <a:tcBdr/>
        <a:fill>
          <a:solidFill>
            <a:srgbClr val="F2F0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 name="Shape 103"/>
          <p:cNvSpPr/>
          <p:nvPr>
            <p:ph type="sldImg"/>
          </p:nvPr>
        </p:nvSpPr>
        <p:spPr>
          <a:prstGeom prst="rect">
            <a:avLst/>
          </a:prstGeom>
        </p:spPr>
        <p:txBody>
          <a:bodyPr/>
          <a:lstStyle/>
          <a:p>
            <a:pPr/>
          </a:p>
        </p:txBody>
      </p:sp>
      <p:sp>
        <p:nvSpPr>
          <p:cNvPr id="104" name="Shape 104"/>
          <p:cNvSpPr/>
          <p:nvPr>
            <p:ph type="body" sz="quarter" idx="1"/>
          </p:nvPr>
        </p:nvSpPr>
        <p:spPr>
          <a:prstGeom prst="rect">
            <a:avLst/>
          </a:prstGeom>
        </p:spPr>
        <p:txBody>
          <a:bodyPr/>
          <a:lstStyle/>
          <a:p>
            <a:pPr/>
            <a:r>
              <a:t>Mark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 name="Shape 110"/>
          <p:cNvSpPr/>
          <p:nvPr>
            <p:ph type="sldImg"/>
          </p:nvPr>
        </p:nvSpPr>
        <p:spPr>
          <a:prstGeom prst="rect">
            <a:avLst/>
          </a:prstGeom>
        </p:spPr>
        <p:txBody>
          <a:bodyPr/>
          <a:lstStyle/>
          <a:p>
            <a:pPr/>
          </a:p>
        </p:txBody>
      </p:sp>
      <p:sp>
        <p:nvSpPr>
          <p:cNvPr id="111" name="Shape 111"/>
          <p:cNvSpPr/>
          <p:nvPr>
            <p:ph type="body" sz="quarter" idx="1"/>
          </p:nvPr>
        </p:nvSpPr>
        <p:spPr>
          <a:prstGeom prst="rect">
            <a:avLst/>
          </a:prstGeom>
        </p:spPr>
        <p:txBody>
          <a:bodyPr/>
          <a:lstStyle/>
          <a:p>
            <a:pPr/>
            <a:r>
              <a:t>Mark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Shape 122"/>
          <p:cNvSpPr/>
          <p:nvPr>
            <p:ph type="sldImg"/>
          </p:nvPr>
        </p:nvSpPr>
        <p:spPr>
          <a:prstGeom prst="rect">
            <a:avLst/>
          </a:prstGeom>
        </p:spPr>
        <p:txBody>
          <a:bodyPr/>
          <a:lstStyle/>
          <a:p>
            <a:pPr/>
          </a:p>
        </p:txBody>
      </p:sp>
      <p:sp>
        <p:nvSpPr>
          <p:cNvPr id="123" name="Shape 123"/>
          <p:cNvSpPr/>
          <p:nvPr>
            <p:ph type="body" sz="quarter" idx="1"/>
          </p:nvPr>
        </p:nvSpPr>
        <p:spPr>
          <a:prstGeom prst="rect">
            <a:avLst/>
          </a:prstGeom>
        </p:spPr>
        <p:txBody>
          <a:bodyPr/>
          <a:lstStyle/>
          <a:p>
            <a:pPr/>
            <a:r>
              <a:t>- Consultation —&gt; Copyright Office, University Legal Council, Open Access/Open Data Steering Committee, Libraries. Program members (GPDs) from programs with consistent concerns, YUGSA/Students regarding collaboration, joint authorship and publication embargoes.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 name="Shape 129"/>
          <p:cNvSpPr/>
          <p:nvPr>
            <p:ph type="sldImg"/>
          </p:nvPr>
        </p:nvSpPr>
        <p:spPr>
          <a:prstGeom prst="rect">
            <a:avLst/>
          </a:prstGeom>
        </p:spPr>
        <p:txBody>
          <a:bodyPr/>
          <a:lstStyle/>
          <a:p>
            <a:pPr/>
          </a:p>
        </p:txBody>
      </p:sp>
      <p:sp>
        <p:nvSpPr>
          <p:cNvPr id="130" name="Shape 130"/>
          <p:cNvSpPr/>
          <p:nvPr>
            <p:ph type="body" sz="quarter" idx="1"/>
          </p:nvPr>
        </p:nvSpPr>
        <p:spPr>
          <a:prstGeom prst="rect">
            <a:avLst/>
          </a:prstGeom>
        </p:spPr>
        <p:txBody>
          <a:bodyPr/>
          <a:lstStyle/>
          <a:p>
            <a:pPr/>
            <a:r>
              <a:t>- Consultation —&gt; GPDs, Faculty Grad Committees, ADs Grad, also a review of other universities.</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685800" y="2130425"/>
            <a:ext cx="7772400" cy="1470025"/>
          </a:xfrm>
          <a:prstGeom prst="rect">
            <a:avLst/>
          </a:prstGeom>
        </p:spPr>
        <p:txBody>
          <a:bodyPr/>
          <a:lstStyle/>
          <a:p>
            <a:pPr/>
            <a:r>
              <a:t>Title Text</a:t>
            </a:r>
          </a:p>
        </p:txBody>
      </p:sp>
      <p:sp>
        <p:nvSpPr>
          <p:cNvPr id="12" name="Body Level One…"/>
          <p:cNvSpPr txBox="1"/>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722312" y="4406900"/>
            <a:ext cx="7772401" cy="1362075"/>
          </a:xfrm>
          <a:prstGeom prst="rect">
            <a:avLst/>
          </a:prstGeom>
        </p:spPr>
        <p:txBody>
          <a:bodyPr anchor="t"/>
          <a:lstStyle>
            <a:lvl1pPr algn="l">
              <a:defRPr b="1" cap="all" sz="4000"/>
            </a:lvl1pPr>
          </a:lstStyle>
          <a:p>
            <a:pPr/>
            <a:r>
              <a:t>Title Text</a:t>
            </a:r>
          </a:p>
        </p:txBody>
      </p:sp>
      <p:sp>
        <p:nvSpPr>
          <p:cNvPr id="30" name="Body Level One…"/>
          <p:cNvSpPr txBox="1"/>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Body Level One…"/>
          <p:cNvSpPr txBox="1"/>
          <p:nvPr>
            <p:ph type="body" sz="quarter" idx="1"/>
          </p:nvPr>
        </p:nvSpPr>
        <p:spPr>
          <a:xfrm>
            <a:off x="457200" y="1535112"/>
            <a:ext cx="4040188" cy="63976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457200" y="273050"/>
            <a:ext cx="3008314" cy="1162050"/>
          </a:xfrm>
          <a:prstGeom prst="rect">
            <a:avLst/>
          </a:prstGeom>
        </p:spPr>
        <p:txBody>
          <a:bodyPr anchor="b"/>
          <a:lstStyle>
            <a:lvl1pPr algn="l">
              <a:defRPr b="1" sz="2000"/>
            </a:lvl1pPr>
          </a:lstStyle>
          <a:p>
            <a:pPr/>
            <a:r>
              <a:t>Title Text</a:t>
            </a:r>
          </a:p>
        </p:txBody>
      </p:sp>
      <p:sp>
        <p:nvSpPr>
          <p:cNvPr id="73" name="Body Level One…"/>
          <p:cNvSpPr txBox="1"/>
          <p:nvPr>
            <p:ph type="body" idx="1"/>
          </p:nvPr>
        </p:nvSpPr>
        <p:spPr>
          <a:xfrm>
            <a:off x="3575050" y="273050"/>
            <a:ext cx="5111750" cy="585311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half" idx="21"/>
          </p:nvPr>
        </p:nvSpPr>
        <p:spPr>
          <a:xfrm>
            <a:off x="457199" y="1435100"/>
            <a:ext cx="3008315" cy="4691063"/>
          </a:xfrm>
          <a:prstGeom prst="rect">
            <a:avLst/>
          </a:prstGeom>
        </p:spPr>
        <p:txBody>
          <a:bodyPr/>
          <a:lstStyle/>
          <a:p>
            <a:pPr marL="0" indent="0">
              <a:spcBef>
                <a:spcPts val="300"/>
              </a:spcBef>
              <a:buSzTx/>
              <a:buFontTx/>
              <a:buNone/>
              <a:defRPr sz="14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1792288" y="4800600"/>
            <a:ext cx="5486401" cy="566738"/>
          </a:xfrm>
          <a:prstGeom prst="rect">
            <a:avLst/>
          </a:prstGeom>
        </p:spPr>
        <p:txBody>
          <a:bodyPr anchor="b"/>
          <a:lstStyle>
            <a:lvl1pPr algn="l">
              <a:defRPr b="1" sz="2000"/>
            </a:lvl1pPr>
          </a:lstStyle>
          <a:p>
            <a:pPr/>
            <a:r>
              <a:t>Title Text</a:t>
            </a:r>
          </a:p>
        </p:txBody>
      </p:sp>
      <p:sp>
        <p:nvSpPr>
          <p:cNvPr id="83" name="Picture Placeholder 2"/>
          <p:cNvSpPr/>
          <p:nvPr>
            <p:ph type="pic" sz="half" idx="21"/>
          </p:nvPr>
        </p:nvSpPr>
        <p:spPr>
          <a:xfrm>
            <a:off x="1792288" y="612775"/>
            <a:ext cx="5486401" cy="4114800"/>
          </a:xfrm>
          <a:prstGeom prst="rect">
            <a:avLst/>
          </a:prstGeom>
        </p:spPr>
        <p:txBody>
          <a:bodyPr lIns="91439" rIns="91439">
            <a:noAutofit/>
          </a:bodyPr>
          <a:lstStyle/>
          <a:p>
            <a:pPr/>
          </a:p>
        </p:txBody>
      </p:sp>
      <p:sp>
        <p:nvSpPr>
          <p:cNvPr id="84" name="Body Level One…"/>
          <p:cNvSpPr txBox="1"/>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428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 name="Rectangle 3"/>
          <p:cNvSpPr/>
          <p:nvPr/>
        </p:nvSpPr>
        <p:spPr>
          <a:xfrm>
            <a:off x="0" y="2209800"/>
            <a:ext cx="9144000" cy="1371600"/>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95" name="Title 1"/>
          <p:cNvSpPr txBox="1"/>
          <p:nvPr>
            <p:ph type="ctrTitle"/>
          </p:nvPr>
        </p:nvSpPr>
        <p:spPr>
          <a:xfrm>
            <a:off x="685800" y="2111375"/>
            <a:ext cx="7772400" cy="1470025"/>
          </a:xfrm>
          <a:prstGeom prst="rect">
            <a:avLst/>
          </a:prstGeom>
        </p:spPr>
        <p:txBody>
          <a:bodyPr/>
          <a:lstStyle/>
          <a:p>
            <a:pPr algn="l">
              <a:defRPr sz="3900">
                <a:solidFill>
                  <a:srgbClr val="FFFFFF"/>
                </a:solidFill>
              </a:defRPr>
            </a:pPr>
            <a:r>
              <a:t>FGS Policy Initiatives 2020-21</a:t>
            </a:r>
          </a:p>
          <a:p>
            <a:pPr algn="l">
              <a:defRPr sz="1700">
                <a:solidFill>
                  <a:srgbClr val="FFFFFF"/>
                </a:solidFill>
              </a:defRPr>
            </a:pPr>
            <a:r>
              <a:t>Presentation to FGS Faculty Council - October 1st, 2020</a:t>
            </a:r>
          </a:p>
        </p:txBody>
      </p:sp>
      <p:pic>
        <p:nvPicPr>
          <p:cNvPr id="96" name="Picture 2" descr="Picture 2"/>
          <p:cNvPicPr>
            <a:picLocks noChangeAspect="1"/>
          </p:cNvPicPr>
          <p:nvPr/>
        </p:nvPicPr>
        <p:blipFill>
          <a:blip r:embed="rId2">
            <a:extLst/>
          </a:blip>
          <a:stretch>
            <a:fillRect/>
          </a:stretch>
        </p:blipFill>
        <p:spPr>
          <a:xfrm>
            <a:off x="6248400" y="5993422"/>
            <a:ext cx="2438400" cy="445478"/>
          </a:xfrm>
          <a:prstGeom prst="rect">
            <a:avLst/>
          </a:prstGeom>
          <a:ln w="12700">
            <a:miter lim="400000"/>
          </a:ln>
        </p:spPr>
      </p:pic>
      <p:sp>
        <p:nvSpPr>
          <p:cNvPr id="97" name="Mark Hayward…"/>
          <p:cNvSpPr txBox="1"/>
          <p:nvPr/>
        </p:nvSpPr>
        <p:spPr>
          <a:xfrm>
            <a:off x="958867" y="4079579"/>
            <a:ext cx="2686963" cy="12093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Mark Hayward</a:t>
            </a:r>
          </a:p>
          <a:p>
            <a:pPr/>
            <a:r>
              <a:t>Associate Dean Academic</a:t>
            </a:r>
          </a:p>
          <a:p>
            <a:pPr/>
            <a:r>
              <a:t>Faculty of Graduate Studies</a:t>
            </a:r>
          </a:p>
          <a:p>
            <a:pPr/>
            <a:r>
              <a:t>October 1, 2020</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 name="Rectangle 3"/>
          <p:cNvSpPr/>
          <p:nvPr/>
        </p:nvSpPr>
        <p:spPr>
          <a:xfrm>
            <a:off x="0" y="0"/>
            <a:ext cx="9144000" cy="1066800"/>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100" name="Title 1"/>
          <p:cNvSpPr txBox="1"/>
          <p:nvPr>
            <p:ph type="title"/>
          </p:nvPr>
        </p:nvSpPr>
        <p:spPr>
          <a:xfrm>
            <a:off x="457200" y="122237"/>
            <a:ext cx="8229600" cy="868363"/>
          </a:xfrm>
          <a:prstGeom prst="rect">
            <a:avLst/>
          </a:prstGeom>
        </p:spPr>
        <p:txBody>
          <a:bodyPr/>
          <a:lstStyle>
            <a:lvl1pPr algn="l">
              <a:defRPr>
                <a:solidFill>
                  <a:srgbClr val="FFFFFF"/>
                </a:solidFill>
              </a:defRPr>
            </a:lvl1pPr>
          </a:lstStyle>
          <a:p>
            <a:pPr/>
            <a:r>
              <a:t>New Policy Context for FGS</a:t>
            </a:r>
          </a:p>
        </p:txBody>
      </p:sp>
      <p:sp>
        <p:nvSpPr>
          <p:cNvPr id="101" name="Content Placeholder 2"/>
          <p:cNvSpPr txBox="1"/>
          <p:nvPr>
            <p:ph type="body" idx="1"/>
          </p:nvPr>
        </p:nvSpPr>
        <p:spPr>
          <a:xfrm>
            <a:off x="457200" y="1371600"/>
            <a:ext cx="8229600" cy="4754563"/>
          </a:xfrm>
          <a:prstGeom prst="rect">
            <a:avLst/>
          </a:prstGeom>
        </p:spPr>
        <p:txBody>
          <a:bodyPr/>
          <a:lstStyle/>
          <a:p>
            <a:pPr>
              <a:spcBef>
                <a:spcPts val="500"/>
              </a:spcBef>
              <a:defRPr sz="2400"/>
            </a:pPr>
            <a:r>
              <a:t>The de-centralization of curriculum development is changing the role that FGS plays in the governance of grad studies.</a:t>
            </a:r>
          </a:p>
          <a:p>
            <a:pPr>
              <a:spcBef>
                <a:spcPts val="500"/>
              </a:spcBef>
              <a:defRPr sz="2400"/>
            </a:pPr>
          </a:p>
          <a:p>
            <a:pPr>
              <a:spcBef>
                <a:spcPts val="500"/>
              </a:spcBef>
              <a:defRPr sz="2400"/>
            </a:pPr>
            <a:r>
              <a:rPr b="1"/>
              <a:t>Key Question: </a:t>
            </a:r>
            <a:r>
              <a:t>How does this affect the role of FGS, alongside the roles played by Senate (University-wide, but not grad specific) and anchor faculties (increasingly grad-specific, but not university-wide)?</a:t>
            </a:r>
            <a:br/>
          </a:p>
          <a:p>
            <a:pPr>
              <a:spcBef>
                <a:spcPts val="500"/>
              </a:spcBef>
              <a:defRPr sz="2400"/>
            </a:pPr>
            <a:r>
              <a:t>University-wide standards and policies for elements of graduate degrees and procedures.</a:t>
            </a:r>
          </a:p>
        </p:txBody>
      </p:sp>
      <p:pic>
        <p:nvPicPr>
          <p:cNvPr id="102" name="Picture 2" descr="Picture 2"/>
          <p:cNvPicPr>
            <a:picLocks noChangeAspect="1"/>
          </p:cNvPicPr>
          <p:nvPr/>
        </p:nvPicPr>
        <p:blipFill>
          <a:blip r:embed="rId3">
            <a:extLst/>
          </a:blip>
          <a:stretch>
            <a:fillRect/>
          </a:stretch>
        </p:blipFill>
        <p:spPr>
          <a:xfrm>
            <a:off x="6248400" y="5993422"/>
            <a:ext cx="2438400" cy="445478"/>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 name="Rectangle 3"/>
          <p:cNvSpPr/>
          <p:nvPr/>
        </p:nvSpPr>
        <p:spPr>
          <a:xfrm>
            <a:off x="0" y="0"/>
            <a:ext cx="9144000" cy="1066800"/>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107" name="Title 1"/>
          <p:cNvSpPr txBox="1"/>
          <p:nvPr>
            <p:ph type="title"/>
          </p:nvPr>
        </p:nvSpPr>
        <p:spPr>
          <a:xfrm>
            <a:off x="457200" y="122237"/>
            <a:ext cx="8229600" cy="868363"/>
          </a:xfrm>
          <a:prstGeom prst="rect">
            <a:avLst/>
          </a:prstGeom>
        </p:spPr>
        <p:txBody>
          <a:bodyPr/>
          <a:lstStyle>
            <a:lvl1pPr algn="l">
              <a:defRPr>
                <a:solidFill>
                  <a:srgbClr val="FFFFFF"/>
                </a:solidFill>
              </a:defRPr>
            </a:lvl1pPr>
          </a:lstStyle>
          <a:p>
            <a:pPr/>
            <a:r>
              <a:t>Current Policy Priorities</a:t>
            </a:r>
          </a:p>
        </p:txBody>
      </p:sp>
      <p:sp>
        <p:nvSpPr>
          <p:cNvPr id="108" name="Content Placeholder 2"/>
          <p:cNvSpPr txBox="1"/>
          <p:nvPr>
            <p:ph type="body" idx="1"/>
          </p:nvPr>
        </p:nvSpPr>
        <p:spPr>
          <a:xfrm>
            <a:off x="457200" y="1371600"/>
            <a:ext cx="8229600" cy="4754563"/>
          </a:xfrm>
          <a:prstGeom prst="rect">
            <a:avLst/>
          </a:prstGeom>
        </p:spPr>
        <p:txBody>
          <a:bodyPr/>
          <a:lstStyle/>
          <a:p>
            <a:pPr marL="0" indent="0">
              <a:spcBef>
                <a:spcPts val="600"/>
              </a:spcBef>
              <a:buSzTx/>
              <a:buFontTx/>
              <a:buNone/>
              <a:defRPr sz="2500"/>
            </a:pPr>
            <a:r>
              <a:t>Overview</a:t>
            </a:r>
          </a:p>
          <a:p>
            <a:pPr lvl="1" marL="800100" indent="-342900">
              <a:spcBef>
                <a:spcPts val="600"/>
              </a:spcBef>
              <a:buChar char="•"/>
              <a:defRPr sz="2500"/>
            </a:pPr>
            <a:r>
              <a:t>Equity, Diversity and Inclusion/Anti-Racism in Grad Studies</a:t>
            </a:r>
            <a:endParaRPr sz="2900"/>
          </a:p>
          <a:p>
            <a:pPr lvl="1" marL="800100" indent="-342900">
              <a:spcBef>
                <a:spcPts val="600"/>
              </a:spcBef>
              <a:buChar char="•"/>
              <a:defRPr sz="2500"/>
            </a:pPr>
            <a:r>
              <a:t>Intellectual Property for Graduate Researchers</a:t>
            </a:r>
          </a:p>
          <a:p>
            <a:pPr lvl="1" marL="800100" indent="-342900">
              <a:spcBef>
                <a:spcPts val="600"/>
              </a:spcBef>
              <a:buChar char="•"/>
              <a:defRPr sz="2500"/>
            </a:pPr>
            <a:r>
              <a:t>Comprehensive/Qualifying Exam Policy</a:t>
            </a:r>
          </a:p>
          <a:p>
            <a:pPr lvl="1" marL="800100" indent="-342900">
              <a:spcBef>
                <a:spcPts val="600"/>
              </a:spcBef>
              <a:buChar char="•"/>
              <a:defRPr sz="2500"/>
            </a:pPr>
            <a:r>
              <a:t>Professional Masters</a:t>
            </a:r>
          </a:p>
          <a:p>
            <a:pPr lvl="1" marL="800100" indent="-342900">
              <a:spcBef>
                <a:spcPts val="600"/>
              </a:spcBef>
              <a:buChar char="•"/>
              <a:defRPr sz="2500"/>
            </a:pPr>
            <a:r>
              <a:t>Revising Faculty Council</a:t>
            </a:r>
          </a:p>
        </p:txBody>
      </p:sp>
      <p:pic>
        <p:nvPicPr>
          <p:cNvPr id="109" name="Picture 2" descr="Picture 2"/>
          <p:cNvPicPr>
            <a:picLocks noChangeAspect="1"/>
          </p:cNvPicPr>
          <p:nvPr/>
        </p:nvPicPr>
        <p:blipFill>
          <a:blip r:embed="rId3">
            <a:extLst/>
          </a:blip>
          <a:stretch>
            <a:fillRect/>
          </a:stretch>
        </p:blipFill>
        <p:spPr>
          <a:xfrm>
            <a:off x="6248400" y="5993422"/>
            <a:ext cx="2438400" cy="445478"/>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 name="Rectangle 3"/>
          <p:cNvSpPr/>
          <p:nvPr/>
        </p:nvSpPr>
        <p:spPr>
          <a:xfrm>
            <a:off x="0" y="0"/>
            <a:ext cx="9144000" cy="1066800"/>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114" name="Title 1"/>
          <p:cNvSpPr txBox="1"/>
          <p:nvPr>
            <p:ph type="title"/>
          </p:nvPr>
        </p:nvSpPr>
        <p:spPr>
          <a:xfrm>
            <a:off x="457200" y="122237"/>
            <a:ext cx="8229600" cy="868363"/>
          </a:xfrm>
          <a:prstGeom prst="rect">
            <a:avLst/>
          </a:prstGeom>
        </p:spPr>
        <p:txBody>
          <a:bodyPr/>
          <a:lstStyle>
            <a:lvl1pPr algn="l">
              <a:defRPr>
                <a:solidFill>
                  <a:srgbClr val="FFFFFF"/>
                </a:solidFill>
              </a:defRPr>
            </a:lvl1pPr>
          </a:lstStyle>
          <a:p>
            <a:pPr/>
            <a:r>
              <a:t>Equity, Diversity, Inclusion</a:t>
            </a:r>
          </a:p>
        </p:txBody>
      </p:sp>
      <p:sp>
        <p:nvSpPr>
          <p:cNvPr id="115" name="Content Placeholder 2"/>
          <p:cNvSpPr txBox="1"/>
          <p:nvPr>
            <p:ph type="body" idx="1"/>
          </p:nvPr>
        </p:nvSpPr>
        <p:spPr>
          <a:xfrm>
            <a:off x="457200" y="1371600"/>
            <a:ext cx="8229600" cy="4754563"/>
          </a:xfrm>
          <a:prstGeom prst="rect">
            <a:avLst/>
          </a:prstGeom>
        </p:spPr>
        <p:txBody>
          <a:bodyPr/>
          <a:lstStyle/>
          <a:p>
            <a:pPr marL="0" indent="0" defTabSz="832104">
              <a:lnSpc>
                <a:spcPct val="90000"/>
              </a:lnSpc>
              <a:spcBef>
                <a:spcPts val="500"/>
              </a:spcBef>
              <a:buSzTx/>
              <a:buFontTx/>
              <a:buNone/>
              <a:defRPr i="1" sz="2366"/>
            </a:pPr>
            <a:r>
              <a:t>Goal</a:t>
            </a:r>
          </a:p>
          <a:p>
            <a:pPr marL="312039" indent="-312039" defTabSz="832104">
              <a:lnSpc>
                <a:spcPct val="90000"/>
              </a:lnSpc>
              <a:spcBef>
                <a:spcPts val="500"/>
              </a:spcBef>
              <a:defRPr sz="2366"/>
            </a:pPr>
            <a:r>
              <a:t>To implement and support effective support for EDI and anti-racism initiatives across FGS.</a:t>
            </a:r>
          </a:p>
          <a:p>
            <a:pPr marL="0" indent="0" defTabSz="832104">
              <a:lnSpc>
                <a:spcPct val="90000"/>
              </a:lnSpc>
              <a:spcBef>
                <a:spcPts val="500"/>
              </a:spcBef>
              <a:buSzTx/>
              <a:buFontTx/>
              <a:buNone/>
              <a:defRPr sz="2366"/>
            </a:pPr>
          </a:p>
          <a:p>
            <a:pPr marL="0" indent="0" defTabSz="832104">
              <a:lnSpc>
                <a:spcPct val="90000"/>
              </a:lnSpc>
              <a:spcBef>
                <a:spcPts val="500"/>
              </a:spcBef>
              <a:buSzTx/>
              <a:buFontTx/>
              <a:buNone/>
              <a:defRPr i="1" sz="2366"/>
            </a:pPr>
            <a:r>
              <a:t>Next Steps</a:t>
            </a:r>
            <a:endParaRPr sz="2184"/>
          </a:p>
          <a:p>
            <a:pPr lvl="1" marL="704088" indent="-288036" defTabSz="832104">
              <a:lnSpc>
                <a:spcPct val="90000"/>
              </a:lnSpc>
              <a:spcBef>
                <a:spcPts val="500"/>
              </a:spcBef>
              <a:buChar char="•"/>
              <a:defRPr sz="2366"/>
            </a:pPr>
            <a:r>
              <a:rPr sz="2184"/>
              <a:t>Visit from appropriate members of the group developing the University Equity Plan.</a:t>
            </a:r>
            <a:endParaRPr sz="2184"/>
          </a:p>
          <a:p>
            <a:pPr lvl="1" marL="704088" indent="-288036" defTabSz="832104">
              <a:lnSpc>
                <a:spcPct val="90000"/>
              </a:lnSpc>
              <a:spcBef>
                <a:spcPts val="500"/>
              </a:spcBef>
              <a:buChar char="•"/>
              <a:defRPr sz="2366"/>
            </a:pPr>
            <a:r>
              <a:rPr sz="2184"/>
              <a:t>Determining through consultations at faculty council and its committees appropriate venues and formats for pan-university discussion on matters related to EDI among graduate students and graduate faculty.</a:t>
            </a:r>
            <a:br>
              <a:rPr sz="2184"/>
            </a:br>
            <a:endParaRPr sz="2184"/>
          </a:p>
          <a:p>
            <a:pPr marL="0" indent="0" defTabSz="832104">
              <a:lnSpc>
                <a:spcPct val="90000"/>
              </a:lnSpc>
              <a:spcBef>
                <a:spcPts val="500"/>
              </a:spcBef>
              <a:buSzTx/>
              <a:buFontTx/>
              <a:buNone/>
              <a:defRPr sz="2366"/>
            </a:pPr>
            <a:r>
              <a:rPr i="1" sz="2184"/>
              <a:t>Timeline</a:t>
            </a:r>
            <a:r>
              <a:rPr sz="2184"/>
              <a:t>: Ongoing (started in August 2020)</a:t>
            </a:r>
          </a:p>
        </p:txBody>
      </p:sp>
      <p:pic>
        <p:nvPicPr>
          <p:cNvPr id="116" name="Picture 2" descr="Picture 2"/>
          <p:cNvPicPr>
            <a:picLocks noChangeAspect="1"/>
          </p:cNvPicPr>
          <p:nvPr/>
        </p:nvPicPr>
        <p:blipFill>
          <a:blip r:embed="rId2">
            <a:extLst/>
          </a:blip>
          <a:stretch>
            <a:fillRect/>
          </a:stretch>
        </p:blipFill>
        <p:spPr>
          <a:xfrm>
            <a:off x="6248400" y="5993422"/>
            <a:ext cx="2438400" cy="445478"/>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 name="Rectangle 3"/>
          <p:cNvSpPr/>
          <p:nvPr/>
        </p:nvSpPr>
        <p:spPr>
          <a:xfrm>
            <a:off x="0" y="0"/>
            <a:ext cx="9144000" cy="1066800"/>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119" name="Title 1"/>
          <p:cNvSpPr txBox="1"/>
          <p:nvPr>
            <p:ph type="title"/>
          </p:nvPr>
        </p:nvSpPr>
        <p:spPr>
          <a:xfrm>
            <a:off x="457200" y="122237"/>
            <a:ext cx="8229600" cy="868363"/>
          </a:xfrm>
          <a:prstGeom prst="rect">
            <a:avLst/>
          </a:prstGeom>
        </p:spPr>
        <p:txBody>
          <a:bodyPr/>
          <a:lstStyle>
            <a:lvl1pPr algn="l">
              <a:defRPr>
                <a:solidFill>
                  <a:srgbClr val="FFFFFF"/>
                </a:solidFill>
              </a:defRPr>
            </a:lvl1pPr>
          </a:lstStyle>
          <a:p>
            <a:pPr/>
            <a:r>
              <a:t>Intellectual Property</a:t>
            </a:r>
          </a:p>
        </p:txBody>
      </p:sp>
      <p:sp>
        <p:nvSpPr>
          <p:cNvPr id="120" name="Content Placeholder 2"/>
          <p:cNvSpPr txBox="1"/>
          <p:nvPr>
            <p:ph type="body" idx="1"/>
          </p:nvPr>
        </p:nvSpPr>
        <p:spPr>
          <a:xfrm>
            <a:off x="457200" y="1371600"/>
            <a:ext cx="8229600" cy="4754563"/>
          </a:xfrm>
          <a:prstGeom prst="rect">
            <a:avLst/>
          </a:prstGeom>
        </p:spPr>
        <p:txBody>
          <a:bodyPr/>
          <a:lstStyle/>
          <a:p>
            <a:pPr marL="0" indent="0" defTabSz="740663">
              <a:lnSpc>
                <a:spcPct val="90000"/>
              </a:lnSpc>
              <a:spcBef>
                <a:spcPts val="500"/>
              </a:spcBef>
              <a:buSzTx/>
              <a:buFontTx/>
              <a:buNone/>
              <a:defRPr i="1" sz="2106"/>
            </a:pPr>
            <a:r>
              <a:t>Goal</a:t>
            </a:r>
          </a:p>
          <a:p>
            <a:pPr marL="256383" indent="-256383" defTabSz="740663">
              <a:lnSpc>
                <a:spcPct val="90000"/>
              </a:lnSpc>
              <a:spcBef>
                <a:spcPts val="500"/>
              </a:spcBef>
              <a:defRPr sz="2106"/>
            </a:pPr>
            <a:r>
              <a:rPr sz="1944"/>
              <a:t>The FGS Intellectual Property policy was adopted in the late 1990s and has not been revised since. The policy governs issues related to copyright, intellectual property, authorship related to graduate student research. It requires updating in numerous areas.</a:t>
            </a:r>
            <a:endParaRPr sz="1944"/>
          </a:p>
          <a:p>
            <a:pPr marL="277749" indent="-277749" defTabSz="740663">
              <a:lnSpc>
                <a:spcPct val="90000"/>
              </a:lnSpc>
              <a:spcBef>
                <a:spcPts val="500"/>
              </a:spcBef>
              <a:defRPr sz="2106"/>
            </a:pPr>
            <a:endParaRPr sz="1944"/>
          </a:p>
          <a:p>
            <a:pPr marL="0" indent="0" defTabSz="740663">
              <a:lnSpc>
                <a:spcPct val="90000"/>
              </a:lnSpc>
              <a:spcBef>
                <a:spcPts val="500"/>
              </a:spcBef>
              <a:buSzTx/>
              <a:buFontTx/>
              <a:buNone/>
              <a:defRPr i="1" sz="2106"/>
            </a:pPr>
            <a:r>
              <a:rPr sz="1944"/>
              <a:t>Next Steps</a:t>
            </a:r>
            <a:endParaRPr sz="1782"/>
          </a:p>
          <a:p>
            <a:pPr lvl="1" marL="648080" indent="-277749" defTabSz="740663">
              <a:lnSpc>
                <a:spcPct val="90000"/>
              </a:lnSpc>
              <a:spcBef>
                <a:spcPts val="500"/>
              </a:spcBef>
              <a:buChar char="•"/>
              <a:defRPr sz="1782"/>
            </a:pPr>
            <a:r>
              <a:t>Consultation with students/programs/university experts about areas of concern.</a:t>
            </a:r>
          </a:p>
          <a:p>
            <a:pPr lvl="1" marL="648080" indent="-277749" defTabSz="740663">
              <a:lnSpc>
                <a:spcPct val="90000"/>
              </a:lnSpc>
              <a:spcBef>
                <a:spcPts val="500"/>
              </a:spcBef>
              <a:buChar char="•"/>
              <a:defRPr sz="1782"/>
            </a:pPr>
            <a:r>
              <a:t>Preparation of draft policy for review and discussion by relevant subcommittees  </a:t>
            </a:r>
          </a:p>
          <a:p>
            <a:pPr lvl="1" marL="648080" indent="-277749" defTabSz="740663">
              <a:lnSpc>
                <a:spcPct val="90000"/>
              </a:lnSpc>
              <a:spcBef>
                <a:spcPts val="500"/>
              </a:spcBef>
              <a:buChar char="•"/>
              <a:defRPr sz="1782"/>
            </a:pPr>
            <a:r>
              <a:t>Draft policy to Faculty Council for Spring 2020.</a:t>
            </a:r>
          </a:p>
          <a:p>
            <a:pPr lvl="1" marL="648080" indent="-277749" defTabSz="740663">
              <a:lnSpc>
                <a:spcPct val="90000"/>
              </a:lnSpc>
              <a:spcBef>
                <a:spcPts val="500"/>
              </a:spcBef>
              <a:buChar char="•"/>
              <a:defRPr sz="1782"/>
            </a:pPr>
          </a:p>
          <a:p>
            <a:pPr marL="0" indent="0" defTabSz="740663">
              <a:lnSpc>
                <a:spcPct val="90000"/>
              </a:lnSpc>
              <a:spcBef>
                <a:spcPts val="500"/>
              </a:spcBef>
              <a:buSzTx/>
              <a:buFontTx/>
              <a:buNone/>
              <a:defRPr i="1" sz="1782"/>
            </a:pPr>
            <a:r>
              <a:t>Timeline</a:t>
            </a:r>
          </a:p>
          <a:p>
            <a:pPr lvl="1" marL="487278" indent="-178668" defTabSz="740663">
              <a:lnSpc>
                <a:spcPct val="90000"/>
              </a:lnSpc>
              <a:spcBef>
                <a:spcPts val="500"/>
              </a:spcBef>
              <a:buFontTx/>
              <a:buChar char="•"/>
              <a:defRPr sz="1782"/>
            </a:pPr>
            <a:r>
              <a:t>Initial discussions are already underway, broader consultation through October/November with draft to subcommittees for early 2021.</a:t>
            </a:r>
          </a:p>
        </p:txBody>
      </p:sp>
      <p:pic>
        <p:nvPicPr>
          <p:cNvPr id="121" name="Picture 2" descr="Picture 2"/>
          <p:cNvPicPr>
            <a:picLocks noChangeAspect="1"/>
          </p:cNvPicPr>
          <p:nvPr/>
        </p:nvPicPr>
        <p:blipFill>
          <a:blip r:embed="rId3">
            <a:extLst/>
          </a:blip>
          <a:stretch>
            <a:fillRect/>
          </a:stretch>
        </p:blipFill>
        <p:spPr>
          <a:xfrm>
            <a:off x="6248400" y="5993422"/>
            <a:ext cx="2438400" cy="44547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Rectangle 3"/>
          <p:cNvSpPr/>
          <p:nvPr/>
        </p:nvSpPr>
        <p:spPr>
          <a:xfrm>
            <a:off x="0" y="0"/>
            <a:ext cx="9144000" cy="1066800"/>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126" name="Title 1"/>
          <p:cNvSpPr txBox="1"/>
          <p:nvPr>
            <p:ph type="title"/>
          </p:nvPr>
        </p:nvSpPr>
        <p:spPr>
          <a:xfrm>
            <a:off x="457200" y="122237"/>
            <a:ext cx="8229600" cy="868363"/>
          </a:xfrm>
          <a:prstGeom prst="rect">
            <a:avLst/>
          </a:prstGeom>
        </p:spPr>
        <p:txBody>
          <a:bodyPr/>
          <a:lstStyle>
            <a:lvl1pPr algn="l">
              <a:defRPr>
                <a:solidFill>
                  <a:srgbClr val="FFFFFF"/>
                </a:solidFill>
              </a:defRPr>
            </a:lvl1pPr>
          </a:lstStyle>
          <a:p>
            <a:pPr/>
            <a:r>
              <a:t>Comprehensive Exams</a:t>
            </a:r>
          </a:p>
        </p:txBody>
      </p:sp>
      <p:sp>
        <p:nvSpPr>
          <p:cNvPr id="127" name="Content Placeholder 2"/>
          <p:cNvSpPr txBox="1"/>
          <p:nvPr>
            <p:ph type="body" idx="1"/>
          </p:nvPr>
        </p:nvSpPr>
        <p:spPr>
          <a:xfrm>
            <a:off x="457200" y="1371600"/>
            <a:ext cx="8229600" cy="4754563"/>
          </a:xfrm>
          <a:prstGeom prst="rect">
            <a:avLst/>
          </a:prstGeom>
        </p:spPr>
        <p:txBody>
          <a:bodyPr/>
          <a:lstStyle/>
          <a:p>
            <a:pPr marL="0" indent="0" defTabSz="768095">
              <a:lnSpc>
                <a:spcPct val="90000"/>
              </a:lnSpc>
              <a:spcBef>
                <a:spcPts val="500"/>
              </a:spcBef>
              <a:buSzTx/>
              <a:buFontTx/>
              <a:buNone/>
              <a:defRPr i="1" sz="2184"/>
            </a:pPr>
            <a:r>
              <a:t>Goal</a:t>
            </a:r>
          </a:p>
          <a:p>
            <a:pPr marL="288035" indent="-288035" defTabSz="768095">
              <a:lnSpc>
                <a:spcPct val="90000"/>
              </a:lnSpc>
              <a:spcBef>
                <a:spcPts val="500"/>
              </a:spcBef>
              <a:defRPr sz="2184"/>
            </a:pPr>
            <a:r>
              <a:t>Unlike theses and dissertations, there is no university-wide policy or framework regarding comps/qualifying exams. This can cause concern to students and program members.</a:t>
            </a:r>
          </a:p>
          <a:p>
            <a:pPr marL="288035" indent="-288035" defTabSz="768095">
              <a:lnSpc>
                <a:spcPct val="90000"/>
              </a:lnSpc>
              <a:spcBef>
                <a:spcPts val="500"/>
              </a:spcBef>
              <a:defRPr sz="2184"/>
            </a:pPr>
            <a:r>
              <a:t>Similar to FGS appointment criteria, the standards would provide a framework for what information must be shared about a program’s Comp process to students and faculty members.</a:t>
            </a:r>
          </a:p>
          <a:p>
            <a:pPr marL="288035" indent="-288035" defTabSz="768095">
              <a:lnSpc>
                <a:spcPct val="90000"/>
              </a:lnSpc>
              <a:spcBef>
                <a:spcPts val="500"/>
              </a:spcBef>
              <a:defRPr sz="2184"/>
            </a:pPr>
            <a:r>
              <a:t>Related to revision of TD policies for alternative format dissertations</a:t>
            </a:r>
            <a:br/>
            <a:endParaRPr sz="2016"/>
          </a:p>
          <a:p>
            <a:pPr marL="0" indent="0" defTabSz="768095">
              <a:lnSpc>
                <a:spcPct val="90000"/>
              </a:lnSpc>
              <a:spcBef>
                <a:spcPts val="500"/>
              </a:spcBef>
              <a:buSzTx/>
              <a:buFontTx/>
              <a:buNone/>
              <a:defRPr i="1" sz="2184"/>
            </a:pPr>
            <a:r>
              <a:rPr sz="1848"/>
              <a:t>Timeline:</a:t>
            </a:r>
            <a:endParaRPr sz="1848"/>
          </a:p>
          <a:p>
            <a:pPr lvl="1" marL="672083" indent="-288035" defTabSz="768095">
              <a:lnSpc>
                <a:spcPct val="90000"/>
              </a:lnSpc>
              <a:spcBef>
                <a:spcPts val="500"/>
              </a:spcBef>
              <a:buChar char="•"/>
              <a:defRPr sz="1848"/>
            </a:pPr>
            <a:r>
              <a:t>November/December: Consultation with students/programs/experts on graduate milestones both internal and external to York</a:t>
            </a:r>
          </a:p>
          <a:p>
            <a:pPr lvl="1" marL="672083" indent="-288035" defTabSz="768095">
              <a:lnSpc>
                <a:spcPct val="90000"/>
              </a:lnSpc>
              <a:spcBef>
                <a:spcPts val="500"/>
              </a:spcBef>
              <a:buChar char="•"/>
              <a:defRPr sz="1848"/>
            </a:pPr>
            <a:r>
              <a:t>February: Consultation with Faculty council subcommittees </a:t>
            </a:r>
          </a:p>
          <a:p>
            <a:pPr lvl="1" marL="672083" indent="-288035" defTabSz="768095">
              <a:lnSpc>
                <a:spcPct val="90000"/>
              </a:lnSpc>
              <a:spcBef>
                <a:spcPts val="500"/>
              </a:spcBef>
              <a:buChar char="•"/>
              <a:defRPr sz="1848"/>
            </a:pPr>
            <a:r>
              <a:t>March/April: Draft policy to Council for discussion.</a:t>
            </a:r>
          </a:p>
        </p:txBody>
      </p:sp>
      <p:pic>
        <p:nvPicPr>
          <p:cNvPr id="128" name="Picture 2" descr="Picture 2"/>
          <p:cNvPicPr>
            <a:picLocks noChangeAspect="1"/>
          </p:cNvPicPr>
          <p:nvPr/>
        </p:nvPicPr>
        <p:blipFill>
          <a:blip r:embed="rId3">
            <a:extLst/>
          </a:blip>
          <a:stretch>
            <a:fillRect/>
          </a:stretch>
        </p:blipFill>
        <p:spPr>
          <a:xfrm>
            <a:off x="6248400" y="5993422"/>
            <a:ext cx="2438400" cy="445478"/>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Rectangle 3"/>
          <p:cNvSpPr/>
          <p:nvPr/>
        </p:nvSpPr>
        <p:spPr>
          <a:xfrm>
            <a:off x="0" y="0"/>
            <a:ext cx="9144000" cy="1066800"/>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133" name="Title 1"/>
          <p:cNvSpPr txBox="1"/>
          <p:nvPr>
            <p:ph type="title"/>
          </p:nvPr>
        </p:nvSpPr>
        <p:spPr>
          <a:xfrm>
            <a:off x="457200" y="122237"/>
            <a:ext cx="8229600" cy="868363"/>
          </a:xfrm>
          <a:prstGeom prst="rect">
            <a:avLst/>
          </a:prstGeom>
        </p:spPr>
        <p:txBody>
          <a:bodyPr/>
          <a:lstStyle>
            <a:lvl1pPr algn="l">
              <a:defRPr>
                <a:solidFill>
                  <a:srgbClr val="FFFFFF"/>
                </a:solidFill>
              </a:defRPr>
            </a:lvl1pPr>
          </a:lstStyle>
          <a:p>
            <a:pPr/>
            <a:r>
              <a:t>Professional Masters</a:t>
            </a:r>
          </a:p>
        </p:txBody>
      </p:sp>
      <p:sp>
        <p:nvSpPr>
          <p:cNvPr id="134" name="Content Placeholder 2"/>
          <p:cNvSpPr txBox="1"/>
          <p:nvPr>
            <p:ph type="body" idx="1"/>
          </p:nvPr>
        </p:nvSpPr>
        <p:spPr>
          <a:xfrm>
            <a:off x="457200" y="1371600"/>
            <a:ext cx="8229600" cy="4754563"/>
          </a:xfrm>
          <a:prstGeom prst="rect">
            <a:avLst/>
          </a:prstGeom>
        </p:spPr>
        <p:txBody>
          <a:bodyPr/>
          <a:lstStyle/>
          <a:p>
            <a:pPr marL="0" indent="0">
              <a:lnSpc>
                <a:spcPct val="90000"/>
              </a:lnSpc>
              <a:spcBef>
                <a:spcPts val="600"/>
              </a:spcBef>
              <a:buSzTx/>
              <a:buFontTx/>
              <a:buNone/>
              <a:defRPr i="1" sz="2600"/>
            </a:pPr>
            <a:r>
              <a:t>Goal</a:t>
            </a:r>
          </a:p>
          <a:p>
            <a:pPr>
              <a:lnSpc>
                <a:spcPct val="90000"/>
              </a:lnSpc>
              <a:spcBef>
                <a:spcPts val="600"/>
              </a:spcBef>
              <a:defRPr sz="2600"/>
            </a:pPr>
            <a:r>
              <a:t>To determine how FGS can support best practices regarding the development and approval of professional graduate programs.</a:t>
            </a:r>
          </a:p>
          <a:p>
            <a:pPr>
              <a:lnSpc>
                <a:spcPct val="90000"/>
              </a:lnSpc>
              <a:spcBef>
                <a:spcPts val="600"/>
              </a:spcBef>
              <a:defRPr sz="2600"/>
            </a:pPr>
            <a:r>
              <a:t>Related to this, a discussion of the need for, and parameters of, policies regard non-degree courses.</a:t>
            </a:r>
          </a:p>
          <a:p>
            <a:pPr marL="0" indent="0">
              <a:lnSpc>
                <a:spcPct val="90000"/>
              </a:lnSpc>
              <a:spcBef>
                <a:spcPts val="600"/>
              </a:spcBef>
              <a:buSzTx/>
              <a:buFontTx/>
              <a:buNone/>
              <a:defRPr sz="2600"/>
            </a:pPr>
            <a:br>
              <a:rPr sz="2400"/>
            </a:br>
            <a:r>
              <a:rPr sz="2200"/>
              <a:t>Timeline:</a:t>
            </a:r>
            <a:endParaRPr sz="2200"/>
          </a:p>
          <a:p>
            <a:pPr lvl="1" marL="800100" indent="-342900">
              <a:lnSpc>
                <a:spcPct val="90000"/>
              </a:lnSpc>
              <a:spcBef>
                <a:spcPts val="600"/>
              </a:spcBef>
              <a:buChar char="•"/>
              <a:defRPr sz="2200"/>
            </a:pPr>
            <a:r>
              <a:t>Background presentation and determining future action to council between November and January.</a:t>
            </a:r>
          </a:p>
        </p:txBody>
      </p:sp>
      <p:pic>
        <p:nvPicPr>
          <p:cNvPr id="135" name="Picture 2" descr="Picture 2"/>
          <p:cNvPicPr>
            <a:picLocks noChangeAspect="1"/>
          </p:cNvPicPr>
          <p:nvPr/>
        </p:nvPicPr>
        <p:blipFill>
          <a:blip r:embed="rId2">
            <a:extLst/>
          </a:blip>
          <a:stretch>
            <a:fillRect/>
          </a:stretch>
        </p:blipFill>
        <p:spPr>
          <a:xfrm>
            <a:off x="6248400" y="5993422"/>
            <a:ext cx="2438400" cy="445478"/>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Rectangle 3"/>
          <p:cNvSpPr/>
          <p:nvPr/>
        </p:nvSpPr>
        <p:spPr>
          <a:xfrm>
            <a:off x="0" y="0"/>
            <a:ext cx="9144000" cy="1066800"/>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138" name="Title 1"/>
          <p:cNvSpPr txBox="1"/>
          <p:nvPr>
            <p:ph type="title"/>
          </p:nvPr>
        </p:nvSpPr>
        <p:spPr>
          <a:xfrm>
            <a:off x="457200" y="122237"/>
            <a:ext cx="8229600" cy="868363"/>
          </a:xfrm>
          <a:prstGeom prst="rect">
            <a:avLst/>
          </a:prstGeom>
        </p:spPr>
        <p:txBody>
          <a:bodyPr/>
          <a:lstStyle>
            <a:lvl1pPr algn="l">
              <a:defRPr>
                <a:solidFill>
                  <a:srgbClr val="FFFFFF"/>
                </a:solidFill>
              </a:defRPr>
            </a:lvl1pPr>
          </a:lstStyle>
          <a:p>
            <a:pPr/>
            <a:r>
              <a:t>Revising Faculty Council</a:t>
            </a:r>
          </a:p>
        </p:txBody>
      </p:sp>
      <p:sp>
        <p:nvSpPr>
          <p:cNvPr id="139" name="Content Placeholder 2"/>
          <p:cNvSpPr txBox="1"/>
          <p:nvPr>
            <p:ph type="body" idx="1"/>
          </p:nvPr>
        </p:nvSpPr>
        <p:spPr>
          <a:xfrm>
            <a:off x="457200" y="1371600"/>
            <a:ext cx="8229600" cy="4754563"/>
          </a:xfrm>
          <a:prstGeom prst="rect">
            <a:avLst/>
          </a:prstGeom>
        </p:spPr>
        <p:txBody>
          <a:bodyPr/>
          <a:lstStyle/>
          <a:p>
            <a:pPr>
              <a:lnSpc>
                <a:spcPct val="90000"/>
              </a:lnSpc>
              <a:spcBef>
                <a:spcPts val="600"/>
              </a:spcBef>
              <a:defRPr sz="2600"/>
            </a:pPr>
            <a:r>
              <a:t>With decentralization, current FGS policies establishing council and its subcommittees need to be revised.</a:t>
            </a:r>
          </a:p>
          <a:p>
            <a:pPr>
              <a:lnSpc>
                <a:spcPct val="90000"/>
              </a:lnSpc>
              <a:spcBef>
                <a:spcPts val="600"/>
              </a:spcBef>
              <a:defRPr sz="2600"/>
            </a:pPr>
            <a:r>
              <a:t>Also, the current constitution of the council needs to be recalibrated to align with Senate practice.</a:t>
            </a:r>
            <a:br>
              <a:rPr sz="2400"/>
            </a:br>
            <a:br>
              <a:rPr sz="2400"/>
            </a:br>
            <a:r>
              <a:rPr sz="2200"/>
              <a:t>Timeline:</a:t>
            </a:r>
            <a:endParaRPr sz="2200"/>
          </a:p>
          <a:p>
            <a:pPr lvl="1" marL="800100" indent="-342900">
              <a:lnSpc>
                <a:spcPct val="90000"/>
              </a:lnSpc>
              <a:spcBef>
                <a:spcPts val="600"/>
              </a:spcBef>
              <a:buChar char="•"/>
              <a:defRPr sz="2200"/>
            </a:pPr>
            <a:r>
              <a:t>February</a:t>
            </a:r>
            <a:r>
              <a:t>: Background/Overview to council</a:t>
            </a:r>
          </a:p>
          <a:p>
            <a:pPr lvl="1" marL="800100" indent="-342900">
              <a:lnSpc>
                <a:spcPct val="90000"/>
              </a:lnSpc>
              <a:spcBef>
                <a:spcPts val="600"/>
              </a:spcBef>
              <a:buChar char="•"/>
              <a:defRPr sz="2200"/>
            </a:pPr>
            <a:r>
              <a:t>April/May: Discussions of Draft Revisions</a:t>
            </a:r>
          </a:p>
        </p:txBody>
      </p:sp>
      <p:pic>
        <p:nvPicPr>
          <p:cNvPr id="140" name="Picture 2" descr="Picture 2"/>
          <p:cNvPicPr>
            <a:picLocks noChangeAspect="1"/>
          </p:cNvPicPr>
          <p:nvPr/>
        </p:nvPicPr>
        <p:blipFill>
          <a:blip r:embed="rId2">
            <a:extLst/>
          </a:blip>
          <a:stretch>
            <a:fillRect/>
          </a:stretch>
        </p:blipFill>
        <p:spPr>
          <a:xfrm>
            <a:off x="6248400" y="5993422"/>
            <a:ext cx="2438400" cy="445478"/>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Rectangle 3"/>
          <p:cNvSpPr/>
          <p:nvPr/>
        </p:nvSpPr>
        <p:spPr>
          <a:xfrm>
            <a:off x="0" y="0"/>
            <a:ext cx="9144000" cy="1066800"/>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143" name="Title 1"/>
          <p:cNvSpPr txBox="1"/>
          <p:nvPr>
            <p:ph type="title"/>
          </p:nvPr>
        </p:nvSpPr>
        <p:spPr>
          <a:xfrm>
            <a:off x="457200" y="122237"/>
            <a:ext cx="8229600" cy="868363"/>
          </a:xfrm>
          <a:prstGeom prst="rect">
            <a:avLst/>
          </a:prstGeom>
        </p:spPr>
        <p:txBody>
          <a:bodyPr/>
          <a:lstStyle>
            <a:lvl1pPr algn="l">
              <a:defRPr>
                <a:solidFill>
                  <a:srgbClr val="FFFFFF"/>
                </a:solidFill>
              </a:defRPr>
            </a:lvl1pPr>
          </a:lstStyle>
          <a:p>
            <a:pPr/>
            <a:r>
              <a:t>Other Topics</a:t>
            </a:r>
          </a:p>
        </p:txBody>
      </p:sp>
      <p:sp>
        <p:nvSpPr>
          <p:cNvPr id="144" name="Content Placeholder 2"/>
          <p:cNvSpPr txBox="1"/>
          <p:nvPr>
            <p:ph type="body" idx="1"/>
          </p:nvPr>
        </p:nvSpPr>
        <p:spPr>
          <a:xfrm>
            <a:off x="457200" y="1371600"/>
            <a:ext cx="8229600" cy="4754563"/>
          </a:xfrm>
          <a:prstGeom prst="rect">
            <a:avLst/>
          </a:prstGeom>
        </p:spPr>
        <p:txBody>
          <a:bodyPr/>
          <a:lstStyle/>
          <a:p>
            <a:pPr>
              <a:spcBef>
                <a:spcPts val="600"/>
              </a:spcBef>
              <a:defRPr sz="2300"/>
            </a:pPr>
            <a:r>
              <a:t>Feedback on revised Academic Honesty Policy/Impact of FGS policies and procedures</a:t>
            </a:r>
          </a:p>
          <a:p>
            <a:pPr>
              <a:spcBef>
                <a:spcPts val="600"/>
              </a:spcBef>
              <a:defRPr sz="2300"/>
            </a:pPr>
            <a:r>
              <a:t>Academic Impact of Risk Assessment Processes</a:t>
            </a:r>
          </a:p>
          <a:p>
            <a:pPr>
              <a:spcBef>
                <a:spcPts val="600"/>
              </a:spcBef>
              <a:defRPr sz="2300"/>
            </a:pPr>
            <a:r>
              <a:t>Consistency of policies related to part-time status across FGS.</a:t>
            </a:r>
          </a:p>
          <a:p>
            <a:pPr>
              <a:spcBef>
                <a:spcPts val="600"/>
              </a:spcBef>
              <a:defRPr sz="2300"/>
            </a:pPr>
            <a:r>
              <a:t>Ongoing changes in governance of Grad curriculum development</a:t>
            </a:r>
          </a:p>
          <a:p>
            <a:pPr>
              <a:spcBef>
                <a:spcPts val="600"/>
              </a:spcBef>
              <a:defRPr sz="2300"/>
            </a:pPr>
            <a:r>
              <a:t>Online Teaching/Degrees</a:t>
            </a:r>
          </a:p>
          <a:p>
            <a:pPr>
              <a:spcBef>
                <a:spcPts val="600"/>
              </a:spcBef>
              <a:defRPr sz="2300"/>
            </a:pPr>
            <a:r>
              <a:t>Other COVID-related matters</a:t>
            </a:r>
          </a:p>
        </p:txBody>
      </p:sp>
      <p:pic>
        <p:nvPicPr>
          <p:cNvPr id="145" name="Picture 2" descr="Picture 2"/>
          <p:cNvPicPr>
            <a:picLocks noChangeAspect="1"/>
          </p:cNvPicPr>
          <p:nvPr/>
        </p:nvPicPr>
        <p:blipFill>
          <a:blip r:embed="rId2">
            <a:extLst/>
          </a:blip>
          <a:stretch>
            <a:fillRect/>
          </a:stretch>
        </p:blipFill>
        <p:spPr>
          <a:xfrm>
            <a:off x="6248400" y="5993422"/>
            <a:ext cx="2438400" cy="44547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7" name="Picture 2" descr="Picture 2"/>
          <p:cNvPicPr>
            <a:picLocks noChangeAspect="1"/>
          </p:cNvPicPr>
          <p:nvPr/>
        </p:nvPicPr>
        <p:blipFill>
          <a:blip r:embed="rId2">
            <a:extLst/>
          </a:blip>
          <a:stretch>
            <a:fillRect/>
          </a:stretch>
        </p:blipFill>
        <p:spPr>
          <a:xfrm>
            <a:off x="6248400" y="5993422"/>
            <a:ext cx="2438400" cy="445478"/>
          </a:xfrm>
          <a:prstGeom prst="rect">
            <a:avLst/>
          </a:prstGeom>
          <a:ln w="12700">
            <a:miter lim="400000"/>
          </a:ln>
        </p:spPr>
      </p:pic>
      <p:sp>
        <p:nvSpPr>
          <p:cNvPr id="148" name="Questions or comments"/>
          <p:cNvSpPr txBox="1"/>
          <p:nvPr/>
        </p:nvSpPr>
        <p:spPr>
          <a:xfrm>
            <a:off x="2612176" y="3185425"/>
            <a:ext cx="3919648" cy="48715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100"/>
            </a:lvl1pPr>
          </a:lstStyle>
          <a:p>
            <a:pPr/>
            <a:r>
              <a:t>Questions or comments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E31837"/>
      </a:accent1>
      <a:accent2>
        <a:srgbClr val="004A8D"/>
      </a:accent2>
      <a:accent3>
        <a:srgbClr val="A5A5A5"/>
      </a:accent3>
      <a:accent4>
        <a:srgbClr val="3F3F3F"/>
      </a:accent4>
      <a:accent5>
        <a:srgbClr val="D59F0F"/>
      </a:accent5>
      <a:accent6>
        <a:srgbClr val="B4A77A"/>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E31837"/>
      </a:accent1>
      <a:accent2>
        <a:srgbClr val="004A8D"/>
      </a:accent2>
      <a:accent3>
        <a:srgbClr val="A5A5A5"/>
      </a:accent3>
      <a:accent4>
        <a:srgbClr val="3F3F3F"/>
      </a:accent4>
      <a:accent5>
        <a:srgbClr val="D59F0F"/>
      </a:accent5>
      <a:accent6>
        <a:srgbClr val="B4A77A"/>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