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5"/>
  </p:notesMasterIdLst>
  <p:handoutMasterIdLst>
    <p:handoutMasterId r:id="rId26"/>
  </p:handoutMasterIdLst>
  <p:sldIdLst>
    <p:sldId id="433" r:id="rId2"/>
    <p:sldId id="435" r:id="rId3"/>
    <p:sldId id="479" r:id="rId4"/>
    <p:sldId id="466" r:id="rId5"/>
    <p:sldId id="500" r:id="rId6"/>
    <p:sldId id="482" r:id="rId7"/>
    <p:sldId id="522" r:id="rId8"/>
    <p:sldId id="502" r:id="rId9"/>
    <p:sldId id="491" r:id="rId10"/>
    <p:sldId id="503" r:id="rId11"/>
    <p:sldId id="513" r:id="rId12"/>
    <p:sldId id="514" r:id="rId13"/>
    <p:sldId id="515" r:id="rId14"/>
    <p:sldId id="516" r:id="rId15"/>
    <p:sldId id="517" r:id="rId16"/>
    <p:sldId id="518" r:id="rId17"/>
    <p:sldId id="519" r:id="rId18"/>
    <p:sldId id="520" r:id="rId19"/>
    <p:sldId id="521" r:id="rId20"/>
    <p:sldId id="312" r:id="rId21"/>
    <p:sldId id="313" r:id="rId22"/>
    <p:sldId id="509" r:id="rId23"/>
    <p:sldId id="510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C.M. Whitaker" initials="SCW" lastIdx="14" clrIdx="0">
    <p:extLst>
      <p:ext uri="{19B8F6BF-5375-455C-9EA6-DF929625EA0E}">
        <p15:presenceInfo xmlns:p15="http://schemas.microsoft.com/office/powerpoint/2012/main" userId="S::sarahw@yorku.ca::1339795a-4777-4892-8e78-0b5ed250f3a5" providerId="AD"/>
      </p:ext>
    </p:extLst>
  </p:cmAuthor>
  <p:cmAuthor id="2" name="Lisa Colleen Philipps" initials="LCP" lastIdx="1" clrIdx="1">
    <p:extLst>
      <p:ext uri="{19B8F6BF-5375-455C-9EA6-DF929625EA0E}">
        <p15:presenceInfo xmlns:p15="http://schemas.microsoft.com/office/powerpoint/2012/main" userId="S::philipps@yorku.ca::7eb24ce0-b3a0-40c7-96dd-a3f837e8c0e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8D00"/>
    <a:srgbClr val="473600"/>
    <a:srgbClr val="8DF7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87899" autoAdjust="0"/>
  </p:normalViewPr>
  <p:slideViewPr>
    <p:cSldViewPr>
      <p:cViewPr varScale="1">
        <p:scale>
          <a:sx n="100" d="100"/>
          <a:sy n="100" d="100"/>
        </p:scale>
        <p:origin x="19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81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3736C6-35B4-4306-9B0C-2C5E0D554E1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0355B39-173B-42E0-91DB-703ECEF07957}">
      <dgm:prSet phldrT="[Text]"/>
      <dgm:spPr/>
      <dgm:t>
        <a:bodyPr/>
        <a:lstStyle/>
        <a:p>
          <a:r>
            <a:rPr lang="en-CA" dirty="0"/>
            <a:t>White Paper and UAP Progress Report</a:t>
          </a:r>
        </a:p>
      </dgm:t>
    </dgm:pt>
    <dgm:pt modelId="{DF4C668D-0782-4A87-9D12-C3B2039AD7F6}" type="parTrans" cxnId="{E6DA4123-07DF-457D-A2B0-141663CE09CC}">
      <dgm:prSet/>
      <dgm:spPr/>
      <dgm:t>
        <a:bodyPr/>
        <a:lstStyle/>
        <a:p>
          <a:endParaRPr lang="en-CA"/>
        </a:p>
      </dgm:t>
    </dgm:pt>
    <dgm:pt modelId="{FC953BE5-DE67-4181-868E-82DBA47B589A}" type="sibTrans" cxnId="{E6DA4123-07DF-457D-A2B0-141663CE09CC}">
      <dgm:prSet/>
      <dgm:spPr/>
      <dgm:t>
        <a:bodyPr/>
        <a:lstStyle/>
        <a:p>
          <a:endParaRPr lang="en-CA"/>
        </a:p>
      </dgm:t>
    </dgm:pt>
    <dgm:pt modelId="{5A73D405-8BEB-4AB6-8F80-B21A3BCCA88A}">
      <dgm:prSet phldrT="[Text]"/>
      <dgm:spPr/>
      <dgm:t>
        <a:bodyPr/>
        <a:lstStyle/>
        <a:p>
          <a:r>
            <a:rPr lang="en-CA" dirty="0"/>
            <a:t>Community Engagement </a:t>
          </a:r>
        </a:p>
      </dgm:t>
    </dgm:pt>
    <dgm:pt modelId="{ADEB90F1-8E3D-40C0-8662-3D6FE82DCAC9}" type="parTrans" cxnId="{4EA29E41-0B3E-4324-A39E-C764CD259171}">
      <dgm:prSet/>
      <dgm:spPr/>
      <dgm:t>
        <a:bodyPr/>
        <a:lstStyle/>
        <a:p>
          <a:endParaRPr lang="en-CA"/>
        </a:p>
      </dgm:t>
    </dgm:pt>
    <dgm:pt modelId="{2219FBB5-43D4-47C0-92D7-B5C5B60785A8}" type="sibTrans" cxnId="{4EA29E41-0B3E-4324-A39E-C764CD259171}">
      <dgm:prSet/>
      <dgm:spPr/>
      <dgm:t>
        <a:bodyPr/>
        <a:lstStyle/>
        <a:p>
          <a:endParaRPr lang="en-CA"/>
        </a:p>
      </dgm:t>
    </dgm:pt>
    <dgm:pt modelId="{70F83DCA-0121-4761-8C65-BA44FF7C650A}">
      <dgm:prSet phldrT="[Text]"/>
      <dgm:spPr/>
      <dgm:t>
        <a:bodyPr/>
        <a:lstStyle/>
        <a:p>
          <a:r>
            <a:rPr lang="en-CA" dirty="0"/>
            <a:t>UAP 2020-2025 Drafting</a:t>
          </a:r>
        </a:p>
      </dgm:t>
    </dgm:pt>
    <dgm:pt modelId="{E17A2210-7BCC-4228-B404-E0C669B2AA15}" type="parTrans" cxnId="{BC84FD97-63ED-4CD3-BE8D-11624A94D5CB}">
      <dgm:prSet/>
      <dgm:spPr/>
      <dgm:t>
        <a:bodyPr/>
        <a:lstStyle/>
        <a:p>
          <a:endParaRPr lang="en-CA"/>
        </a:p>
      </dgm:t>
    </dgm:pt>
    <dgm:pt modelId="{6CA92E09-4437-44B8-B160-3CAD0360CF22}" type="sibTrans" cxnId="{BC84FD97-63ED-4CD3-BE8D-11624A94D5CB}">
      <dgm:prSet/>
      <dgm:spPr/>
      <dgm:t>
        <a:bodyPr/>
        <a:lstStyle/>
        <a:p>
          <a:endParaRPr lang="en-CA"/>
        </a:p>
      </dgm:t>
    </dgm:pt>
    <dgm:pt modelId="{000811F7-F4D6-490E-9240-141F82E743B6}">
      <dgm:prSet phldrT="[Text]"/>
      <dgm:spPr/>
      <dgm:t>
        <a:bodyPr/>
        <a:lstStyle/>
        <a:p>
          <a:r>
            <a:rPr lang="en-CA" dirty="0"/>
            <a:t>Community Consultation on Draft UAP</a:t>
          </a:r>
        </a:p>
      </dgm:t>
    </dgm:pt>
    <dgm:pt modelId="{DF63D2B3-0D42-430C-9656-22A1437F2F33}" type="parTrans" cxnId="{F1B22248-8B8D-4AD8-8AAD-C96EDED19B7F}">
      <dgm:prSet/>
      <dgm:spPr/>
      <dgm:t>
        <a:bodyPr/>
        <a:lstStyle/>
        <a:p>
          <a:endParaRPr lang="en-CA"/>
        </a:p>
      </dgm:t>
    </dgm:pt>
    <dgm:pt modelId="{BDAD0BC7-AF35-46C1-BE55-176742B7A44C}" type="sibTrans" cxnId="{F1B22248-8B8D-4AD8-8AAD-C96EDED19B7F}">
      <dgm:prSet/>
      <dgm:spPr/>
      <dgm:t>
        <a:bodyPr/>
        <a:lstStyle/>
        <a:p>
          <a:endParaRPr lang="en-CA"/>
        </a:p>
      </dgm:t>
    </dgm:pt>
    <dgm:pt modelId="{C4B27860-0F40-4B80-9292-B98506B73D6E}">
      <dgm:prSet phldrT="[Text]"/>
      <dgm:spPr/>
      <dgm:t>
        <a:bodyPr/>
        <a:lstStyle/>
        <a:p>
          <a:r>
            <a:rPr lang="en-CA" dirty="0"/>
            <a:t>UAP Finalisation and Senate Submission</a:t>
          </a:r>
        </a:p>
      </dgm:t>
    </dgm:pt>
    <dgm:pt modelId="{FE7A4CBF-3439-4A5B-B439-2745CC096C5F}" type="parTrans" cxnId="{ACAE0809-A71A-41F7-83D0-463CD1EDAAC7}">
      <dgm:prSet/>
      <dgm:spPr/>
      <dgm:t>
        <a:bodyPr/>
        <a:lstStyle/>
        <a:p>
          <a:endParaRPr lang="en-CA"/>
        </a:p>
      </dgm:t>
    </dgm:pt>
    <dgm:pt modelId="{D5C58900-3C96-402B-B56A-D30C7AE2C1B3}" type="sibTrans" cxnId="{ACAE0809-A71A-41F7-83D0-463CD1EDAAC7}">
      <dgm:prSet/>
      <dgm:spPr/>
      <dgm:t>
        <a:bodyPr/>
        <a:lstStyle/>
        <a:p>
          <a:endParaRPr lang="en-CA"/>
        </a:p>
      </dgm:t>
    </dgm:pt>
    <dgm:pt modelId="{D16D7857-976A-409B-B15B-CEB2F8D419ED}" type="pres">
      <dgm:prSet presAssocID="{B23736C6-35B4-4306-9B0C-2C5E0D554E1D}" presName="CompostProcess" presStyleCnt="0">
        <dgm:presLayoutVars>
          <dgm:dir/>
          <dgm:resizeHandles val="exact"/>
        </dgm:presLayoutVars>
      </dgm:prSet>
      <dgm:spPr/>
    </dgm:pt>
    <dgm:pt modelId="{903DEABF-0D82-46BB-AA14-DE77F0F48E0E}" type="pres">
      <dgm:prSet presAssocID="{B23736C6-35B4-4306-9B0C-2C5E0D554E1D}" presName="arrow" presStyleLbl="bgShp" presStyleIdx="0" presStyleCnt="1"/>
      <dgm:spPr/>
    </dgm:pt>
    <dgm:pt modelId="{5A51B853-85BE-459D-B0D2-747D99B23FE3}" type="pres">
      <dgm:prSet presAssocID="{B23736C6-35B4-4306-9B0C-2C5E0D554E1D}" presName="linearProcess" presStyleCnt="0"/>
      <dgm:spPr/>
    </dgm:pt>
    <dgm:pt modelId="{C4614559-532E-4FF3-BFAE-C4B07B837863}" type="pres">
      <dgm:prSet presAssocID="{00355B39-173B-42E0-91DB-703ECEF07957}" presName="textNode" presStyleLbl="node1" presStyleIdx="0" presStyleCnt="5">
        <dgm:presLayoutVars>
          <dgm:bulletEnabled val="1"/>
        </dgm:presLayoutVars>
      </dgm:prSet>
      <dgm:spPr/>
    </dgm:pt>
    <dgm:pt modelId="{10B2E9A8-6562-4D91-A82A-CDCE31964394}" type="pres">
      <dgm:prSet presAssocID="{FC953BE5-DE67-4181-868E-82DBA47B589A}" presName="sibTrans" presStyleCnt="0"/>
      <dgm:spPr/>
    </dgm:pt>
    <dgm:pt modelId="{B97805E0-FB95-480B-84DB-435E4055BDF1}" type="pres">
      <dgm:prSet presAssocID="{5A73D405-8BEB-4AB6-8F80-B21A3BCCA88A}" presName="textNode" presStyleLbl="node1" presStyleIdx="1" presStyleCnt="5">
        <dgm:presLayoutVars>
          <dgm:bulletEnabled val="1"/>
        </dgm:presLayoutVars>
      </dgm:prSet>
      <dgm:spPr/>
    </dgm:pt>
    <dgm:pt modelId="{4AADEC27-384E-47AB-AFA2-B61522FDC56C}" type="pres">
      <dgm:prSet presAssocID="{2219FBB5-43D4-47C0-92D7-B5C5B60785A8}" presName="sibTrans" presStyleCnt="0"/>
      <dgm:spPr/>
    </dgm:pt>
    <dgm:pt modelId="{9D8DBAD4-09C6-4B39-8777-A09E32B63D19}" type="pres">
      <dgm:prSet presAssocID="{70F83DCA-0121-4761-8C65-BA44FF7C650A}" presName="textNode" presStyleLbl="node1" presStyleIdx="2" presStyleCnt="5">
        <dgm:presLayoutVars>
          <dgm:bulletEnabled val="1"/>
        </dgm:presLayoutVars>
      </dgm:prSet>
      <dgm:spPr/>
    </dgm:pt>
    <dgm:pt modelId="{E30BF92F-7995-43BF-927A-957C56E83570}" type="pres">
      <dgm:prSet presAssocID="{6CA92E09-4437-44B8-B160-3CAD0360CF22}" presName="sibTrans" presStyleCnt="0"/>
      <dgm:spPr/>
    </dgm:pt>
    <dgm:pt modelId="{5BAEF4FA-F705-46F7-A12D-2D9C0C89A79B}" type="pres">
      <dgm:prSet presAssocID="{000811F7-F4D6-490E-9240-141F82E743B6}" presName="textNode" presStyleLbl="node1" presStyleIdx="3" presStyleCnt="5">
        <dgm:presLayoutVars>
          <dgm:bulletEnabled val="1"/>
        </dgm:presLayoutVars>
      </dgm:prSet>
      <dgm:spPr/>
    </dgm:pt>
    <dgm:pt modelId="{68CA62E2-8E62-4B2B-9842-CC8B45D5D57D}" type="pres">
      <dgm:prSet presAssocID="{BDAD0BC7-AF35-46C1-BE55-176742B7A44C}" presName="sibTrans" presStyleCnt="0"/>
      <dgm:spPr/>
    </dgm:pt>
    <dgm:pt modelId="{C9D4AA6F-3B12-4E6C-8B2D-2649ADCA6985}" type="pres">
      <dgm:prSet presAssocID="{C4B27860-0F40-4B80-9292-B98506B73D6E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AEB0A71F-22DD-4543-8012-B1332CEA8DDE}" type="presOf" srcId="{000811F7-F4D6-490E-9240-141F82E743B6}" destId="{5BAEF4FA-F705-46F7-A12D-2D9C0C89A79B}" srcOrd="0" destOrd="0" presId="urn:microsoft.com/office/officeart/2005/8/layout/hProcess9"/>
    <dgm:cxn modelId="{61771BEE-98FB-49F7-BAC3-28C37743374A}" type="presOf" srcId="{00355B39-173B-42E0-91DB-703ECEF07957}" destId="{C4614559-532E-4FF3-BFAE-C4B07B837863}" srcOrd="0" destOrd="0" presId="urn:microsoft.com/office/officeart/2005/8/layout/hProcess9"/>
    <dgm:cxn modelId="{BC84FD97-63ED-4CD3-BE8D-11624A94D5CB}" srcId="{B23736C6-35B4-4306-9B0C-2C5E0D554E1D}" destId="{70F83DCA-0121-4761-8C65-BA44FF7C650A}" srcOrd="2" destOrd="0" parTransId="{E17A2210-7BCC-4228-B404-E0C669B2AA15}" sibTransId="{6CA92E09-4437-44B8-B160-3CAD0360CF22}"/>
    <dgm:cxn modelId="{BE71F7B5-D8D5-4740-B824-D53CD7E12D15}" type="presOf" srcId="{C4B27860-0F40-4B80-9292-B98506B73D6E}" destId="{C9D4AA6F-3B12-4E6C-8B2D-2649ADCA6985}" srcOrd="0" destOrd="0" presId="urn:microsoft.com/office/officeart/2005/8/layout/hProcess9"/>
    <dgm:cxn modelId="{AD1115C8-239F-4D47-88B5-917942474E95}" type="presOf" srcId="{B23736C6-35B4-4306-9B0C-2C5E0D554E1D}" destId="{D16D7857-976A-409B-B15B-CEB2F8D419ED}" srcOrd="0" destOrd="0" presId="urn:microsoft.com/office/officeart/2005/8/layout/hProcess9"/>
    <dgm:cxn modelId="{4100069E-0E46-4ED4-AAC3-5F32316EE3B5}" type="presOf" srcId="{70F83DCA-0121-4761-8C65-BA44FF7C650A}" destId="{9D8DBAD4-09C6-4B39-8777-A09E32B63D19}" srcOrd="0" destOrd="0" presId="urn:microsoft.com/office/officeart/2005/8/layout/hProcess9"/>
    <dgm:cxn modelId="{F1B22248-8B8D-4AD8-8AAD-C96EDED19B7F}" srcId="{B23736C6-35B4-4306-9B0C-2C5E0D554E1D}" destId="{000811F7-F4D6-490E-9240-141F82E743B6}" srcOrd="3" destOrd="0" parTransId="{DF63D2B3-0D42-430C-9656-22A1437F2F33}" sibTransId="{BDAD0BC7-AF35-46C1-BE55-176742B7A44C}"/>
    <dgm:cxn modelId="{4EA29E41-0B3E-4324-A39E-C764CD259171}" srcId="{B23736C6-35B4-4306-9B0C-2C5E0D554E1D}" destId="{5A73D405-8BEB-4AB6-8F80-B21A3BCCA88A}" srcOrd="1" destOrd="0" parTransId="{ADEB90F1-8E3D-40C0-8662-3D6FE82DCAC9}" sibTransId="{2219FBB5-43D4-47C0-92D7-B5C5B60785A8}"/>
    <dgm:cxn modelId="{ACAE0809-A71A-41F7-83D0-463CD1EDAAC7}" srcId="{B23736C6-35B4-4306-9B0C-2C5E0D554E1D}" destId="{C4B27860-0F40-4B80-9292-B98506B73D6E}" srcOrd="4" destOrd="0" parTransId="{FE7A4CBF-3439-4A5B-B439-2745CC096C5F}" sibTransId="{D5C58900-3C96-402B-B56A-D30C7AE2C1B3}"/>
    <dgm:cxn modelId="{E6DA4123-07DF-457D-A2B0-141663CE09CC}" srcId="{B23736C6-35B4-4306-9B0C-2C5E0D554E1D}" destId="{00355B39-173B-42E0-91DB-703ECEF07957}" srcOrd="0" destOrd="0" parTransId="{DF4C668D-0782-4A87-9D12-C3B2039AD7F6}" sibTransId="{FC953BE5-DE67-4181-868E-82DBA47B589A}"/>
    <dgm:cxn modelId="{7D73266F-4AC1-47A6-AEA6-F7AE86F74AE7}" type="presOf" srcId="{5A73D405-8BEB-4AB6-8F80-B21A3BCCA88A}" destId="{B97805E0-FB95-480B-84DB-435E4055BDF1}" srcOrd="0" destOrd="0" presId="urn:microsoft.com/office/officeart/2005/8/layout/hProcess9"/>
    <dgm:cxn modelId="{7C8B1E21-408F-4B9D-9A8E-8539589ADE9C}" type="presParOf" srcId="{D16D7857-976A-409B-B15B-CEB2F8D419ED}" destId="{903DEABF-0D82-46BB-AA14-DE77F0F48E0E}" srcOrd="0" destOrd="0" presId="urn:microsoft.com/office/officeart/2005/8/layout/hProcess9"/>
    <dgm:cxn modelId="{451532A5-BE4F-452D-9F32-B9A55746B1D7}" type="presParOf" srcId="{D16D7857-976A-409B-B15B-CEB2F8D419ED}" destId="{5A51B853-85BE-459D-B0D2-747D99B23FE3}" srcOrd="1" destOrd="0" presId="urn:microsoft.com/office/officeart/2005/8/layout/hProcess9"/>
    <dgm:cxn modelId="{6392A503-34FE-439E-B098-EA5668E8295E}" type="presParOf" srcId="{5A51B853-85BE-459D-B0D2-747D99B23FE3}" destId="{C4614559-532E-4FF3-BFAE-C4B07B837863}" srcOrd="0" destOrd="0" presId="urn:microsoft.com/office/officeart/2005/8/layout/hProcess9"/>
    <dgm:cxn modelId="{F8FA510D-093C-4065-92CB-9D795803F139}" type="presParOf" srcId="{5A51B853-85BE-459D-B0D2-747D99B23FE3}" destId="{10B2E9A8-6562-4D91-A82A-CDCE31964394}" srcOrd="1" destOrd="0" presId="urn:microsoft.com/office/officeart/2005/8/layout/hProcess9"/>
    <dgm:cxn modelId="{5409ED89-D5A4-462D-AEF3-D21A3D200576}" type="presParOf" srcId="{5A51B853-85BE-459D-B0D2-747D99B23FE3}" destId="{B97805E0-FB95-480B-84DB-435E4055BDF1}" srcOrd="2" destOrd="0" presId="urn:microsoft.com/office/officeart/2005/8/layout/hProcess9"/>
    <dgm:cxn modelId="{2288E7C5-D9E7-45E2-A2D9-709C57BFBD38}" type="presParOf" srcId="{5A51B853-85BE-459D-B0D2-747D99B23FE3}" destId="{4AADEC27-384E-47AB-AFA2-B61522FDC56C}" srcOrd="3" destOrd="0" presId="urn:microsoft.com/office/officeart/2005/8/layout/hProcess9"/>
    <dgm:cxn modelId="{A4E32AB3-4CCE-4F4E-80A6-3CB8EF59CA5A}" type="presParOf" srcId="{5A51B853-85BE-459D-B0D2-747D99B23FE3}" destId="{9D8DBAD4-09C6-4B39-8777-A09E32B63D19}" srcOrd="4" destOrd="0" presId="urn:microsoft.com/office/officeart/2005/8/layout/hProcess9"/>
    <dgm:cxn modelId="{1A46AECD-7E68-4396-A49D-B8F0B0095225}" type="presParOf" srcId="{5A51B853-85BE-459D-B0D2-747D99B23FE3}" destId="{E30BF92F-7995-43BF-927A-957C56E83570}" srcOrd="5" destOrd="0" presId="urn:microsoft.com/office/officeart/2005/8/layout/hProcess9"/>
    <dgm:cxn modelId="{ABCB7CF8-9FFF-42E5-BEB2-85A5771D3C8C}" type="presParOf" srcId="{5A51B853-85BE-459D-B0D2-747D99B23FE3}" destId="{5BAEF4FA-F705-46F7-A12D-2D9C0C89A79B}" srcOrd="6" destOrd="0" presId="urn:microsoft.com/office/officeart/2005/8/layout/hProcess9"/>
    <dgm:cxn modelId="{9BCD1751-7955-4DC1-BBA4-5961C347D8CD}" type="presParOf" srcId="{5A51B853-85BE-459D-B0D2-747D99B23FE3}" destId="{68CA62E2-8E62-4B2B-9842-CC8B45D5D57D}" srcOrd="7" destOrd="0" presId="urn:microsoft.com/office/officeart/2005/8/layout/hProcess9"/>
    <dgm:cxn modelId="{32B1B7C8-69FD-43B0-9693-D4CB38A84ED1}" type="presParOf" srcId="{5A51B853-85BE-459D-B0D2-747D99B23FE3}" destId="{C9D4AA6F-3B12-4E6C-8B2D-2649ADCA6985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DEABF-0D82-46BB-AA14-DE77F0F48E0E}">
      <dsp:nvSpPr>
        <dsp:cNvPr id="0" name=""/>
        <dsp:cNvSpPr/>
      </dsp:nvSpPr>
      <dsp:spPr>
        <a:xfrm>
          <a:off x="644415" y="0"/>
          <a:ext cx="7303375" cy="474522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614559-532E-4FF3-BFAE-C4B07B837863}">
      <dsp:nvSpPr>
        <dsp:cNvPr id="0" name=""/>
        <dsp:cNvSpPr/>
      </dsp:nvSpPr>
      <dsp:spPr>
        <a:xfrm>
          <a:off x="3775" y="1423568"/>
          <a:ext cx="1650895" cy="1898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White Paper and UAP Progress Report</a:t>
          </a:r>
        </a:p>
      </dsp:txBody>
      <dsp:txXfrm>
        <a:off x="84365" y="1504158"/>
        <a:ext cx="1489715" cy="1736910"/>
      </dsp:txXfrm>
    </dsp:sp>
    <dsp:sp modelId="{B97805E0-FB95-480B-84DB-435E4055BDF1}">
      <dsp:nvSpPr>
        <dsp:cNvPr id="0" name=""/>
        <dsp:cNvSpPr/>
      </dsp:nvSpPr>
      <dsp:spPr>
        <a:xfrm>
          <a:off x="1737215" y="1423568"/>
          <a:ext cx="1650895" cy="1898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Community Engagement </a:t>
          </a:r>
        </a:p>
      </dsp:txBody>
      <dsp:txXfrm>
        <a:off x="1817805" y="1504158"/>
        <a:ext cx="1489715" cy="1736910"/>
      </dsp:txXfrm>
    </dsp:sp>
    <dsp:sp modelId="{9D8DBAD4-09C6-4B39-8777-A09E32B63D19}">
      <dsp:nvSpPr>
        <dsp:cNvPr id="0" name=""/>
        <dsp:cNvSpPr/>
      </dsp:nvSpPr>
      <dsp:spPr>
        <a:xfrm>
          <a:off x="3470655" y="1423568"/>
          <a:ext cx="1650895" cy="1898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UAP 2020-2025 Drafting</a:t>
          </a:r>
        </a:p>
      </dsp:txBody>
      <dsp:txXfrm>
        <a:off x="3551245" y="1504158"/>
        <a:ext cx="1489715" cy="1736910"/>
      </dsp:txXfrm>
    </dsp:sp>
    <dsp:sp modelId="{5BAEF4FA-F705-46F7-A12D-2D9C0C89A79B}">
      <dsp:nvSpPr>
        <dsp:cNvPr id="0" name=""/>
        <dsp:cNvSpPr/>
      </dsp:nvSpPr>
      <dsp:spPr>
        <a:xfrm>
          <a:off x="5204095" y="1423568"/>
          <a:ext cx="1650895" cy="1898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Community Consultation on Draft UAP</a:t>
          </a:r>
        </a:p>
      </dsp:txBody>
      <dsp:txXfrm>
        <a:off x="5284685" y="1504158"/>
        <a:ext cx="1489715" cy="1736910"/>
      </dsp:txXfrm>
    </dsp:sp>
    <dsp:sp modelId="{C9D4AA6F-3B12-4E6C-8B2D-2649ADCA6985}">
      <dsp:nvSpPr>
        <dsp:cNvPr id="0" name=""/>
        <dsp:cNvSpPr/>
      </dsp:nvSpPr>
      <dsp:spPr>
        <a:xfrm>
          <a:off x="6937535" y="1423568"/>
          <a:ext cx="1650895" cy="1898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UAP Finalisation and Senate Submission</a:t>
          </a:r>
        </a:p>
      </dsp:txBody>
      <dsp:txXfrm>
        <a:off x="7018125" y="1504158"/>
        <a:ext cx="1489715" cy="1736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3659203-6DDD-49B4-9002-40256EBD5D69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F0240B-1C31-4E8C-89AF-A42990C55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74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F66C343-2823-429F-B19F-123574149AF0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F3C0A2-D31E-4B55-BB36-41B8E67AD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27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F3C0A2-D31E-4B55-BB36-41B8E67AD5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35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F3C0A2-D31E-4B55-BB36-41B8E67AD5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12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F3C0A2-D31E-4B55-BB36-41B8E67AD5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80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F3C0A2-D31E-4B55-BB36-41B8E67AD5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58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F3C0A2-D31E-4B55-BB36-41B8E67AD5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898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F3C0A2-D31E-4B55-BB36-41B8E67AD5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66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8FE6E-1F75-4DA0-85A1-E909C38A9CC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57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8FE6E-1F75-4DA0-85A1-E909C38A9CC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71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900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0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64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2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068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461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23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770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6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91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652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2133600"/>
            <a:ext cx="5943600" cy="1600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3810000"/>
            <a:ext cx="5962337" cy="457200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03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CA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382000" cy="4343400"/>
          </a:xfrm>
        </p:spPr>
        <p:txBody>
          <a:bodyPr/>
          <a:lstStyle>
            <a:lvl1pPr>
              <a:defRPr sz="2400"/>
            </a:lvl1pPr>
            <a:lvl2pPr marL="742950" indent="-285750">
              <a:buFont typeface="Arial" panose="020B0604020202020204" pitchFamily="34" charset="0"/>
              <a:buChar char="−"/>
              <a:defRPr sz="2200"/>
            </a:lvl2pPr>
            <a:lvl3pPr marL="1143000" indent="-228600">
              <a:buFont typeface="Wingdings" panose="05000000000000000000" pitchFamily="2" charset="2"/>
              <a:buChar char="§"/>
              <a:defRPr sz="2000"/>
            </a:lvl3pPr>
            <a:lvl4pPr marL="1600200" indent="-228600">
              <a:buFont typeface="Courier New" panose="02070309020205020404" pitchFamily="49" charset="0"/>
              <a:buChar char="o"/>
              <a:defRPr sz="1800"/>
            </a:lvl4pPr>
            <a:lvl5pPr>
              <a:defRPr sz="1600"/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027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&quot;&quot;"/>
          <p:cNvSpPr/>
          <p:nvPr userDrawn="1"/>
        </p:nvSpPr>
        <p:spPr>
          <a:xfrm rot="16200000">
            <a:off x="3505200" y="-1523999"/>
            <a:ext cx="2133600" cy="914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2286000"/>
            <a:ext cx="8153400" cy="1524000"/>
          </a:xfrm>
        </p:spPr>
        <p:txBody>
          <a:bodyPr anchor="ctr">
            <a:normAutofit/>
          </a:bodyPr>
          <a:lstStyle>
            <a:lvl1pPr algn="ctr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CA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95300" y="4267200"/>
            <a:ext cx="8153400" cy="7493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dirty="0"/>
              <a:t>Click to edit text</a:t>
            </a:r>
          </a:p>
        </p:txBody>
      </p:sp>
      <p:pic>
        <p:nvPicPr>
          <p:cNvPr id="11" name="Picture 10" descr="Logo" title="York Universit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70" y="5954902"/>
            <a:ext cx="1807965" cy="77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19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erior of Vari Hal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 descr="&quot;&quot;"/>
          <p:cNvSpPr/>
          <p:nvPr userDrawn="1"/>
        </p:nvSpPr>
        <p:spPr>
          <a:xfrm rot="16200000">
            <a:off x="-152401" y="152400"/>
            <a:ext cx="3962401" cy="36576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304800"/>
            <a:ext cx="2705100" cy="3352800"/>
          </a:xfrm>
        </p:spPr>
        <p:txBody>
          <a:bodyPr anchor="ctr">
            <a:normAutofit/>
          </a:bodyPr>
          <a:lstStyle>
            <a:lvl1pPr algn="ctr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CA" dirty="0"/>
              <a:t>Click to edit title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83"/>
          <a:stretch/>
        </p:blipFill>
        <p:spPr>
          <a:xfrm>
            <a:off x="7086601" y="5791200"/>
            <a:ext cx="2057400" cy="75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6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tudents sitting outside on York University's Keele Campu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 descr="&quot;&quot;"/>
          <p:cNvSpPr/>
          <p:nvPr userDrawn="1"/>
        </p:nvSpPr>
        <p:spPr>
          <a:xfrm rot="16200000">
            <a:off x="3924300" y="-2705100"/>
            <a:ext cx="1295399" cy="9144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1371600"/>
            <a:ext cx="8153400" cy="925285"/>
          </a:xfrm>
        </p:spPr>
        <p:txBody>
          <a:bodyPr anchor="ctr">
            <a:normAutofit/>
          </a:bodyPr>
          <a:lstStyle>
            <a:lvl1pPr algn="ctr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CA" dirty="0"/>
              <a:t>Click to edit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83"/>
          <a:stretch/>
        </p:blipFill>
        <p:spPr>
          <a:xfrm>
            <a:off x="7086601" y="5791200"/>
            <a:ext cx="2057400" cy="75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276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Exterior view of Pond residence on York University's Keele Campu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" y="6926"/>
            <a:ext cx="9134764" cy="687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 descr="&quot;&quot;"/>
          <p:cNvSpPr/>
          <p:nvPr userDrawn="1"/>
        </p:nvSpPr>
        <p:spPr>
          <a:xfrm rot="16200000">
            <a:off x="-1877291" y="1884220"/>
            <a:ext cx="6878783" cy="3124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381000"/>
            <a:ext cx="2019300" cy="6172200"/>
          </a:xfrm>
        </p:spPr>
        <p:txBody>
          <a:bodyPr anchor="ctr">
            <a:normAutofit/>
          </a:bodyPr>
          <a:lstStyle>
            <a:lvl1pPr algn="ctr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CA" dirty="0"/>
              <a:t>Brand Toolbox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83"/>
          <a:stretch/>
        </p:blipFill>
        <p:spPr>
          <a:xfrm>
            <a:off x="7086601" y="5791200"/>
            <a:ext cx="2057400" cy="75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902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ari Hall on York University's Keele Campu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83"/>
          <a:stretch/>
        </p:blipFill>
        <p:spPr>
          <a:xfrm>
            <a:off x="7086601" y="5791200"/>
            <a:ext cx="2057400" cy="75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9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114800" cy="43434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600200"/>
            <a:ext cx="4114800" cy="43434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767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Click to edit Master title style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435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&quot;&quot;"/>
          <p:cNvSpPr/>
          <p:nvPr userDrawn="1"/>
        </p:nvSpPr>
        <p:spPr>
          <a:xfrm>
            <a:off x="0" y="0"/>
            <a:ext cx="314681" cy="6858000"/>
          </a:xfrm>
          <a:prstGeom prst="rect">
            <a:avLst/>
          </a:prstGeom>
          <a:solidFill>
            <a:srgbClr val="E3183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42323"/>
            <a:ext cx="457200" cy="387421"/>
          </a:xfrm>
        </p:spPr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32728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4715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Bar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&quot;&quot;"/>
          <p:cNvSpPr/>
          <p:nvPr userDrawn="1"/>
        </p:nvSpPr>
        <p:spPr>
          <a:xfrm>
            <a:off x="0" y="0"/>
            <a:ext cx="314681" cy="6858000"/>
          </a:xfrm>
          <a:prstGeom prst="rect">
            <a:avLst/>
          </a:prstGeom>
          <a:solidFill>
            <a:srgbClr val="E3183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42323"/>
            <a:ext cx="457200" cy="387421"/>
          </a:xfrm>
        </p:spPr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327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57200" y="6342323"/>
            <a:ext cx="457200" cy="387421"/>
          </a:xfrm>
        </p:spPr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158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114800" cy="36925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0" y="1535113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174875"/>
            <a:ext cx="4114800" cy="36925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64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124200" cy="1022350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124200" cy="45085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7450" y="273051"/>
            <a:ext cx="5111750" cy="567055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3559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dirty="0"/>
              <a:t>Drag picture to placeholder or click icon to add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457200"/>
          </a:xfrm>
        </p:spPr>
        <p:txBody>
          <a:bodyPr anchor="t">
            <a:normAutofit/>
          </a:bodyPr>
          <a:lstStyle>
            <a:lvl1pPr algn="l">
              <a:defRPr sz="2400" b="1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7800"/>
            <a:ext cx="5486400" cy="685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666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1" y="0"/>
            <a:ext cx="314680" cy="6858000"/>
          </a:xfrm>
          <a:prstGeom prst="rect">
            <a:avLst/>
          </a:prstGeom>
          <a:solidFill>
            <a:srgbClr val="C3233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554" y="274638"/>
            <a:ext cx="8159218" cy="1034288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554" y="1308926"/>
            <a:ext cx="8159218" cy="4082066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/>
              <a:buChar char="•"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00100" indent="-342900">
              <a:buClrTx/>
              <a:buFont typeface="Arial"/>
              <a:buChar char="•"/>
              <a:defRPr sz="2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257300" indent="-342900">
              <a:buClrTx/>
              <a:buFont typeface="Arial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57350" indent="-285750">
              <a:buClrTx/>
              <a:buFont typeface="Arial"/>
              <a:buChar char="•"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114550" indent="-285750">
              <a:buClrTx/>
              <a:buFont typeface="Arial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018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382000" cy="4267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42323"/>
            <a:ext cx="457200" cy="3874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4FEF4-47FE-43C0-8A34-2652E10A11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600" y="6364619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7653-F123-43D9-AD84-E540D3CBB83D}" type="datetimeFigureOut">
              <a:rPr lang="en-CA" smtClean="0"/>
              <a:t>2019-12-19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6461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7" name="Picture 6" descr="York University logo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770" y="5954902"/>
            <a:ext cx="1807965" cy="774842"/>
          </a:xfrm>
          <a:prstGeom prst="rect">
            <a:avLst/>
          </a:prstGeom>
        </p:spPr>
      </p:pic>
      <p:sp>
        <p:nvSpPr>
          <p:cNvPr id="8" name="Rectangle 7" descr="&quot;&quot;"/>
          <p:cNvSpPr/>
          <p:nvPr/>
        </p:nvSpPr>
        <p:spPr>
          <a:xfrm>
            <a:off x="0" y="0"/>
            <a:ext cx="314681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0221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5" r:id="rId2"/>
    <p:sldLayoutId id="2147483716" r:id="rId3"/>
    <p:sldLayoutId id="2147483717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25" r:id="rId16"/>
    <p:sldLayoutId id="2147483726" r:id="rId17"/>
    <p:sldLayoutId id="2147483727" r:id="rId18"/>
    <p:sldLayoutId id="2147483729" r:id="rId19"/>
    <p:sldLayoutId id="2147483706" r:id="rId20"/>
    <p:sldLayoutId id="2147483707" r:id="rId21"/>
    <p:sldLayoutId id="2147483709" r:id="rId22"/>
    <p:sldLayoutId id="2147483728" r:id="rId23"/>
    <p:sldLayoutId id="2147483691" r:id="rId24"/>
    <p:sldLayoutId id="2147483708" r:id="rId25"/>
    <p:sldLayoutId id="2147483710" r:id="rId26"/>
    <p:sldLayoutId id="2147483711" r:id="rId27"/>
    <p:sldLayoutId id="2147483712" r:id="rId28"/>
    <p:sldLayoutId id="2147483730" r:id="rId29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−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link.clickdimensions.com/c/4/?T=MjUwNDQ0OTY:MDItYjE5MzA0LTkzYTBkYTY4NGExMjRlZjNiZmViOWNkMDUwY2I3NzFi:c2FyYWh3QHlvcmt1LmNh:Y29udGFjdC05YmIxMGNmNjFiOWU0NTkzOWM4OTE2NWE0Nzk5NTQ5Ni0wNWYyYTRlMDhjYmU0OTFlOGYyNzNmZTVkM2FhMzZlNw:ZmFsc2U:Mw::aHR0cHM6Ly91bml2c2VjLmFwcHMwMS55b3JrdS5jYS9mb3Jtcy92aWV3LnBocD9pZD0xMzk4MiZfY2xkZWU9YzJGeVlXaDNRSGx2Y210MUxtTmgmcmVjaXBpZW50aWQ9Y29udGFjdC05YmIxMGNmNjFiOWU0NTkzOWM4OTE2NWE0Nzk5NTQ5Ni0wNWYyYTRlMDhjYmU0OTFlOGYyNzNmZTVkM2FhMzZlNyZlc2lkPWZjNzI4NjZjLWZhZmItZTkxMS04YzJjLTAwMGMyOWIxODRjMQ&amp;K=eHghp6gr4UmMz8UN8ArxUQ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hyperlink" Target="mailto:info.univsec@yorku.ca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.usask.ca/documents/University-Plan-2025.pdf" TargetMode="External"/><Relationship Id="rId7" Type="http://schemas.openxmlformats.org/officeDocument/2006/relationships/hyperlink" Target="https://www.ocadu.ca/Assets/OCAD+University$!e2$!80$!99s+Strategic+Directions+2017-2022+(PDF).pdf" TargetMode="External"/><Relationship Id="rId2" Type="http://schemas.openxmlformats.org/officeDocument/2006/relationships/hyperlink" Target="https://www.tudelft.nl/en/about-tu-delft/strategy/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s://sydney.edu.au/content/dam/intranet/documents/strategy-and-planning/strategic-plan-2016-20.pdf" TargetMode="External"/><Relationship Id="rId5" Type="http://schemas.openxmlformats.org/officeDocument/2006/relationships/hyperlink" Target="https://www.sorbonne-universite.fr/en/university/about-us/institutional-strategic-plan" TargetMode="External"/><Relationship Id="rId4" Type="http://schemas.openxmlformats.org/officeDocument/2006/relationships/hyperlink" Target="https://www.northeastern.edu/academic-plan/pla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4B9A5-121B-4744-ABD5-92AF5194E9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University Academic Plan</a:t>
            </a:r>
            <a:br>
              <a:rPr lang="en-CA" dirty="0"/>
            </a:br>
            <a:r>
              <a:rPr lang="en-CA" dirty="0"/>
              <a:t>Community Consultations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99420C-8790-4209-AB27-61D1562844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z="1600" dirty="0"/>
              <a:t>Fall/Winter 2019-20</a:t>
            </a:r>
          </a:p>
        </p:txBody>
      </p:sp>
    </p:spTree>
    <p:extLst>
      <p:ext uri="{BB962C8B-B14F-4D97-AF65-F5344CB8AC3E}">
        <p14:creationId xmlns:p14="http://schemas.microsoft.com/office/powerpoint/2010/main" val="206014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F4EB-959F-456D-984A-318EF429A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382000" cy="1143000"/>
          </a:xfrm>
        </p:spPr>
        <p:txBody>
          <a:bodyPr/>
          <a:lstStyle/>
          <a:p>
            <a:r>
              <a:rPr lang="en-CA" dirty="0"/>
              <a:t>Consultation goal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28F63D-F148-4E1E-A22E-463C785B68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71600"/>
            <a:ext cx="8001000" cy="4343400"/>
          </a:xfrm>
        </p:spPr>
        <p:txBody>
          <a:bodyPr/>
          <a:lstStyle/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To share ideas on the future of York University and the University Academic Plan 2020-2025</a:t>
            </a:r>
          </a:p>
          <a:p>
            <a:endParaRPr lang="en-CA" dirty="0"/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81497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0C6D4-B1E2-4428-9102-8267CE513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the UAP and why talk about it now? 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B0B1-B846-436F-A6AF-1CC51BFC44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CA" dirty="0"/>
              <a:t>The University Academic Plan (UAP) is a foundational document, approved by the University Senate, to articulate our vision and academic priorities as an institution.</a:t>
            </a:r>
          </a:p>
          <a:p>
            <a:pPr>
              <a:spcBef>
                <a:spcPts val="1200"/>
              </a:spcBef>
            </a:pPr>
            <a:r>
              <a:rPr lang="en-CA" dirty="0"/>
              <a:t>The current UAP runs from 2015-20. </a:t>
            </a:r>
          </a:p>
          <a:p>
            <a:pPr>
              <a:spcBef>
                <a:spcPts val="1200"/>
              </a:spcBef>
            </a:pPr>
            <a:r>
              <a:rPr lang="en-CA" dirty="0"/>
              <a:t>The Academic Policy, Planning &amp; Research Committee (APPRC) of Senate has initiated the process to create our next UAP. </a:t>
            </a:r>
          </a:p>
          <a:p>
            <a:pPr marL="0" indent="0">
              <a:spcBef>
                <a:spcPts val="1200"/>
              </a:spcBef>
              <a:buNone/>
            </a:pP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6603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10809-E816-4C43-BBDB-8A5B08E53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3 Strategic Documents Spanning 27 Years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D6A43-CD34-4AB5-AEE4-B40CC51FE9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74FEF4-47FE-43C0-8A34-2652E10A11F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95BDD16-BFFB-49C2-B403-3DFF87485538}"/>
              </a:ext>
            </a:extLst>
          </p:cNvPr>
          <p:cNvSpPr/>
          <p:nvPr/>
        </p:nvSpPr>
        <p:spPr>
          <a:xfrm>
            <a:off x="658906" y="1775012"/>
            <a:ext cx="6427694" cy="1035423"/>
          </a:xfrm>
          <a:prstGeom prst="rightArrow">
            <a:avLst/>
          </a:prstGeom>
          <a:solidFill>
            <a:srgbClr val="E3183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ln>
                  <a:noFill/>
                </a:ln>
              </a:rPr>
              <a:t>2020 Vision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CF496A6-3D06-4867-8239-ED9EF26E5756}"/>
              </a:ext>
            </a:extLst>
          </p:cNvPr>
          <p:cNvSpPr/>
          <p:nvPr/>
        </p:nvSpPr>
        <p:spPr>
          <a:xfrm>
            <a:off x="3321424" y="3070407"/>
            <a:ext cx="3765176" cy="1035423"/>
          </a:xfrm>
          <a:prstGeom prst="rightArrow">
            <a:avLst/>
          </a:prstGeom>
          <a:solidFill>
            <a:srgbClr val="E3183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ln>
                  <a:noFill/>
                </a:ln>
              </a:rPr>
              <a:t>White Paper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082156B-2F76-406D-BFF3-8BB07499643B}"/>
              </a:ext>
            </a:extLst>
          </p:cNvPr>
          <p:cNvSpPr/>
          <p:nvPr/>
        </p:nvSpPr>
        <p:spPr>
          <a:xfrm>
            <a:off x="5029200" y="4312014"/>
            <a:ext cx="2057400" cy="1035423"/>
          </a:xfrm>
          <a:prstGeom prst="rightArrow">
            <a:avLst/>
          </a:prstGeom>
          <a:solidFill>
            <a:srgbClr val="E31837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ln>
                  <a:noFill/>
                </a:ln>
              </a:rPr>
              <a:t>UAP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7BD045-2713-424C-92D6-A3D4551DAA12}"/>
              </a:ext>
            </a:extLst>
          </p:cNvPr>
          <p:cNvSpPr/>
          <p:nvPr/>
        </p:nvSpPr>
        <p:spPr>
          <a:xfrm>
            <a:off x="7368983" y="1775012"/>
            <a:ext cx="578224" cy="357242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CA" sz="3400" dirty="0">
                <a:ln>
                  <a:noFill/>
                </a:ln>
              </a:rPr>
              <a:t>2020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09C671-87C1-46ED-BEA7-F385C27F0F25}"/>
              </a:ext>
            </a:extLst>
          </p:cNvPr>
          <p:cNvSpPr txBox="1"/>
          <p:nvPr/>
        </p:nvSpPr>
        <p:spPr>
          <a:xfrm>
            <a:off x="564777" y="1707776"/>
            <a:ext cx="73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1992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D01B7B-5B39-4C8E-8A10-2C3A680AE86D}"/>
              </a:ext>
            </a:extLst>
          </p:cNvPr>
          <p:cNvSpPr txBox="1"/>
          <p:nvPr/>
        </p:nvSpPr>
        <p:spPr>
          <a:xfrm>
            <a:off x="3260913" y="2989728"/>
            <a:ext cx="73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2010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E9C475-861E-4FB4-8003-B1A4A8E3D6C2}"/>
              </a:ext>
            </a:extLst>
          </p:cNvPr>
          <p:cNvSpPr txBox="1"/>
          <p:nvPr/>
        </p:nvSpPr>
        <p:spPr>
          <a:xfrm>
            <a:off x="4961965" y="4234924"/>
            <a:ext cx="739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207480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785C3-81CC-8945-92BC-BE77C99A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York’s Current UAP: 7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9302D-C44D-884E-A0C2-B6A460F61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Innovative, Quality Programs for Academic Excellence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Advancing Exploration, Innovation and Achievement in Scholarship, Research and Related Creative Activities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Enhanced Quality in Teaching and Student Learning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 Student-</a:t>
            </a:r>
            <a:r>
              <a:rPr lang="en-US" dirty="0" err="1">
                <a:solidFill>
                  <a:schemeClr val="tx1"/>
                </a:solidFill>
              </a:rPr>
              <a:t>Centred</a:t>
            </a:r>
            <a:r>
              <a:rPr lang="en-US" dirty="0">
                <a:solidFill>
                  <a:schemeClr val="tx1"/>
                </a:solidFill>
              </a:rPr>
              <a:t>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Enhanced Campus Experience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Enhanced Community Engagement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Enabling the Plan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59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8647F-FF57-4307-930C-7D9D1429C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3200" dirty="0">
                <a:solidFill>
                  <a:schemeClr val="tx1"/>
                </a:solidFill>
              </a:rPr>
              <a:t>What are Other Universities Doing?  </a:t>
            </a:r>
            <a:br>
              <a:rPr lang="en-CA" sz="3200" dirty="0">
                <a:solidFill>
                  <a:schemeClr val="tx1"/>
                </a:solidFill>
              </a:rPr>
            </a:br>
            <a:r>
              <a:rPr lang="en-CA" sz="3200" dirty="0">
                <a:solidFill>
                  <a:schemeClr val="tx1"/>
                </a:solidFill>
              </a:rPr>
              <a:t>Brief Environmental Scan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06410-6FA5-43DC-A341-5735C2BD8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554" y="1503794"/>
            <a:ext cx="8159218" cy="42874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sz="2000" dirty="0">
                <a:solidFill>
                  <a:schemeClr val="tx1"/>
                </a:solidFill>
              </a:rPr>
              <a:t>We reviewed: </a:t>
            </a:r>
          </a:p>
          <a:p>
            <a:r>
              <a:rPr lang="en-US" sz="2000" dirty="0">
                <a:solidFill>
                  <a:schemeClr val="tx1"/>
                </a:solidFill>
              </a:rPr>
              <a:t>21 International Universities and 19 Canadian Universities across 11 Countries and 5 continents </a:t>
            </a:r>
          </a:p>
          <a:p>
            <a:r>
              <a:rPr lang="en-US" sz="2000" dirty="0">
                <a:solidFill>
                  <a:schemeClr val="tx1"/>
                </a:solidFill>
              </a:rPr>
              <a:t>Top QS schools, Canadian Universities across provinces, comprehensive universities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Three formats are common across institutions: </a:t>
            </a:r>
          </a:p>
          <a:p>
            <a:pPr marL="0" indent="0">
              <a:buNone/>
            </a:pPr>
            <a:endParaRPr lang="en-US" sz="6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</a:rPr>
              <a:t>Traditional</a:t>
            </a:r>
            <a:r>
              <a:rPr lang="en-US" sz="2000" dirty="0">
                <a:solidFill>
                  <a:schemeClr val="tx1"/>
                </a:solidFill>
              </a:rPr>
              <a:t>: organized around excellence in programming, research, student success, and community engagement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</a:rPr>
              <a:t>Thematic</a:t>
            </a:r>
            <a:r>
              <a:rPr lang="en-US" sz="2000" dirty="0">
                <a:solidFill>
                  <a:schemeClr val="tx1"/>
                </a:solidFill>
              </a:rPr>
              <a:t>: organized around one or more central themes (e.g., impact of technology on society)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i="1" dirty="0">
                <a:solidFill>
                  <a:schemeClr val="tx1"/>
                </a:solidFill>
              </a:rPr>
              <a:t>Grand Challenges</a:t>
            </a:r>
            <a:r>
              <a:rPr lang="en-US" sz="2000" dirty="0">
                <a:solidFill>
                  <a:schemeClr val="tx1"/>
                </a:solidFill>
              </a:rPr>
              <a:t>: organized around local/global challenges/opportunities  </a:t>
            </a:r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4007027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DBE46-F138-4B09-91FC-69A0071D4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UAP Themes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6D7E402-B90E-43DB-BA29-89D04BFE9A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382000" cy="4343400"/>
          </a:xfrm>
        </p:spPr>
        <p:txBody>
          <a:bodyPr>
            <a:normAutofit/>
          </a:bodyPr>
          <a:lstStyle/>
          <a:p>
            <a:r>
              <a:rPr lang="en-CA" sz="2800" dirty="0"/>
              <a:t>Advancing:</a:t>
            </a:r>
          </a:p>
          <a:p>
            <a:pPr lvl="1"/>
            <a:r>
              <a:rPr lang="en-CA" sz="2800" dirty="0"/>
              <a:t> the teaching mission</a:t>
            </a:r>
          </a:p>
          <a:p>
            <a:pPr lvl="1"/>
            <a:r>
              <a:rPr lang="en-CA" sz="2800" dirty="0"/>
              <a:t> research, scholarship and creative activity</a:t>
            </a:r>
          </a:p>
          <a:p>
            <a:pPr lvl="1"/>
            <a:r>
              <a:rPr lang="en-CA" sz="2800" dirty="0"/>
              <a:t> student success</a:t>
            </a:r>
          </a:p>
          <a:p>
            <a:pPr lvl="1"/>
            <a:r>
              <a:rPr lang="en-CA" sz="2800" dirty="0"/>
              <a:t>community engagement</a:t>
            </a:r>
          </a:p>
          <a:p>
            <a:pPr marL="0" indent="0" algn="ctr">
              <a:buNone/>
            </a:pPr>
            <a:endParaRPr lang="en-CA" sz="3600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8159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EED0-A8E4-9742-8C7C-CEBC0EBF7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Thematic Approaches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909F3-BA93-2F4A-9125-D776C1CC2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E.g. Northeastern University 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Focus on evolving a new kind of university for a digital and artificial intelligence age:  blueprint for the “networked university”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E.g. Sorbonne University strategic themes  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Acting in a global world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Contributing to the open science, digital and data revolutions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Learning, understanding and undertaking in a changing world</a:t>
            </a:r>
          </a:p>
        </p:txBody>
      </p:sp>
    </p:spTree>
    <p:extLst>
      <p:ext uri="{BB962C8B-B14F-4D97-AF65-F5344CB8AC3E}">
        <p14:creationId xmlns:p14="http://schemas.microsoft.com/office/powerpoint/2010/main" val="1101224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A14EC-1CB5-4D2F-8EC9-07739AB2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a “Grand Challenge?”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3F3A4-0A82-4575-A953-7FED8E875D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r>
              <a:rPr lang="en-CA" dirty="0"/>
              <a:t>complex and urgent societal issues of our time </a:t>
            </a:r>
          </a:p>
          <a:p>
            <a:r>
              <a:rPr lang="en-CA" dirty="0"/>
              <a:t>with global and local dimensions</a:t>
            </a:r>
          </a:p>
          <a:p>
            <a:r>
              <a:rPr lang="en-CA" dirty="0"/>
              <a:t>too big to be understood from any one perspective</a:t>
            </a:r>
          </a:p>
          <a:p>
            <a:r>
              <a:rPr lang="en-CA" dirty="0"/>
              <a:t>calls for thinking across disciplines, collaborating across institutions, sectors and borders</a:t>
            </a:r>
          </a:p>
          <a:p>
            <a:r>
              <a:rPr lang="en-CA" dirty="0"/>
              <a:t>focus on social innovation, solutions and impact   </a:t>
            </a:r>
          </a:p>
          <a:p>
            <a:pPr marL="0" indent="0">
              <a:buNone/>
            </a:pPr>
            <a:endParaRPr lang="en-CA" b="1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49429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99952-4943-2E48-AD28-96E1D0DE3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Grand Challenges Approach: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3100" dirty="0">
                <a:solidFill>
                  <a:schemeClr val="tx1"/>
                </a:solidFill>
              </a:rPr>
              <a:t>E.g. University of Minnesota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C143D-DB32-4CDF-9E76-BAC055982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900" y="1447800"/>
            <a:ext cx="5410200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3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02885-B5CC-42DF-88C9-C6A9859D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514600"/>
            <a:ext cx="8382000" cy="1143000"/>
          </a:xfrm>
        </p:spPr>
        <p:txBody>
          <a:bodyPr/>
          <a:lstStyle/>
          <a:p>
            <a:r>
              <a:rPr lang="en-US" dirty="0"/>
              <a:t>What do you see as York's greatest values?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34B4BD-4971-48BD-8F94-19017A4431FA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Q1</a:t>
            </a:r>
          </a:p>
        </p:txBody>
      </p:sp>
    </p:spTree>
    <p:extLst>
      <p:ext uri="{BB962C8B-B14F-4D97-AF65-F5344CB8AC3E}">
        <p14:creationId xmlns:p14="http://schemas.microsoft.com/office/powerpoint/2010/main" val="2037968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7D46A-6A20-4641-AF96-6F8291E39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0"/>
            <a:ext cx="83820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Describe using one word the greatest opportunities for York that should inform the next University Academic Plan.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4B4B1-FDD2-4496-8E71-8E03900983C4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Q2</a:t>
            </a:r>
          </a:p>
        </p:txBody>
      </p:sp>
    </p:spTree>
    <p:extLst>
      <p:ext uri="{BB962C8B-B14F-4D97-AF65-F5344CB8AC3E}">
        <p14:creationId xmlns:p14="http://schemas.microsoft.com/office/powerpoint/2010/main" val="3642301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78EE8-9BFC-4903-AA46-9A6E435EB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28800"/>
            <a:ext cx="8159218" cy="1173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Which of these approaches seems most appealing to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F0F386-583C-4C41-9E82-E1D72832BEDC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0F59CA-84E6-4219-AF0D-00A230AED6FB}"/>
              </a:ext>
            </a:extLst>
          </p:cNvPr>
          <p:cNvSpPr txBox="1"/>
          <p:nvPr/>
        </p:nvSpPr>
        <p:spPr>
          <a:xfrm>
            <a:off x="1409700" y="3276600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/>
              <a:t>Standard approach (organized by different activities of research, teaching ,etc.)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/>
              <a:t>Thematic approach</a:t>
            </a:r>
          </a:p>
          <a:p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/>
              <a:t>Grand challenges/big questions approach</a:t>
            </a:r>
          </a:p>
        </p:txBody>
      </p:sp>
    </p:spTree>
    <p:extLst>
      <p:ext uri="{BB962C8B-B14F-4D97-AF65-F5344CB8AC3E}">
        <p14:creationId xmlns:p14="http://schemas.microsoft.com/office/powerpoint/2010/main" val="499653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118EC-FA86-48A5-81F9-C9A9EA285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8400"/>
            <a:ext cx="8382000" cy="1143000"/>
          </a:xfrm>
        </p:spPr>
        <p:txBody>
          <a:bodyPr/>
          <a:lstStyle/>
          <a:p>
            <a:pPr algn="ctr"/>
            <a:r>
              <a:rPr lang="en-US" dirty="0"/>
              <a:t>Are there local or global challenges that York is especially well placed to help solve?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148D25-74E3-45C3-94B2-99CF6ED093D0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Q4</a:t>
            </a:r>
          </a:p>
        </p:txBody>
      </p:sp>
    </p:spTree>
    <p:extLst>
      <p:ext uri="{BB962C8B-B14F-4D97-AF65-F5344CB8AC3E}">
        <p14:creationId xmlns:p14="http://schemas.microsoft.com/office/powerpoint/2010/main" val="647872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58B9E-3284-48CC-9CB8-CDCAC33F1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590800"/>
            <a:ext cx="8382000" cy="1143000"/>
          </a:xfrm>
        </p:spPr>
        <p:txBody>
          <a:bodyPr/>
          <a:lstStyle/>
          <a:p>
            <a:pPr algn="ctr"/>
            <a:r>
              <a:rPr lang="en-US" dirty="0"/>
              <a:t>Should APPRC frame the University Academic Plan around Grand Challenges?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CC82FE-2626-4EDA-987E-8DE9DEFF99CA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Q5</a:t>
            </a:r>
          </a:p>
        </p:txBody>
      </p:sp>
    </p:spTree>
    <p:extLst>
      <p:ext uri="{BB962C8B-B14F-4D97-AF65-F5344CB8AC3E}">
        <p14:creationId xmlns:p14="http://schemas.microsoft.com/office/powerpoint/2010/main" val="3714028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A5553-B02C-4851-9DE7-8DFDA08DE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514600"/>
            <a:ext cx="838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How might we best advance the teaching mission of the University over the next 5 years?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D6FA40-7D2B-442F-A742-FD2022F48252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Q6</a:t>
            </a:r>
          </a:p>
        </p:txBody>
      </p:sp>
    </p:spTree>
    <p:extLst>
      <p:ext uri="{BB962C8B-B14F-4D97-AF65-F5344CB8AC3E}">
        <p14:creationId xmlns:p14="http://schemas.microsoft.com/office/powerpoint/2010/main" val="1625478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1D26C-498D-477E-9CEB-59127045B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362200"/>
            <a:ext cx="8382000" cy="16002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How might we best advance research, scholarship and creative activity over the next 5 years?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4E962C-4B2D-43EB-B9C0-CC1B4200E976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Q7</a:t>
            </a:r>
          </a:p>
        </p:txBody>
      </p:sp>
    </p:spTree>
    <p:extLst>
      <p:ext uri="{BB962C8B-B14F-4D97-AF65-F5344CB8AC3E}">
        <p14:creationId xmlns:p14="http://schemas.microsoft.com/office/powerpoint/2010/main" val="51021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B32CC-8E9B-4E29-848B-B97EAF9C6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514600"/>
            <a:ext cx="8382000" cy="1143000"/>
          </a:xfrm>
        </p:spPr>
        <p:txBody>
          <a:bodyPr/>
          <a:lstStyle/>
          <a:p>
            <a:pPr algn="ctr"/>
            <a:r>
              <a:rPr lang="en-US" dirty="0"/>
              <a:t>How might we best advance student success over the next 5 years?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55E55C-0C44-4318-A538-329D713D5EE6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Q8</a:t>
            </a:r>
          </a:p>
        </p:txBody>
      </p:sp>
    </p:spTree>
    <p:extLst>
      <p:ext uri="{BB962C8B-B14F-4D97-AF65-F5344CB8AC3E}">
        <p14:creationId xmlns:p14="http://schemas.microsoft.com/office/powerpoint/2010/main" val="1483518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5BB01-D817-49AE-8F24-17E5E05A9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14600"/>
            <a:ext cx="8382000" cy="1143000"/>
          </a:xfrm>
        </p:spPr>
        <p:txBody>
          <a:bodyPr/>
          <a:lstStyle/>
          <a:p>
            <a:pPr algn="ctr"/>
            <a:r>
              <a:rPr lang="en-US" dirty="0"/>
              <a:t>How might we best advance community engagement over the next 5 years?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F6E112-DE5B-449B-9E1D-F106767F14D9}"/>
              </a:ext>
            </a:extLst>
          </p:cNvPr>
          <p:cNvSpPr txBox="1"/>
          <p:nvPr/>
        </p:nvSpPr>
        <p:spPr>
          <a:xfrm>
            <a:off x="609600" y="381000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Q9</a:t>
            </a:r>
          </a:p>
        </p:txBody>
      </p:sp>
    </p:spTree>
    <p:extLst>
      <p:ext uri="{BB962C8B-B14F-4D97-AF65-F5344CB8AC3E}">
        <p14:creationId xmlns:p14="http://schemas.microsoft.com/office/powerpoint/2010/main" val="3600939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7E24-585D-6C40-81B1-20688DB6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554" y="274638"/>
            <a:ext cx="8159218" cy="687252"/>
          </a:xfrm>
        </p:spPr>
        <p:txBody>
          <a:bodyPr>
            <a:normAutofit fontScale="90000"/>
          </a:bodyPr>
          <a:lstStyle/>
          <a:p>
            <a:r>
              <a:rPr lang="en-US" dirty="0"/>
              <a:t>UAP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9D1AB-4320-444A-AA19-36B6F375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554" y="1150883"/>
            <a:ext cx="8159218" cy="529225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71CD34E-E435-4813-84D4-3E0CEF2A11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4022811"/>
              </p:ext>
            </p:extLst>
          </p:nvPr>
        </p:nvGraphicFramePr>
        <p:xfrm>
          <a:off x="441433" y="961889"/>
          <a:ext cx="8592207" cy="4745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Left Brace 4">
            <a:extLst>
              <a:ext uri="{FF2B5EF4-FFF2-40B4-BE49-F238E27FC236}">
                <a16:creationId xmlns:a16="http://schemas.microsoft.com/office/drawing/2014/main" id="{59A2C974-9060-4B65-A8AF-1056E90C6514}"/>
              </a:ext>
            </a:extLst>
          </p:cNvPr>
          <p:cNvSpPr/>
          <p:nvPr/>
        </p:nvSpPr>
        <p:spPr>
          <a:xfrm rot="16200000">
            <a:off x="1958813" y="3086759"/>
            <a:ext cx="442145" cy="336639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A066AD-8686-4A6B-A38C-B9B7E4661095}"/>
              </a:ext>
            </a:extLst>
          </p:cNvPr>
          <p:cNvSpPr txBox="1"/>
          <p:nvPr/>
        </p:nvSpPr>
        <p:spPr>
          <a:xfrm>
            <a:off x="1335639" y="5106260"/>
            <a:ext cx="167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Fall 2019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0772021F-66A9-4FDA-ADA0-3D41E58AD7D2}"/>
              </a:ext>
            </a:extLst>
          </p:cNvPr>
          <p:cNvSpPr/>
          <p:nvPr/>
        </p:nvSpPr>
        <p:spPr>
          <a:xfrm rot="16200000">
            <a:off x="5398951" y="3074775"/>
            <a:ext cx="442145" cy="336639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B6B9E-5B7D-4E77-9F1B-B72593085662}"/>
              </a:ext>
            </a:extLst>
          </p:cNvPr>
          <p:cNvSpPr txBox="1"/>
          <p:nvPr/>
        </p:nvSpPr>
        <p:spPr>
          <a:xfrm>
            <a:off x="4786043" y="5104550"/>
            <a:ext cx="167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Winter 2020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2A581670-020D-46DF-BD87-6E90E5732810}"/>
              </a:ext>
            </a:extLst>
          </p:cNvPr>
          <p:cNvSpPr/>
          <p:nvPr/>
        </p:nvSpPr>
        <p:spPr>
          <a:xfrm rot="16200000">
            <a:off x="7932069" y="3984039"/>
            <a:ext cx="442145" cy="153074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532B5E-2402-43BD-A152-0E03B81DBFA4}"/>
              </a:ext>
            </a:extLst>
          </p:cNvPr>
          <p:cNvSpPr txBox="1"/>
          <p:nvPr/>
        </p:nvSpPr>
        <p:spPr>
          <a:xfrm>
            <a:off x="7311771" y="5102840"/>
            <a:ext cx="167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April 2020</a:t>
            </a:r>
          </a:p>
        </p:txBody>
      </p:sp>
    </p:spTree>
    <p:extLst>
      <p:ext uri="{BB962C8B-B14F-4D97-AF65-F5344CB8AC3E}">
        <p14:creationId xmlns:p14="http://schemas.microsoft.com/office/powerpoint/2010/main" val="631922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7E24-585D-6C40-81B1-20688DB6F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554" y="274638"/>
            <a:ext cx="8159218" cy="5767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Engagement</a:t>
            </a:r>
            <a:r>
              <a:rPr lang="en-US" sz="3600" dirty="0"/>
              <a:t> </a:t>
            </a:r>
            <a:r>
              <a:rPr lang="en-US" sz="3600" dirty="0">
                <a:solidFill>
                  <a:schemeClr val="tx1"/>
                </a:solidFill>
              </a:rPr>
              <a:t>Options</a:t>
            </a:r>
            <a:r>
              <a:rPr lang="en-US" sz="36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9D1AB-4320-444A-AA19-36B6F375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554" y="1150883"/>
            <a:ext cx="8159218" cy="5292250"/>
          </a:xfrm>
        </p:spPr>
        <p:txBody>
          <a:bodyPr>
            <a:normAutofit/>
          </a:bodyPr>
          <a:lstStyle/>
          <a:p>
            <a:endParaRPr lang="en-US" sz="2200" dirty="0"/>
          </a:p>
          <a:p>
            <a:pPr marL="0" indent="0">
              <a:buNone/>
            </a:pPr>
            <a:r>
              <a:rPr lang="en-CA" sz="2200" dirty="0">
                <a:solidFill>
                  <a:schemeClr val="tx1"/>
                </a:solidFill>
              </a:rPr>
              <a:t>There are many ways to provide input to the Senate Committee:</a:t>
            </a:r>
          </a:p>
          <a:p>
            <a:pPr lvl="0">
              <a:spcBef>
                <a:spcPts val="1200"/>
              </a:spcBef>
            </a:pPr>
            <a:r>
              <a:rPr lang="en-CA" sz="2200" dirty="0">
                <a:solidFill>
                  <a:schemeClr val="tx1"/>
                </a:solidFill>
              </a:rPr>
              <a:t>Faculty Council discussions</a:t>
            </a:r>
          </a:p>
          <a:p>
            <a:pPr lvl="0">
              <a:spcBef>
                <a:spcPts val="1200"/>
              </a:spcBef>
            </a:pPr>
            <a:r>
              <a:rPr lang="en-CA" sz="2200" dirty="0">
                <a:solidFill>
                  <a:schemeClr val="tx1"/>
                </a:solidFill>
              </a:rPr>
              <a:t>By posting your thoughts on public bulletin boards located at Scott Library and </a:t>
            </a:r>
            <a:r>
              <a:rPr lang="en-CA" sz="2200" dirty="0" err="1">
                <a:solidFill>
                  <a:schemeClr val="tx1"/>
                </a:solidFill>
              </a:rPr>
              <a:t>Vari</a:t>
            </a:r>
            <a:r>
              <a:rPr lang="en-CA" sz="2200" dirty="0">
                <a:solidFill>
                  <a:schemeClr val="tx1"/>
                </a:solidFill>
              </a:rPr>
              <a:t> Hall</a:t>
            </a:r>
          </a:p>
          <a:p>
            <a:pPr lvl="0">
              <a:spcBef>
                <a:spcPts val="1200"/>
              </a:spcBef>
            </a:pPr>
            <a:r>
              <a:rPr lang="en-CA" sz="2200" dirty="0">
                <a:solidFill>
                  <a:schemeClr val="tx1"/>
                </a:solidFill>
              </a:rPr>
              <a:t>Through the feedback form on the </a:t>
            </a:r>
            <a:r>
              <a:rPr lang="en-CA" sz="2200" u="sng" dirty="0">
                <a:hlinkClick r:id="rId3"/>
              </a:rPr>
              <a:t>UAP Renewal website</a:t>
            </a:r>
            <a:endParaRPr lang="en-CA" sz="2200" dirty="0"/>
          </a:p>
          <a:p>
            <a:pPr lvl="0">
              <a:spcBef>
                <a:spcPts val="1200"/>
              </a:spcBef>
            </a:pPr>
            <a:r>
              <a:rPr lang="en-CA" sz="2200" dirty="0">
                <a:solidFill>
                  <a:schemeClr val="tx1"/>
                </a:solidFill>
              </a:rPr>
              <a:t>By email to </a:t>
            </a:r>
            <a:r>
              <a:rPr lang="en-CA" sz="2200" u="sng" dirty="0">
                <a:hlinkClick r:id="rId4"/>
              </a:rPr>
              <a:t>info.univsec@yorku.ca</a:t>
            </a:r>
            <a:r>
              <a:rPr lang="en-CA" sz="2200" dirty="0"/>
              <a:t> 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A84C0BC-691A-4BC0-A3B2-C8480E1835A6}"/>
              </a:ext>
            </a:extLst>
          </p:cNvPr>
          <p:cNvSpPr txBox="1">
            <a:spLocks/>
          </p:cNvSpPr>
          <p:nvPr/>
        </p:nvSpPr>
        <p:spPr>
          <a:xfrm>
            <a:off x="680294" y="1041888"/>
            <a:ext cx="8159218" cy="49647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E1659B0-78D1-47F9-A7BA-0FD2050C8E0F}"/>
              </a:ext>
            </a:extLst>
          </p:cNvPr>
          <p:cNvSpPr txBox="1">
            <a:spLocks/>
          </p:cNvSpPr>
          <p:nvPr/>
        </p:nvSpPr>
        <p:spPr>
          <a:xfrm>
            <a:off x="911803" y="1048407"/>
            <a:ext cx="76962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−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spcAft>
                <a:spcPts val="1200"/>
              </a:spcAft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  <a:p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42872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E887A-4D6A-4FC7-B7A3-029CB5BA6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CA" dirty="0"/>
          </a:p>
          <a:p>
            <a:pPr marL="0" indent="0" algn="ctr">
              <a:buNone/>
            </a:pPr>
            <a:endParaRPr lang="en-CA" sz="3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CA" sz="30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CA" sz="3000" b="1" dirty="0">
                <a:solidFill>
                  <a:srgbClr val="C00000"/>
                </a:solidFill>
              </a:rPr>
              <a:t>Thank you for your participation!</a:t>
            </a:r>
            <a:r>
              <a:rPr lang="en-CA" sz="3000" b="1" dirty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endParaRPr lang="en-CA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85880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203B4-4C8D-43BD-AB8A-3F8FD194B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Links to </a:t>
            </a:r>
            <a:r>
              <a:rPr lang="en-CA">
                <a:solidFill>
                  <a:schemeClr val="tx1"/>
                </a:solidFill>
              </a:rPr>
              <a:t>Notable UAP Examples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C5BED-3563-4866-9639-B531FF1C8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554" y="1308926"/>
            <a:ext cx="8159218" cy="3034474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CA" sz="2000" b="1" i="1" dirty="0">
                <a:hlinkClick r:id="rId2"/>
              </a:rPr>
              <a:t>Delft University of Technology</a:t>
            </a:r>
            <a:r>
              <a:rPr lang="en-CA" sz="2000" dirty="0"/>
              <a:t>:</a:t>
            </a:r>
            <a:r>
              <a:rPr lang="en-CA" sz="2000" b="1" dirty="0"/>
              <a:t> </a:t>
            </a:r>
            <a:r>
              <a:rPr lang="en-CA" sz="2000" dirty="0"/>
              <a:t>Interactive plan online</a:t>
            </a:r>
          </a:p>
          <a:p>
            <a:pPr>
              <a:spcBef>
                <a:spcPts val="1200"/>
              </a:spcBef>
            </a:pPr>
            <a:r>
              <a:rPr lang="en-US" sz="2000" b="1" i="1" dirty="0">
                <a:hlinkClick r:id="rId3"/>
              </a:rPr>
              <a:t>University of Saskatchewan</a:t>
            </a:r>
            <a:r>
              <a:rPr lang="en-US" sz="2000" dirty="0"/>
              <a:t>:</a:t>
            </a:r>
            <a:r>
              <a:rPr lang="en-CA" sz="2000" dirty="0"/>
              <a:t> </a:t>
            </a:r>
            <a:r>
              <a:rPr lang="en-US" sz="2000" dirty="0"/>
              <a:t>The University the World Needs</a:t>
            </a:r>
          </a:p>
          <a:p>
            <a:pPr>
              <a:spcBef>
                <a:spcPts val="1200"/>
              </a:spcBef>
            </a:pPr>
            <a:r>
              <a:rPr lang="en-US" sz="2000" b="1" i="1" dirty="0">
                <a:hlinkClick r:id="rId4"/>
              </a:rPr>
              <a:t>Northeastern University</a:t>
            </a:r>
            <a:r>
              <a:rPr lang="en-US" sz="2000" dirty="0"/>
              <a:t>: No boundaries</a:t>
            </a:r>
          </a:p>
          <a:p>
            <a:pPr>
              <a:spcBef>
                <a:spcPts val="1200"/>
              </a:spcBef>
            </a:pPr>
            <a:r>
              <a:rPr lang="en-US" sz="2000" b="1" i="1" dirty="0">
                <a:hlinkClick r:id="rId5"/>
              </a:rPr>
              <a:t>Sorbonne University</a:t>
            </a:r>
            <a:r>
              <a:rPr lang="en-US" sz="2000" dirty="0"/>
              <a:t>:</a:t>
            </a:r>
            <a:r>
              <a:rPr lang="en-US" sz="2000" b="1" i="1" dirty="0"/>
              <a:t> </a:t>
            </a:r>
            <a:r>
              <a:rPr lang="en-US" sz="2000" dirty="0"/>
              <a:t>Focus on technology </a:t>
            </a:r>
          </a:p>
          <a:p>
            <a:pPr>
              <a:spcBef>
                <a:spcPts val="1200"/>
              </a:spcBef>
            </a:pPr>
            <a:r>
              <a:rPr lang="en-CA" sz="2000" b="1" i="1" dirty="0"/>
              <a:t>OCADU</a:t>
            </a:r>
            <a:r>
              <a:rPr lang="en-CA" sz="2000" dirty="0"/>
              <a:t>:</a:t>
            </a:r>
            <a:r>
              <a:rPr lang="en-CA" sz="2000" b="1" i="1" dirty="0"/>
              <a:t> </a:t>
            </a:r>
            <a:r>
              <a:rPr lang="en-CA" sz="2000" dirty="0">
                <a:hlinkClick r:id="rId6"/>
              </a:rPr>
              <a:t>Strategic Directions</a:t>
            </a:r>
            <a:r>
              <a:rPr lang="en-CA" sz="2000" dirty="0"/>
              <a:t> and </a:t>
            </a:r>
            <a:r>
              <a:rPr lang="en-CA" sz="2000" dirty="0">
                <a:hlinkClick r:id="rId7"/>
              </a:rPr>
              <a:t>Summary</a:t>
            </a:r>
            <a:r>
              <a:rPr lang="en-CA" sz="2000" dirty="0"/>
              <a:t> </a:t>
            </a:r>
          </a:p>
          <a:p>
            <a:pPr>
              <a:spcBef>
                <a:spcPts val="1200"/>
              </a:spcBef>
            </a:pPr>
            <a:r>
              <a:rPr lang="en-CA" sz="2000" b="1" i="1" dirty="0">
                <a:hlinkClick r:id="rId6"/>
              </a:rPr>
              <a:t>University of Sydney</a:t>
            </a:r>
            <a:r>
              <a:rPr lang="en-CA" sz="2000" dirty="0"/>
              <a:t>: Best title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011215929"/>
      </p:ext>
    </p:extLst>
  </p:cSld>
  <p:clrMapOvr>
    <a:masterClrMapping/>
  </p:clrMapOvr>
</p:sld>
</file>

<file path=ppt/theme/theme1.xml><?xml version="1.0" encoding="utf-8"?>
<a:theme xmlns:a="http://schemas.openxmlformats.org/drawingml/2006/main" name="YorkUSecondary">
  <a:themeElements>
    <a:clrScheme name="York">
      <a:dk1>
        <a:srgbClr val="000000"/>
      </a:dk1>
      <a:lt1>
        <a:sysClr val="window" lastClr="FFFFFF"/>
      </a:lt1>
      <a:dk2>
        <a:srgbClr val="E31837"/>
      </a:dk2>
      <a:lt2>
        <a:srgbClr val="666666"/>
      </a:lt2>
      <a:accent1>
        <a:srgbClr val="E31837"/>
      </a:accent1>
      <a:accent2>
        <a:srgbClr val="BFBFBF"/>
      </a:accent2>
      <a:accent3>
        <a:srgbClr val="666666"/>
      </a:accent3>
      <a:accent4>
        <a:srgbClr val="D59F0F"/>
      </a:accent4>
      <a:accent5>
        <a:srgbClr val="004A8D"/>
      </a:accent5>
      <a:accent6>
        <a:srgbClr val="B4A77A"/>
      </a:accent6>
      <a:hlink>
        <a:srgbClr val="E31837"/>
      </a:hlink>
      <a:folHlink>
        <a:srgbClr val="E31837"/>
      </a:folHlink>
    </a:clrScheme>
    <a:fontScheme name="Y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31837"/>
        </a:solidFill>
        <a:ln>
          <a:noFill/>
        </a:ln>
        <a:effectLst/>
      </a:spPr>
      <a:bodyPr rtlCol="0" anchor="ctr"/>
      <a:lstStyle>
        <a:defPPr algn="ctr">
          <a:defRPr>
            <a:ln>
              <a:noFill/>
            </a:ln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YorkUSecondary.thmx</Template>
  <TotalTime>9521</TotalTime>
  <Words>675</Words>
  <Application>Microsoft Office PowerPoint</Application>
  <PresentationFormat>On-screen Show (4:3)</PresentationFormat>
  <Paragraphs>122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Courier New</vt:lpstr>
      <vt:lpstr>Wingdings</vt:lpstr>
      <vt:lpstr>YorkUSecondary</vt:lpstr>
      <vt:lpstr>University Academic Plan Community Consultations</vt:lpstr>
      <vt:lpstr>Consultation goal</vt:lpstr>
      <vt:lpstr>What is the UAP and why talk about it now?   </vt:lpstr>
      <vt:lpstr>3 Strategic Documents Spanning 27 Years</vt:lpstr>
      <vt:lpstr>York’s Current UAP: 7 Priorities</vt:lpstr>
      <vt:lpstr>What are Other Universities Doing?   Brief Environmental Scan</vt:lpstr>
      <vt:lpstr>Traditional UAP Themes</vt:lpstr>
      <vt:lpstr>Thematic Approaches </vt:lpstr>
      <vt:lpstr>What is a “Grand Challenge?” </vt:lpstr>
      <vt:lpstr>Grand Challenges Approach: E.g. University of Minnesota</vt:lpstr>
      <vt:lpstr>What do you see as York's greatest values?</vt:lpstr>
      <vt:lpstr>Describe using one word the greatest opportunities for York that should inform the next University Academic Plan.</vt:lpstr>
      <vt:lpstr>Which of these approaches seems most appealing to you?</vt:lpstr>
      <vt:lpstr>Are there local or global challenges that York is especially well placed to help solve?</vt:lpstr>
      <vt:lpstr>Should APPRC frame the University Academic Plan around Grand Challenges?</vt:lpstr>
      <vt:lpstr>How might we best advance the teaching mission of the University over the next 5 years?</vt:lpstr>
      <vt:lpstr>How might we best advance research, scholarship and creative activity over the next 5 years?</vt:lpstr>
      <vt:lpstr>How might we best advance student success over the next 5 years?</vt:lpstr>
      <vt:lpstr>How might we best advance community engagement over the next 5 years?</vt:lpstr>
      <vt:lpstr>UAP Process </vt:lpstr>
      <vt:lpstr>Engagement Options </vt:lpstr>
      <vt:lpstr>PowerPoint Presentation</vt:lpstr>
      <vt:lpstr>Links to Notable UAP Examples</vt:lpstr>
    </vt:vector>
  </TitlesOfParts>
  <Company>YORK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</dc:creator>
  <cp:lastModifiedBy>Kathryn White</cp:lastModifiedBy>
  <cp:revision>365</cp:revision>
  <cp:lastPrinted>2019-11-05T14:11:39Z</cp:lastPrinted>
  <dcterms:created xsi:type="dcterms:W3CDTF">2013-10-17T15:24:33Z</dcterms:created>
  <dcterms:modified xsi:type="dcterms:W3CDTF">2019-12-19T14:15:25Z</dcterms:modified>
</cp:coreProperties>
</file>