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0" r:id="rId1"/>
  </p:sldMasterIdLst>
  <p:notesMasterIdLst>
    <p:notesMasterId r:id="rId39"/>
  </p:notesMasterIdLst>
  <p:sldIdLst>
    <p:sldId id="256" r:id="rId2"/>
    <p:sldId id="301" r:id="rId3"/>
    <p:sldId id="299" r:id="rId4"/>
    <p:sldId id="298" r:id="rId5"/>
    <p:sldId id="302" r:id="rId6"/>
    <p:sldId id="303" r:id="rId7"/>
    <p:sldId id="304" r:id="rId8"/>
    <p:sldId id="308" r:id="rId9"/>
    <p:sldId id="309" r:id="rId10"/>
    <p:sldId id="310" r:id="rId11"/>
    <p:sldId id="311" r:id="rId12"/>
    <p:sldId id="312" r:id="rId13"/>
    <p:sldId id="306" r:id="rId14"/>
    <p:sldId id="258" r:id="rId15"/>
    <p:sldId id="262" r:id="rId16"/>
    <p:sldId id="260" r:id="rId17"/>
    <p:sldId id="300" r:id="rId18"/>
    <p:sldId id="295" r:id="rId19"/>
    <p:sldId id="307" r:id="rId20"/>
    <p:sldId id="29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8" autoAdjust="0"/>
    <p:restoredTop sz="94660"/>
  </p:normalViewPr>
  <p:slideViewPr>
    <p:cSldViewPr snapToGrid="0">
      <p:cViewPr varScale="1">
        <p:scale>
          <a:sx n="88" d="100"/>
          <a:sy n="88" d="100"/>
        </p:scale>
        <p:origin x="1805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467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1st Gen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Not visible minority</c:v>
                </c:pt>
                <c:pt idx="1">
                  <c:v>Visible minority</c:v>
                </c:pt>
                <c:pt idx="2">
                  <c:v>Black</c:v>
                </c:pt>
                <c:pt idx="3">
                  <c:v>Latin American</c:v>
                </c:pt>
                <c:pt idx="4">
                  <c:v>Arab</c:v>
                </c:pt>
                <c:pt idx="5">
                  <c:v>West Asian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13.1</c:v>
                </c:pt>
                <c:pt idx="1">
                  <c:v>22.6</c:v>
                </c:pt>
                <c:pt idx="2">
                  <c:v>23.3</c:v>
                </c:pt>
                <c:pt idx="3">
                  <c:v>19.899999999999999</c:v>
                </c:pt>
                <c:pt idx="4">
                  <c:v>42.8</c:v>
                </c:pt>
                <c:pt idx="5">
                  <c:v>36.299999999999997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9-4EB4-BB91-1E45B4B473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2nd Gen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Not visible minority</c:v>
                </c:pt>
                <c:pt idx="1">
                  <c:v>Visible minority</c:v>
                </c:pt>
                <c:pt idx="2">
                  <c:v>Black</c:v>
                </c:pt>
                <c:pt idx="3">
                  <c:v>Latin American</c:v>
                </c:pt>
                <c:pt idx="4">
                  <c:v>Arab</c:v>
                </c:pt>
                <c:pt idx="5">
                  <c:v>West Asian</c:v>
                </c:pt>
              </c:strCache>
            </c:strRef>
          </c:cat>
          <c:val>
            <c:numRef>
              <c:f>Sheet1!$C$2:$C$7</c:f>
              <c:numCache>
                <c:formatCode>0.0</c:formatCode>
                <c:ptCount val="6"/>
                <c:pt idx="0">
                  <c:v>9.8000000000000007</c:v>
                </c:pt>
                <c:pt idx="1">
                  <c:v>18.399999999999999</c:v>
                </c:pt>
                <c:pt idx="2">
                  <c:v>24.4</c:v>
                </c:pt>
                <c:pt idx="3">
                  <c:v>19.8</c:v>
                </c:pt>
                <c:pt idx="4">
                  <c:v>34.200000000000003</c:v>
                </c:pt>
                <c:pt idx="5">
                  <c:v>35.4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E9-4EB4-BB91-1E45B4B473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3rd Gen+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Not visible minority</c:v>
                </c:pt>
                <c:pt idx="1">
                  <c:v>Visible minority</c:v>
                </c:pt>
                <c:pt idx="2">
                  <c:v>Black</c:v>
                </c:pt>
                <c:pt idx="3">
                  <c:v>Latin American</c:v>
                </c:pt>
                <c:pt idx="4">
                  <c:v>Arab</c:v>
                </c:pt>
                <c:pt idx="5">
                  <c:v>West Asian</c:v>
                </c:pt>
              </c:strCache>
            </c:strRef>
          </c:cat>
          <c:val>
            <c:numRef>
              <c:f>Sheet1!$D$2:$D$7</c:f>
              <c:numCache>
                <c:formatCode>0.0</c:formatCode>
                <c:ptCount val="6"/>
                <c:pt idx="0">
                  <c:v>11.7</c:v>
                </c:pt>
                <c:pt idx="1">
                  <c:v>17.600000000000001</c:v>
                </c:pt>
                <c:pt idx="2">
                  <c:v>27.4</c:v>
                </c:pt>
                <c:pt idx="3">
                  <c:v>23.3</c:v>
                </c:pt>
                <c:pt idx="4">
                  <c:v>15.8</c:v>
                </c:pt>
                <c:pt idx="5">
                  <c:v>32.799999999999997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E9-4EB4-BB91-1E45B4B473D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343936"/>
        <c:axId val="30345472"/>
      </c:barChart>
      <c:catAx>
        <c:axId val="303439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0345472"/>
        <c:crosses val="autoZero"/>
        <c:auto val="1"/>
        <c:lblAlgn val="ctr"/>
        <c:lblOffset val="100"/>
        <c:noMultiLvlLbl val="0"/>
      </c:catAx>
      <c:valAx>
        <c:axId val="30345472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303439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Without a disability</c:v>
                </c:pt>
                <c:pt idx="1">
                  <c:v>With a disability</c:v>
                </c:pt>
                <c:pt idx="2">
                  <c:v>Physical-sensory disability</c:v>
                </c:pt>
                <c:pt idx="3">
                  <c:v>Mental-cognitive disability</c:v>
                </c:pt>
                <c:pt idx="4">
                  <c:v>Combined disabilities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8.9</c:v>
                </c:pt>
                <c:pt idx="1">
                  <c:v>23.5</c:v>
                </c:pt>
                <c:pt idx="2">
                  <c:v>16.100000000000001</c:v>
                </c:pt>
                <c:pt idx="3">
                  <c:v>22.8</c:v>
                </c:pt>
                <c:pt idx="4">
                  <c:v>37.9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D-4D8B-9C75-36C6F0C9D5D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637440"/>
        <c:axId val="30655616"/>
      </c:barChart>
      <c:catAx>
        <c:axId val="306374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0655616"/>
        <c:crosses val="autoZero"/>
        <c:auto val="1"/>
        <c:lblAlgn val="ctr"/>
        <c:lblOffset val="100"/>
        <c:noMultiLvlLbl val="0"/>
      </c:catAx>
      <c:valAx>
        <c:axId val="30655616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30637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707FA-4A7E-47E2-9E2F-80CAE07C71C8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D97A5-8C46-4F38-AF49-D0C689485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04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29353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611188"/>
            <a:ext cx="5548313" cy="3122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2041" y="3962401"/>
            <a:ext cx="6625959" cy="4953000"/>
          </a:xfrm>
        </p:spPr>
        <p:txBody>
          <a:bodyPr/>
          <a:lstStyle/>
          <a:p>
            <a:r>
              <a:rPr lang="en-US" sz="1400" b="1" u="sng" dirty="0" smtClean="0">
                <a:latin typeface="Arial" panose="020B0604020202020204" pitchFamily="34" charset="0"/>
              </a:rPr>
              <a:t>EX: Social </a:t>
            </a:r>
            <a:r>
              <a:rPr lang="en-US" sz="1400" b="1" u="sng" dirty="0">
                <a:latin typeface="Arial" panose="020B0604020202020204" pitchFamily="34" charset="0"/>
              </a:rPr>
              <a:t>scientist – SS – have identified – “</a:t>
            </a:r>
            <a:r>
              <a:rPr lang="en-US" sz="1400" b="1" i="1" u="sng" dirty="0">
                <a:latin typeface="Arial" panose="020B0604020202020204" pitchFamily="34" charset="0"/>
              </a:rPr>
              <a:t>Intergenerational trauma</a:t>
            </a:r>
            <a:r>
              <a:rPr lang="en-US" sz="1400" b="1" u="sng" dirty="0">
                <a:latin typeface="Arial" panose="020B0604020202020204" pitchFamily="34" charset="0"/>
              </a:rPr>
              <a:t>”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  as the </a:t>
            </a:r>
            <a:r>
              <a:rPr lang="en-US" sz="1400" b="1" i="1" u="sng" dirty="0">
                <a:latin typeface="Arial" panose="020B0604020202020204" pitchFamily="34" charset="0"/>
                <a:sym typeface="Wingdings" panose="05000000000000000000" pitchFamily="2" charset="2"/>
              </a:rPr>
              <a:t>transmission of historical oppression and its negative consequences across generations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. </a:t>
            </a:r>
          </a:p>
          <a:p>
            <a:endParaRPr lang="en-US" sz="14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There is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now ‘ample’ evidence of the impact of intergenerational trauma on the health and well-‐being 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on the health and social disparities 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facing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Aboriginal peoples in Canada 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and other countries.</a:t>
            </a:r>
          </a:p>
          <a:p>
            <a:endParaRPr lang="en-US" sz="14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{{Ex: The health consequences are measurable (1) First Nations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life expectancies</a:t>
            </a:r>
            <a:r>
              <a:rPr lang="en-US" sz="1400" b="1" dirty="0">
                <a:latin typeface="Arial" panose="020B0604020202020204" pitchFamily="34" charset="0"/>
                <a:sym typeface="Wingdings" panose="05000000000000000000" pitchFamily="2" charset="2"/>
              </a:rPr>
              <a:t>, at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73-74</a:t>
            </a:r>
            <a:r>
              <a:rPr lang="en-US" sz="1400" b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years for men and </a:t>
            </a:r>
            <a:r>
              <a:rPr lang="en-US" sz="1400" u="sng" dirty="0">
                <a:latin typeface="Arial" panose="020B0604020202020204" pitchFamily="34" charset="0"/>
                <a:sym typeface="Wingdings" panose="05000000000000000000" pitchFamily="2" charset="2"/>
              </a:rPr>
              <a:t>78-80 years for women 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 almost </a:t>
            </a:r>
            <a:r>
              <a:rPr lang="en-US" sz="1400" b="1" dirty="0">
                <a:latin typeface="Arial" panose="020B0604020202020204" pitchFamily="34" charset="0"/>
                <a:sym typeface="Wingdings" panose="05000000000000000000" pitchFamily="2" charset="2"/>
              </a:rPr>
              <a:t>10 years less for men 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than national average </a:t>
            </a:r>
          </a:p>
          <a:p>
            <a:endParaRPr lang="en-US" sz="14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 FN –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more health problems</a:t>
            </a:r>
            <a:r>
              <a:rPr lang="en-US" sz="1400" b="1" dirty="0">
                <a:latin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higher rates of unemployment</a:t>
            </a:r>
            <a:r>
              <a:rPr lang="en-US" sz="1400" b="1" dirty="0">
                <a:latin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rates of incarceration</a:t>
            </a:r>
            <a:r>
              <a:rPr lang="en-US" sz="1400" b="1" dirty="0">
                <a:latin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substance abuse</a:t>
            </a:r>
            <a:r>
              <a:rPr lang="en-US" sz="1400" b="1" dirty="0">
                <a:latin typeface="Arial" panose="020B0604020202020204" pitchFamily="34" charset="0"/>
                <a:sym typeface="Wingdings" panose="05000000000000000000" pitchFamily="2" charset="2"/>
              </a:rPr>
              <a:t>,,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homelessness</a:t>
            </a:r>
            <a:r>
              <a:rPr lang="en-US" sz="1400" b="1" dirty="0">
                <a:latin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fetal alcohol syndrome</a:t>
            </a:r>
            <a:r>
              <a:rPr lang="en-US" sz="1400" b="1" dirty="0">
                <a:latin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lower levels of education 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sz="1400" b="1" u="sng" dirty="0">
                <a:latin typeface="Arial" panose="020B0604020202020204" pitchFamily="34" charset="0"/>
                <a:sym typeface="Wingdings" panose="05000000000000000000" pitchFamily="2" charset="2"/>
              </a:rPr>
              <a:t>higher levels of poverty</a:t>
            </a:r>
            <a:r>
              <a:rPr lang="en-US" sz="1400" dirty="0">
                <a:latin typeface="Arial" panose="020B0604020202020204" pitchFamily="34" charset="0"/>
                <a:sym typeface="Wingdings" panose="05000000000000000000" pitchFamily="2" charset="2"/>
              </a:rPr>
              <a:t>.}</a:t>
            </a:r>
          </a:p>
          <a:p>
            <a:endParaRPr lang="en-US" sz="14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1400" dirty="0" smtClean="0">
                <a:latin typeface="Arial" panose="020B0604020202020204" pitchFamily="34" charset="0"/>
                <a:sym typeface="Wingdings" panose="05000000000000000000" pitchFamily="2" charset="2"/>
              </a:rPr>
              <a:t>-------------------------------------------------------------------------------------------------------- </a:t>
            </a:r>
            <a:endParaRPr lang="en-US" sz="14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lvl="0">
              <a:spcBef>
                <a:spcPts val="998"/>
              </a:spcBef>
            </a:pPr>
            <a:r>
              <a:rPr lang="en-US" alt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{{{</a:t>
            </a:r>
            <a:r>
              <a:rPr lang="en-US" altLang="en-US" sz="15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Let’s drill down into this further  [to see how ‘the domination’ and ‘marginalization’ processes work </a:t>
            </a:r>
          </a:p>
          <a:p>
            <a:pPr lvl="0">
              <a:spcBef>
                <a:spcPts val="998"/>
              </a:spcBef>
            </a:pPr>
            <a:r>
              <a:rPr lang="en-US" altLang="en-US" sz="15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or to see – </a:t>
            </a:r>
            <a:r>
              <a:rPr lang="en-US" altLang="en-US" sz="15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How different groups are situated differently in society – with differentiated opportunities and advantages </a:t>
            </a:r>
            <a:r>
              <a:rPr lang="en-US" altLang="en-US" sz="15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]</a:t>
            </a:r>
            <a:r>
              <a:rPr lang="en-US" alt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}}}</a:t>
            </a:r>
          </a:p>
          <a:p>
            <a:endParaRPr lang="en-US" sz="1400" b="1" u="sng" dirty="0">
              <a:latin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9629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5934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9400" y="381000"/>
            <a:ext cx="7704138" cy="4333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52401" y="4800600"/>
            <a:ext cx="6553200" cy="3810000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912937">
              <a:defRPr/>
            </a:pPr>
            <a:fld id="{4EFD3ABB-FF93-4D3C-9FB8-D98D6EA598F3}" type="slidenum">
              <a:rPr lang="en-CA">
                <a:solidFill>
                  <a:prstClr val="black"/>
                </a:solidFill>
                <a:latin typeface="Calibri"/>
              </a:rPr>
              <a:pPr defTabSz="912937">
                <a:defRPr/>
              </a:pPr>
              <a:t>7</a:t>
            </a:fld>
            <a:endParaRPr lang="en-CA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9437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58815" y="4400549"/>
            <a:ext cx="6204031" cy="4430935"/>
          </a:xfrm>
        </p:spPr>
        <p:txBody>
          <a:bodyPr/>
          <a:lstStyle/>
          <a:p>
            <a:r>
              <a:rPr 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What is the LIM? </a:t>
            </a:r>
          </a:p>
          <a:p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For the purpose of making international comparisons, the low income measure (LIM) is the most commonly used low income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</a:p>
          <a:p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Unlike the </a:t>
            </a:r>
            <a:r>
              <a:rPr lang="en-US" sz="15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low income cut-offs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which are derived from an expenditure survey and then compared to an income survey, the LIMs are both derived and applied using a single income survey.</a:t>
            </a:r>
          </a:p>
          <a:p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======================================================</a:t>
            </a:r>
          </a:p>
          <a:p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Poverty </a:t>
            </a:r>
            <a:r>
              <a:rPr 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Reduction Strategy (Annual Report 2017)</a:t>
            </a:r>
          </a:p>
          <a:p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This report highlights our progress – and what we plan to do next – in our efforts to </a:t>
            </a:r>
            <a:r>
              <a:rPr lang="en-US" sz="1500" u="sng" dirty="0">
                <a:latin typeface="Arial" panose="020B0604020202020204" pitchFamily="34" charset="0"/>
                <a:cs typeface="Arial" panose="020B0604020202020204" pitchFamily="34" charset="0"/>
              </a:rPr>
              <a:t>reduce child poverty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eliminate </a:t>
            </a:r>
            <a:r>
              <a:rPr lang="en-US" sz="1500" u="sng" dirty="0">
                <a:latin typeface="Arial" panose="020B0604020202020204" pitchFamily="34" charset="0"/>
                <a:cs typeface="Arial" panose="020B0604020202020204" pitchFamily="34" charset="0"/>
              </a:rPr>
              <a:t>chronic homelessness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help people move towards </a:t>
            </a:r>
            <a:r>
              <a:rPr lang="en-US" sz="1500" u="sng" dirty="0">
                <a:latin typeface="Arial" panose="020B0604020202020204" pitchFamily="34" charset="0"/>
                <a:cs typeface="Arial" panose="020B0604020202020204" pitchFamily="34" charset="0"/>
              </a:rPr>
              <a:t>employment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u="sng" dirty="0">
                <a:latin typeface="Arial" panose="020B0604020202020204" pitchFamily="34" charset="0"/>
                <a:cs typeface="Arial" panose="020B0604020202020204" pitchFamily="34" charset="0"/>
              </a:rPr>
              <a:t>increase food security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develop an </a:t>
            </a:r>
            <a:r>
              <a:rPr lang="en-US" sz="1500" u="sng" dirty="0">
                <a:latin typeface="Arial" panose="020B0604020202020204" pitchFamily="34" charset="0"/>
                <a:cs typeface="Arial" panose="020B0604020202020204" pitchFamily="34" charset="0"/>
              </a:rPr>
              <a:t>action plan for income security reform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500" u="sng" dirty="0">
                <a:latin typeface="Arial" panose="020B0604020202020204" pitchFamily="34" charset="0"/>
                <a:cs typeface="Arial" panose="020B0604020202020204" pitchFamily="34" charset="0"/>
              </a:rPr>
              <a:t>invest in programs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5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community-designed solutions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. {</a:t>
            </a:r>
            <a:r>
              <a:rPr lang="en-US" sz="15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Targeted Universalism?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D97A5-8C46-4F38-AF49-D0C6894859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46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D97A5-8C46-4F38-AF49-D0C6894859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14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130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21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8360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22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5169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46FB66B-238D-4392-93A5-ED505997D96B}" type="slidenum">
              <a:rPr lang="en-CA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CA" altLang="en-US" smtClean="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128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8BDE5A-49E5-4A50-B2E3-0A8A6E9022C1}" type="slidenum">
              <a:rPr lang="en-CA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CA" altLang="en-US" smtClean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922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25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22653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4575" y="527050"/>
            <a:ext cx="4679950" cy="2633663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610E6-3455-4BBB-B0F0-2BD824BC6271}" type="slidenum">
              <a:rPr lang="en-CA" smtClean="0"/>
              <a:t>26</a:t>
            </a:fld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70422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5270510" y="6669091"/>
            <a:ext cx="4037013" cy="35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191" tIns="47596" rIns="95191" bIns="47596" anchor="b"/>
          <a:lstStyle>
            <a:lvl1pPr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0888" indent="-290513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4113" indent="-231775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4488" indent="-230188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78038" indent="-231775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352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924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496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068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4187A4-6384-4F77-9B7C-0CA77432F78A}" type="slidenum">
              <a:rPr lang="en-CA" altLang="en-US">
                <a:latin typeface="Arial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CA" altLang="en-US" dirty="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87713" y="163513"/>
            <a:ext cx="2471737" cy="1390650"/>
          </a:xfrm>
          <a:ln/>
        </p:spPr>
      </p:sp>
      <p:sp>
        <p:nvSpPr>
          <p:cNvPr id="91140" name="Notes Placeholder 1"/>
          <p:cNvSpPr>
            <a:spLocks noGrp="1"/>
          </p:cNvSpPr>
          <p:nvPr>
            <p:ph type="body" sz="quarter" idx="10"/>
          </p:nvPr>
        </p:nvSpPr>
        <p:spPr>
          <a:xfrm>
            <a:off x="257178" y="1795465"/>
            <a:ext cx="8740774" cy="516572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5061" name="Slide Number Placeholder 2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4924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64579" indent="-291577" algn="l" defTabSz="94924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76026" indent="-233261" algn="l" defTabSz="94924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47409" indent="-233261" algn="l" defTabSz="94924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120411" indent="-233261" algn="l" defTabSz="94924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86935" indent="-233261" defTabSz="9492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53456" indent="-233261" defTabSz="9492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519979" indent="-233261" defTabSz="9492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86503" indent="-233261" defTabSz="9492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E4636BF-2D4B-4BC1-A977-BD5D2D00CA0A}" type="slidenum">
              <a:rPr lang="en-CA" altLang="en-US" smtClean="0">
                <a:latin typeface="Arial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CA" altLang="en-US" dirty="0" smtClean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452397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3100">
                <a:solidFill>
                  <a:schemeClr val="tx2"/>
                </a:solidFill>
                <a:latin typeface="Arial" pitchFamily="34" charset="0"/>
              </a:defRPr>
            </a:lvl1pPr>
            <a:lvl2pPr marL="764507" indent="-293169">
              <a:defRPr kumimoji="1" sz="3100">
                <a:solidFill>
                  <a:schemeClr val="tx2"/>
                </a:solidFill>
                <a:latin typeface="Arial" pitchFamily="34" charset="0"/>
              </a:defRPr>
            </a:lvl2pPr>
            <a:lvl3pPr marL="1177537" indent="-234861">
              <a:defRPr kumimoji="1" sz="3100">
                <a:solidFill>
                  <a:schemeClr val="tx2"/>
                </a:solidFill>
                <a:latin typeface="Arial" pitchFamily="34" charset="0"/>
              </a:defRPr>
            </a:lvl3pPr>
            <a:lvl4pPr marL="1648875" indent="-233238">
              <a:defRPr kumimoji="1" sz="3100">
                <a:solidFill>
                  <a:schemeClr val="tx2"/>
                </a:solidFill>
                <a:latin typeface="Arial" pitchFamily="34" charset="0"/>
              </a:defRPr>
            </a:lvl4pPr>
            <a:lvl5pPr marL="2120212" indent="-233238">
              <a:defRPr kumimoji="1" sz="3100">
                <a:solidFill>
                  <a:schemeClr val="tx2"/>
                </a:solidFill>
                <a:latin typeface="Arial" pitchFamily="34" charset="0"/>
              </a:defRPr>
            </a:lvl5pPr>
            <a:lvl6pPr marL="2586691" indent="-233238" algn="ctr" eaLnBrk="0" fontAlgn="base" hangingPunct="0">
              <a:spcBef>
                <a:spcPct val="0"/>
              </a:spcBef>
              <a:spcAft>
                <a:spcPct val="0"/>
              </a:spcAft>
              <a:defRPr kumimoji="1" sz="3100">
                <a:solidFill>
                  <a:schemeClr val="tx2"/>
                </a:solidFill>
                <a:latin typeface="Arial" pitchFamily="34" charset="0"/>
              </a:defRPr>
            </a:lvl6pPr>
            <a:lvl7pPr marL="3053170" indent="-233238" algn="ctr" eaLnBrk="0" fontAlgn="base" hangingPunct="0">
              <a:spcBef>
                <a:spcPct val="0"/>
              </a:spcBef>
              <a:spcAft>
                <a:spcPct val="0"/>
              </a:spcAft>
              <a:defRPr kumimoji="1" sz="3100">
                <a:solidFill>
                  <a:schemeClr val="tx2"/>
                </a:solidFill>
                <a:latin typeface="Arial" pitchFamily="34" charset="0"/>
              </a:defRPr>
            </a:lvl7pPr>
            <a:lvl8pPr marL="3519649" indent="-233238" algn="ctr" eaLnBrk="0" fontAlgn="base" hangingPunct="0">
              <a:spcBef>
                <a:spcPct val="0"/>
              </a:spcBef>
              <a:spcAft>
                <a:spcPct val="0"/>
              </a:spcAft>
              <a:defRPr kumimoji="1" sz="3100">
                <a:solidFill>
                  <a:schemeClr val="tx2"/>
                </a:solidFill>
                <a:latin typeface="Arial" pitchFamily="34" charset="0"/>
              </a:defRPr>
            </a:lvl8pPr>
            <a:lvl9pPr marL="3986127" indent="-233238" algn="ctr" eaLnBrk="0" fontAlgn="base" hangingPunct="0">
              <a:spcBef>
                <a:spcPct val="0"/>
              </a:spcBef>
              <a:spcAft>
                <a:spcPct val="0"/>
              </a:spcAft>
              <a:defRPr kumimoji="1" sz="3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fld id="{D7010056-69E6-4382-9FA4-7CB6A81B7DC0}" type="slidenum">
              <a:rPr lang="en-CA" altLang="en-US" sz="1200"/>
              <a:pPr/>
              <a:t>28</a:t>
            </a:fld>
            <a:endParaRPr lang="en-CA" altLang="en-US" sz="1200" dirty="0"/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5273198" y="6668599"/>
            <a:ext cx="4033804" cy="35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09" tIns="47605" rIns="95209" bIns="47605" anchor="b"/>
          <a:lstStyle>
            <a:lvl1pPr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0888" indent="-290513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4113" indent="-231775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4488" indent="-230188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78038" indent="-231775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352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924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496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068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F6DA8A6-1EF6-4060-BF2A-EE61DBEBA1C9}" type="slidenum">
              <a:rPr kumimoji="0" lang="en-CA" altLang="en-US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kumimoji="0" lang="en-CA" altLang="en-US" dirty="0">
              <a:latin typeface="Arial" pitchFamily="34" charset="0"/>
            </a:endParaRP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44800" y="471488"/>
            <a:ext cx="3479800" cy="1957387"/>
          </a:xfrm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>
          <a:xfrm>
            <a:off x="930910" y="2591745"/>
            <a:ext cx="7447280" cy="3904624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6429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3100">
                <a:solidFill>
                  <a:schemeClr val="tx2"/>
                </a:solidFill>
                <a:latin typeface="Arial" pitchFamily="34" charset="0"/>
              </a:defRPr>
            </a:lvl1pPr>
            <a:lvl2pPr marL="764507" indent="-293169">
              <a:defRPr kumimoji="1" sz="3100">
                <a:solidFill>
                  <a:schemeClr val="tx2"/>
                </a:solidFill>
                <a:latin typeface="Arial" pitchFamily="34" charset="0"/>
              </a:defRPr>
            </a:lvl2pPr>
            <a:lvl3pPr marL="1177537" indent="-234861">
              <a:defRPr kumimoji="1" sz="3100">
                <a:solidFill>
                  <a:schemeClr val="tx2"/>
                </a:solidFill>
                <a:latin typeface="Arial" pitchFamily="34" charset="0"/>
              </a:defRPr>
            </a:lvl3pPr>
            <a:lvl4pPr marL="1648875" indent="-233238">
              <a:defRPr kumimoji="1" sz="3100">
                <a:solidFill>
                  <a:schemeClr val="tx2"/>
                </a:solidFill>
                <a:latin typeface="Arial" pitchFamily="34" charset="0"/>
              </a:defRPr>
            </a:lvl4pPr>
            <a:lvl5pPr marL="2120212" indent="-233238">
              <a:defRPr kumimoji="1" sz="3100">
                <a:solidFill>
                  <a:schemeClr val="tx2"/>
                </a:solidFill>
                <a:latin typeface="Arial" pitchFamily="34" charset="0"/>
              </a:defRPr>
            </a:lvl5pPr>
            <a:lvl6pPr marL="2586691" indent="-233238" algn="ctr" eaLnBrk="0" fontAlgn="base" hangingPunct="0">
              <a:spcBef>
                <a:spcPct val="0"/>
              </a:spcBef>
              <a:spcAft>
                <a:spcPct val="0"/>
              </a:spcAft>
              <a:defRPr kumimoji="1" sz="3100">
                <a:solidFill>
                  <a:schemeClr val="tx2"/>
                </a:solidFill>
                <a:latin typeface="Arial" pitchFamily="34" charset="0"/>
              </a:defRPr>
            </a:lvl6pPr>
            <a:lvl7pPr marL="3053170" indent="-233238" algn="ctr" eaLnBrk="0" fontAlgn="base" hangingPunct="0">
              <a:spcBef>
                <a:spcPct val="0"/>
              </a:spcBef>
              <a:spcAft>
                <a:spcPct val="0"/>
              </a:spcAft>
              <a:defRPr kumimoji="1" sz="3100">
                <a:solidFill>
                  <a:schemeClr val="tx2"/>
                </a:solidFill>
                <a:latin typeface="Arial" pitchFamily="34" charset="0"/>
              </a:defRPr>
            </a:lvl7pPr>
            <a:lvl8pPr marL="3519649" indent="-233238" algn="ctr" eaLnBrk="0" fontAlgn="base" hangingPunct="0">
              <a:spcBef>
                <a:spcPct val="0"/>
              </a:spcBef>
              <a:spcAft>
                <a:spcPct val="0"/>
              </a:spcAft>
              <a:defRPr kumimoji="1" sz="3100">
                <a:solidFill>
                  <a:schemeClr val="tx2"/>
                </a:solidFill>
                <a:latin typeface="Arial" pitchFamily="34" charset="0"/>
              </a:defRPr>
            </a:lvl8pPr>
            <a:lvl9pPr marL="3986127" indent="-233238" algn="ctr" eaLnBrk="0" fontAlgn="base" hangingPunct="0">
              <a:spcBef>
                <a:spcPct val="0"/>
              </a:spcBef>
              <a:spcAft>
                <a:spcPct val="0"/>
              </a:spcAft>
              <a:defRPr kumimoji="1" sz="3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fld id="{EFC5E946-3D33-47A1-9D39-D3256FF8FF2D}" type="slidenum">
              <a:rPr lang="en-CA" altLang="en-US" sz="1200"/>
              <a:pPr/>
              <a:t>29</a:t>
            </a:fld>
            <a:endParaRPr lang="en-CA" altLang="en-US" sz="1200" dirty="0"/>
          </a:p>
        </p:txBody>
      </p:sp>
      <p:sp>
        <p:nvSpPr>
          <p:cNvPr id="61443" name="Rectangle 7"/>
          <p:cNvSpPr txBox="1">
            <a:spLocks noGrp="1" noChangeArrowheads="1"/>
          </p:cNvSpPr>
          <p:nvPr/>
        </p:nvSpPr>
        <p:spPr bwMode="auto">
          <a:xfrm>
            <a:off x="5273198" y="6668599"/>
            <a:ext cx="4033804" cy="35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09" tIns="47605" rIns="95209" bIns="47605" anchor="b"/>
          <a:lstStyle>
            <a:lvl1pPr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0888" indent="-290513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4113" indent="-231775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4488" indent="-230188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78038" indent="-231775" algn="l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352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924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496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06838" indent="-231775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ED066EE-15B6-4B2A-B0B5-0887BBE96166}" type="slidenum">
              <a:rPr kumimoji="0" lang="en-CA" altLang="en-US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kumimoji="0" lang="en-CA" altLang="en-US" dirty="0">
              <a:latin typeface="Arial" pitchFamily="34" charset="0"/>
            </a:endParaRP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14575" y="525463"/>
            <a:ext cx="4679950" cy="2633662"/>
          </a:xfrm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8682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30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3768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64" indent="-174964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31</a:t>
            </a:fld>
            <a:endParaRPr lang="en-CA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0756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4575" y="360363"/>
            <a:ext cx="4679950" cy="2633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910" y="3109135"/>
            <a:ext cx="7447280" cy="3452385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D3ABB-FF93-4D3C-9FB8-D98D6EA598F3}" type="slidenum">
              <a:rPr lang="en-CA" smtClean="0"/>
              <a:t>32</a:t>
            </a:fld>
            <a:endParaRPr lang="en-CA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5534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14575" y="527050"/>
            <a:ext cx="4679950" cy="2633663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/>
          </a:p>
        </p:txBody>
      </p:sp>
      <p:sp>
        <p:nvSpPr>
          <p:cNvPr id="51205" name="Slide Number Placeholder 2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4438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9720" indent="-288337" algn="l" defTabSz="94438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72786" indent="-228403" algn="l" defTabSz="94438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44170" indent="-228403" algn="l" defTabSz="94438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115552" indent="-228403" algn="l" defTabSz="94438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82073" indent="-228403" defTabSz="9443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48597" indent="-228403" defTabSz="9443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515119" indent="-228403" defTabSz="9443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81644" indent="-228403" defTabSz="9443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81B645B-60FE-4F79-A63D-9D71E4040407}" type="slidenum">
              <a:rPr lang="en-CA" altLang="en-US" smtClean="0">
                <a:latin typeface="Arial" charset="0"/>
                <a:ea typeface="MS PGothic" pitchFamily="34" charset="-128"/>
                <a:cs typeface="Arial" charset="0"/>
              </a:rPr>
              <a:pPr algn="r">
                <a:spcBef>
                  <a:spcPct val="0"/>
                </a:spcBef>
              </a:pPr>
              <a:t>33</a:t>
            </a:fld>
            <a:endParaRPr lang="en-CA" altLang="en-US" dirty="0" smtClean="0"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56211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3588" y="234950"/>
            <a:ext cx="2386012" cy="134302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DBAC7-DBBC-489C-9549-10B875EFB585}" type="slidenum">
              <a:rPr lang="en-CA" smtClean="0"/>
              <a:t>34</a:t>
            </a:fld>
            <a:endParaRPr lang="en-CA" dirty="0"/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3"/>
          </p:nvPr>
        </p:nvSpPr>
        <p:spPr>
          <a:xfrm>
            <a:off x="412430" y="1671940"/>
            <a:ext cx="8484243" cy="5058931"/>
          </a:xfrm>
        </p:spPr>
        <p:txBody>
          <a:bodyPr/>
          <a:lstStyle/>
          <a:p>
            <a:pPr marL="174964" indent="-174964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4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24124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13100" y="234950"/>
            <a:ext cx="3246438" cy="1827213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272736" y="6751373"/>
            <a:ext cx="4034348" cy="270567"/>
          </a:xfrm>
        </p:spPr>
        <p:txBody>
          <a:bodyPr/>
          <a:lstStyle/>
          <a:p>
            <a:fld id="{78C610E6-3455-4BBB-B0F0-2BD824BC6271}" type="slidenum">
              <a:rPr lang="en-CA" smtClean="0"/>
              <a:t>35</a:t>
            </a:fld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930910" y="2189330"/>
            <a:ext cx="7447280" cy="4307038"/>
          </a:xfrm>
        </p:spPr>
        <p:txBody>
          <a:bodyPr/>
          <a:lstStyle/>
          <a:p>
            <a:pPr marL="171433" indent="-171433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smtClean="0"/>
              <a:t>YRDSB - Day 1 - Sept 14, 2017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021822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14575" y="527050"/>
            <a:ext cx="4679950" cy="2633663"/>
          </a:xfrm>
          <a:ln/>
        </p:spPr>
      </p:sp>
      <p:sp>
        <p:nvSpPr>
          <p:cNvPr id="1996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82222" indent="-2988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205130" indent="-238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88454" indent="-238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171778" indent="-238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629664" indent="-238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87549" indent="-238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545435" indent="-238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4003321" indent="-238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D58FCE-8765-49A0-9BC9-AB5856B2D0DF}" type="slidenum">
              <a:rPr kumimoji="1" lang="en-CA" altLang="en-US" smtClean="0">
                <a:solidFill>
                  <a:schemeClr val="tx2"/>
                </a:solidFill>
              </a:rPr>
              <a:pPr eaLnBrk="1" hangingPunct="1">
                <a:spcBef>
                  <a:spcPct val="0"/>
                </a:spcBef>
              </a:pPr>
              <a:t>36</a:t>
            </a:fld>
            <a:endParaRPr kumimoji="1" lang="en-CA" altLang="en-US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4029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14575" y="527050"/>
            <a:ext cx="4679950" cy="2633663"/>
          </a:xfrm>
          <a:ln/>
        </p:spPr>
      </p:sp>
      <p:sp>
        <p:nvSpPr>
          <p:cNvPr id="2007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82222" indent="-2988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205130" indent="-238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88454" indent="-238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171778" indent="-238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629664" indent="-238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87549" indent="-238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545435" indent="-238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4003321" indent="-238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8D498B-0B9E-45A1-B120-562DBCFBC845}" type="slidenum">
              <a:rPr kumimoji="1" lang="en-CA" altLang="en-US" smtClean="0">
                <a:solidFill>
                  <a:schemeClr val="tx2"/>
                </a:solidFill>
              </a:rPr>
              <a:pPr eaLnBrk="1" hangingPunct="1">
                <a:spcBef>
                  <a:spcPct val="0"/>
                </a:spcBef>
              </a:pPr>
              <a:t>37</a:t>
            </a:fld>
            <a:endParaRPr kumimoji="1" lang="en-CA" altLang="en-US" smtClean="0">
              <a:solidFill>
                <a:schemeClr val="tx2"/>
              </a:solidFill>
            </a:endParaRPr>
          </a:p>
        </p:txBody>
      </p:sp>
      <p:sp>
        <p:nvSpPr>
          <p:cNvPr id="200708" name="Notes Placeholder 1"/>
          <p:cNvSpPr>
            <a:spLocks noGrp="1"/>
          </p:cNvSpPr>
          <p:nvPr>
            <p:ph type="body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347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8405EE5-A844-472F-B24D-35C0A2221A37}" type="datetime1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5551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9F69-4B43-44CF-A03B-B61B8907EF58}" type="datetime1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15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BFACA32-3240-4C38-B64B-F1CE92A0FCCD}" type="datetime1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46981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CC93-3E35-46CC-9CAA-65B55324A08A}" type="datetime1">
              <a:rPr lang="en-US" smtClean="0"/>
              <a:t>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551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D8F8-D257-4329-9696-C17BBB1FFA3D}" type="datetime1">
              <a:rPr lang="en-US" smtClean="0"/>
              <a:t>1/11/2019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769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CF0D4-9632-4274-BB85-07B5405C6BD5}" type="datetime1">
              <a:rPr lang="en-US" smtClean="0"/>
              <a:t>1/11/2019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6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0C35-76A4-4B9A-B905-0B1636A73DA0}" type="datetime1">
              <a:rPr lang="en-US" smtClean="0"/>
              <a:t>1/11/2019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4E91B04-E5D9-4D11-AAEC-3D9C74D1223C}" type="datetime1">
              <a:rPr lang="en-US" smtClean="0"/>
              <a:t>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967509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AFF386D-FF27-4FB0-99D1-87DD9B81A737}" type="datetime1">
              <a:rPr lang="en-US" smtClean="0"/>
              <a:t>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94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2EB4E-DC52-4EDA-9990-A344D30CECCA}" type="datetime1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7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1CCF-68B7-47D8-A941-16D7BA297E3C}" type="datetime1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38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Content Placeholder 2"/>
          <p:cNvSpPr>
            <a:spLocks noGrp="1"/>
          </p:cNvSpPr>
          <p:nvPr>
            <p:ph sz="half" idx="16"/>
          </p:nvPr>
        </p:nvSpPr>
        <p:spPr>
          <a:xfrm>
            <a:off x="711202" y="2514600"/>
            <a:ext cx="8635999" cy="55925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7"/>
          </p:nvPr>
        </p:nvSpPr>
        <p:spPr>
          <a:xfrm>
            <a:off x="711202" y="1752600"/>
            <a:ext cx="8635999" cy="55925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8"/>
          </p:nvPr>
        </p:nvSpPr>
        <p:spPr>
          <a:xfrm>
            <a:off x="711202" y="3276600"/>
            <a:ext cx="8635999" cy="55925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9"/>
          </p:nvPr>
        </p:nvSpPr>
        <p:spPr>
          <a:xfrm>
            <a:off x="711202" y="4038600"/>
            <a:ext cx="8635999" cy="55925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20"/>
          </p:nvPr>
        </p:nvSpPr>
        <p:spPr>
          <a:xfrm>
            <a:off x="711202" y="4800600"/>
            <a:ext cx="8635999" cy="55925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1"/>
          </p:nvPr>
        </p:nvSpPr>
        <p:spPr>
          <a:xfrm>
            <a:off x="711202" y="5512258"/>
            <a:ext cx="8635999" cy="55925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22"/>
          </p:nvPr>
        </p:nvSpPr>
        <p:spPr>
          <a:xfrm>
            <a:off x="9550400" y="2514600"/>
            <a:ext cx="1727200" cy="559258"/>
          </a:xfrm>
          <a:solidFill>
            <a:schemeClr val="accent1">
              <a:lumMod val="5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9550400" y="1752600"/>
            <a:ext cx="1727200" cy="559258"/>
          </a:xfrm>
          <a:solidFill>
            <a:schemeClr val="accent1">
              <a:lumMod val="5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24"/>
          </p:nvPr>
        </p:nvSpPr>
        <p:spPr>
          <a:xfrm>
            <a:off x="9550400" y="3276600"/>
            <a:ext cx="1727200" cy="559258"/>
          </a:xfrm>
          <a:solidFill>
            <a:schemeClr val="accent1">
              <a:lumMod val="5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25"/>
          </p:nvPr>
        </p:nvSpPr>
        <p:spPr>
          <a:xfrm>
            <a:off x="9550400" y="4038600"/>
            <a:ext cx="1727200" cy="559258"/>
          </a:xfrm>
          <a:solidFill>
            <a:schemeClr val="accent1">
              <a:lumMod val="5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26"/>
          </p:nvPr>
        </p:nvSpPr>
        <p:spPr>
          <a:xfrm>
            <a:off x="9550400" y="4800600"/>
            <a:ext cx="1727200" cy="559258"/>
          </a:xfrm>
          <a:solidFill>
            <a:schemeClr val="accent1">
              <a:lumMod val="5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27"/>
          </p:nvPr>
        </p:nvSpPr>
        <p:spPr>
          <a:xfrm>
            <a:off x="9550400" y="5512258"/>
            <a:ext cx="1727200" cy="559258"/>
          </a:xfrm>
          <a:solidFill>
            <a:schemeClr val="accent1">
              <a:lumMod val="5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8582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F8AC730-DE3E-4F09-96ED-F24E42D77561}" type="datetime1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DEA893C-7CEA-45EA-AED5-B83DE18371B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886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hyperlink" Target="http://www.clker.com/clipart-sunsquad-group.html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11" Type="http://schemas.openxmlformats.org/officeDocument/2006/relationships/image" Target="../media/image12.png"/><Relationship Id="rId5" Type="http://schemas.openxmlformats.org/officeDocument/2006/relationships/image" Target="../media/image7.jpe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hyperlink" Target="http://www.clker.com/clipart-2435.html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lker.com/clipart-8092.html" TargetMode="External"/><Relationship Id="rId3" Type="http://schemas.openxmlformats.org/officeDocument/2006/relationships/hyperlink" Target="http://www.clker.com/clipart-scale.html" TargetMode="External"/><Relationship Id="rId7" Type="http://schemas.openxmlformats.org/officeDocument/2006/relationships/image" Target="http://www.clker.com/cliparts/a/1/a/e/11971216961464452784ernes_mano_con_penna_-_hand_and_pen.svg.thumb.pn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hyperlink" Target="http://www.clker.com/clipart-15263.html" TargetMode="External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://www.clker.com/clipart-8197.html" TargetMode="External"/><Relationship Id="rId7" Type="http://schemas.openxmlformats.org/officeDocument/2006/relationships/hyperlink" Target="http://www.clker.com/clipart-8092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://www.clker.com/clipart-2312.html" TargetMode="Externa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8854" y="1229016"/>
            <a:ext cx="10318418" cy="3273315"/>
          </a:xfrm>
        </p:spPr>
        <p:txBody>
          <a:bodyPr/>
          <a:lstStyle/>
          <a:p>
            <a:r>
              <a:rPr lang="en-US" sz="4800" dirty="0" smtClean="0"/>
              <a:t>Human Rights based approach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206" y="5404430"/>
            <a:ext cx="9973035" cy="7422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Lorne Foster</a:t>
            </a:r>
          </a:p>
          <a:p>
            <a:r>
              <a:rPr lang="en-US" dirty="0" smtClean="0"/>
              <a:t>equity policy Law </a:t>
            </a:r>
            <a:r>
              <a:rPr lang="en-US" dirty="0"/>
              <a:t>&amp; </a:t>
            </a:r>
            <a:r>
              <a:rPr lang="en-US" dirty="0" smtClean="0"/>
              <a:t>planning-PPAL </a:t>
            </a:r>
            <a:r>
              <a:rPr lang="en-US" dirty="0"/>
              <a:t>6130 3.0 A</a:t>
            </a:r>
          </a:p>
        </p:txBody>
      </p:sp>
    </p:spTree>
    <p:extLst>
      <p:ext uri="{BB962C8B-B14F-4D97-AF65-F5344CB8AC3E}">
        <p14:creationId xmlns:p14="http://schemas.microsoft.com/office/powerpoint/2010/main" val="2408604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81000"/>
            <a:ext cx="6347713" cy="1066800"/>
          </a:xfrm>
        </p:spPr>
        <p:txBody>
          <a:bodyPr/>
          <a:lstStyle/>
          <a:p>
            <a:pPr algn="ctr"/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6914" y="1447800"/>
            <a:ext cx="9283337" cy="4953000"/>
          </a:xfrm>
        </p:spPr>
        <p:txBody>
          <a:bodyPr>
            <a:noAutofit/>
          </a:bodyPr>
          <a:lstStyle/>
          <a:p>
            <a:pPr marL="822960"/>
            <a:endParaRPr lang="en-US" sz="2400" dirty="0" smtClean="0"/>
          </a:p>
          <a:p>
            <a:pPr marL="822960">
              <a:spcBef>
                <a:spcPts val="1200"/>
              </a:spcBef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History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Canada through a human rights lens</a:t>
            </a:r>
          </a:p>
          <a:p>
            <a:pPr marL="822960"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Key Concepts</a:t>
            </a:r>
          </a:p>
          <a:p>
            <a:pPr marL="822960"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Ontario’s human rights system</a:t>
            </a:r>
          </a:p>
          <a:p>
            <a:pPr marL="822960"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Ontario Human Rights Code</a:t>
            </a:r>
          </a:p>
          <a:p>
            <a:pPr marL="822960"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Forms of discrimination</a:t>
            </a:r>
          </a:p>
          <a:p>
            <a:pPr marL="822960"/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None/>
              <a:defRPr/>
            </a:pPr>
            <a:fld id="{042B3999-6029-4DC0-BA8B-DD1BE1D1E17B}" type="slidenum">
              <a:rPr lang="en-US" altLang="en-US" smtClean="0"/>
              <a:pPr>
                <a:buNone/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8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8739" y="457199"/>
            <a:ext cx="4236333" cy="1196671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History of Canada through a human rights lens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 will be divided into groups and will be assigned one of the following ethno-racial communities.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three important historical events or issues of discrimination or social exclusion pertaining to the community.</a:t>
            </a: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contemporary relevance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456718" cy="416416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First Nations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African Canadian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Jewish People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Chinese Canadians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South Asians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Japanese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398" y="290945"/>
            <a:ext cx="10178322" cy="14921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Context: </a:t>
            </a:r>
            <a:br>
              <a:rPr 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History Of Racism </a:t>
            </a:r>
            <a:r>
              <a:rPr lang="en-US" sz="4400" cap="none" dirty="0">
                <a:latin typeface="Arial" panose="020B0604020202020204" pitchFamily="34" charset="0"/>
                <a:cs typeface="Arial" panose="020B0604020202020204" pitchFamily="34" charset="0"/>
              </a:rPr>
              <a:t>In Canada</a:t>
            </a:r>
            <a:br>
              <a:rPr lang="en-US" sz="4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Video </a:t>
            </a:r>
            <a:r>
              <a:rPr lang="en-US" sz="2200" cap="none" dirty="0">
                <a:latin typeface="Arial" panose="020B0604020202020204" pitchFamily="34" charset="0"/>
                <a:cs typeface="Arial" panose="020B0604020202020204" pitchFamily="34" charset="0"/>
              </a:rPr>
              <a:t>by: British Columbia Teacher’ Federation</a:t>
            </a:r>
            <a:r>
              <a:rPr lang="en-US" sz="4000" cap="non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4</a:t>
            </a:fld>
            <a:endParaRPr lang="en-US"/>
          </a:p>
        </p:txBody>
      </p:sp>
      <p:pic>
        <p:nvPicPr>
          <p:cNvPr id="6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3" b="3823"/>
          <a:stretch>
            <a:fillRect/>
          </a:stretch>
        </p:blipFill>
        <p:spPr>
          <a:xfrm>
            <a:off x="2025570" y="2387600"/>
            <a:ext cx="8715736" cy="3992880"/>
          </a:xfrm>
        </p:spPr>
      </p:pic>
    </p:spTree>
    <p:extLst>
      <p:ext uri="{BB962C8B-B14F-4D97-AF65-F5344CB8AC3E}">
        <p14:creationId xmlns:p14="http://schemas.microsoft.com/office/powerpoint/2010/main" val="2298545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NOT JUST HISTORY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dirty="0"/>
              <a:t>The past has enduring effects and inequalities persist </a:t>
            </a:r>
          </a:p>
          <a:p>
            <a:r>
              <a:rPr lang="en-US" sz="2800" dirty="0"/>
              <a:t>Significant intergenerational impacts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B3999-6029-4DC0-BA8B-DD1BE1D1E17B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553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80160" y="274638"/>
            <a:ext cx="9753600" cy="715962"/>
          </a:xfrm>
        </p:spPr>
        <p:txBody>
          <a:bodyPr>
            <a:noAutofit/>
          </a:bodyPr>
          <a:lstStyle/>
          <a:p>
            <a:pPr algn="ctr"/>
            <a: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Ongoing Hate &amp; Discrimination</a:t>
            </a:r>
            <a:endParaRPr lang="en-CA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88571" y="896983"/>
            <a:ext cx="10267406" cy="596101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CA" sz="2200" dirty="0" smtClean="0"/>
              <a:t>Incidents of hate and systemic discrimination are still very widespread in Canadian society.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2200" dirty="0" smtClean="0"/>
              <a:t>Example – </a:t>
            </a:r>
            <a:r>
              <a:rPr lang="en-CA" sz="2200" b="1" dirty="0" smtClean="0">
                <a:solidFill>
                  <a:srgbClr val="CC6600"/>
                </a:solidFill>
              </a:rPr>
              <a:t>Statistics on police-reported hate crimes</a:t>
            </a:r>
            <a:r>
              <a:rPr lang="en-CA" sz="2200" dirty="0" smtClean="0"/>
              <a:t>: </a:t>
            </a:r>
          </a:p>
          <a:p>
            <a:pPr>
              <a:spcBef>
                <a:spcPts val="0"/>
              </a:spcBef>
              <a:buClr>
                <a:srgbClr val="F89108"/>
              </a:buClr>
            </a:pPr>
            <a:r>
              <a:rPr lang="en-CA" sz="2200" dirty="0" smtClean="0"/>
              <a:t>In </a:t>
            </a:r>
            <a:r>
              <a:rPr lang="en-CA" sz="2200" dirty="0" smtClean="0"/>
              <a:t>2017, </a:t>
            </a:r>
            <a:r>
              <a:rPr lang="en-CA" sz="2200" dirty="0" smtClean="0"/>
              <a:t>police reported </a:t>
            </a:r>
            <a:r>
              <a:rPr lang="en-CA" sz="2200" dirty="0" smtClean="0"/>
              <a:t>2,073</a:t>
            </a:r>
            <a:r>
              <a:rPr lang="en-CA" sz="2200" dirty="0" smtClean="0"/>
              <a:t> </a:t>
            </a:r>
            <a:r>
              <a:rPr lang="en-CA" sz="2200" dirty="0" smtClean="0"/>
              <a:t>criminal incidents in Canada that were motivated by hate, amounting to </a:t>
            </a:r>
            <a:r>
              <a:rPr lang="en-CA" sz="2200" dirty="0" smtClean="0"/>
              <a:t>47</a:t>
            </a:r>
            <a:r>
              <a:rPr lang="en-CA" sz="2200" dirty="0" smtClean="0"/>
              <a:t>% more 975 reported </a:t>
            </a:r>
            <a:r>
              <a:rPr lang="en-CA" sz="2200" dirty="0" smtClean="0"/>
              <a:t>incidents than in </a:t>
            </a:r>
            <a:r>
              <a:rPr lang="en-CA" sz="2200" dirty="0" smtClean="0"/>
              <a:t>2016</a:t>
            </a:r>
          </a:p>
          <a:p>
            <a:pPr>
              <a:spcBef>
                <a:spcPts val="0"/>
              </a:spcBef>
              <a:buClr>
                <a:srgbClr val="F89108"/>
              </a:buClr>
            </a:pPr>
            <a:r>
              <a:rPr lang="en-US" sz="2200" dirty="0"/>
              <a:t>Some 16 per cent </a:t>
            </a:r>
            <a:r>
              <a:rPr lang="en-US" sz="2200" dirty="0" smtClean="0"/>
              <a:t>(one in six) of </a:t>
            </a:r>
            <a:r>
              <a:rPr lang="en-US" sz="2200" dirty="0"/>
              <a:t>all incidents involved </a:t>
            </a:r>
            <a:r>
              <a:rPr lang="en-US" sz="2200" dirty="0" smtClean="0"/>
              <a:t>Black </a:t>
            </a:r>
            <a:r>
              <a:rPr lang="en-US" sz="2200" dirty="0"/>
              <a:t>victims.</a:t>
            </a:r>
            <a:r>
              <a:rPr lang="en-CA" sz="2200" dirty="0" smtClean="0"/>
              <a:t> </a:t>
            </a:r>
            <a:endParaRPr lang="en-CA" sz="2200" dirty="0" smtClean="0"/>
          </a:p>
          <a:p>
            <a:pPr>
              <a:spcBef>
                <a:spcPts val="0"/>
              </a:spcBef>
              <a:buClr>
                <a:srgbClr val="F89108"/>
              </a:buClr>
            </a:pPr>
            <a:r>
              <a:rPr lang="en-CA" sz="2200" dirty="0" smtClean="0"/>
              <a:t>2017 </a:t>
            </a:r>
            <a:r>
              <a:rPr lang="en-CA" sz="2200" dirty="0" smtClean="0"/>
              <a:t>hate crime motivators:</a:t>
            </a:r>
          </a:p>
          <a:p>
            <a:pPr lvl="1">
              <a:spcBef>
                <a:spcPts val="0"/>
              </a:spcBef>
              <a:buClr>
                <a:srgbClr val="F89108"/>
              </a:buClr>
              <a:buFont typeface="Courier New" panose="02070309020205020404" pitchFamily="49" charset="0"/>
              <a:buChar char="-"/>
            </a:pPr>
            <a:r>
              <a:rPr lang="en-CA" sz="2200" b="1" dirty="0">
                <a:solidFill>
                  <a:srgbClr val="CC6600"/>
                </a:solidFill>
              </a:rPr>
              <a:t>race or ethnicity</a:t>
            </a:r>
            <a:r>
              <a:rPr lang="en-CA" sz="2200" dirty="0"/>
              <a:t>:</a:t>
            </a:r>
            <a:r>
              <a:rPr lang="en-CA" sz="2200" dirty="0">
                <a:solidFill>
                  <a:srgbClr val="F89108"/>
                </a:solidFill>
              </a:rPr>
              <a:t>  </a:t>
            </a:r>
            <a:r>
              <a:rPr lang="en-CA" sz="2200" dirty="0"/>
              <a:t>(</a:t>
            </a:r>
            <a:r>
              <a:rPr lang="en-CA" sz="2200" dirty="0" smtClean="0"/>
              <a:t>43% </a:t>
            </a:r>
            <a:r>
              <a:rPr lang="en-CA" sz="2200" dirty="0"/>
              <a:t>overall); </a:t>
            </a:r>
            <a:r>
              <a:rPr lang="en-CA" sz="2200" dirty="0" smtClean="0"/>
              <a:t>892</a:t>
            </a:r>
            <a:r>
              <a:rPr lang="en-CA" sz="2200" dirty="0" smtClean="0"/>
              <a:t> </a:t>
            </a:r>
            <a:r>
              <a:rPr lang="en-CA" sz="2200" dirty="0"/>
              <a:t>incidents (up from 611 in </a:t>
            </a:r>
            <a:r>
              <a:rPr lang="en-CA" sz="2200" dirty="0" smtClean="0"/>
              <a:t>2016); Black </a:t>
            </a:r>
            <a:r>
              <a:rPr lang="en-CA" sz="2200" dirty="0"/>
              <a:t>community most targeted </a:t>
            </a:r>
            <a:r>
              <a:rPr lang="en-CA" sz="2200" dirty="0" smtClean="0"/>
              <a:t>up 84% from 2016</a:t>
            </a:r>
            <a:endParaRPr lang="en-CA" sz="2200" dirty="0"/>
          </a:p>
          <a:p>
            <a:pPr lvl="1">
              <a:spcBef>
                <a:spcPts val="0"/>
              </a:spcBef>
              <a:buClr>
                <a:srgbClr val="F89108"/>
              </a:buClr>
              <a:buFont typeface="Courier New" panose="02070309020205020404" pitchFamily="49" charset="0"/>
              <a:buChar char="-"/>
            </a:pPr>
            <a:r>
              <a:rPr lang="en-CA" sz="2200" b="1" dirty="0">
                <a:solidFill>
                  <a:srgbClr val="CC6600"/>
                </a:solidFill>
              </a:rPr>
              <a:t>religion</a:t>
            </a:r>
            <a:r>
              <a:rPr lang="en-CA" sz="2200" dirty="0"/>
              <a:t>: </a:t>
            </a:r>
            <a:r>
              <a:rPr lang="en-CA" sz="2200" dirty="0" smtClean="0"/>
              <a:t>(</a:t>
            </a:r>
            <a:r>
              <a:rPr lang="en-CA" sz="2200" dirty="0" smtClean="0"/>
              <a:t>41</a:t>
            </a:r>
            <a:r>
              <a:rPr lang="en-CA" sz="2200" dirty="0" smtClean="0"/>
              <a:t>% </a:t>
            </a:r>
            <a:r>
              <a:rPr lang="en-CA" sz="2200" dirty="0"/>
              <a:t>overall); 469 incidents (up from 429 in 2014); Jewish community most targeted with 38%; hate crimes against Muslim community increased by </a:t>
            </a:r>
            <a:r>
              <a:rPr lang="en-CA" sz="2200" dirty="0" smtClean="0"/>
              <a:t>207</a:t>
            </a:r>
            <a:r>
              <a:rPr lang="en-CA" sz="2200" dirty="0" smtClean="0"/>
              <a:t>% for 2016</a:t>
            </a:r>
            <a:endParaRPr lang="en-CA" sz="2200" dirty="0"/>
          </a:p>
          <a:p>
            <a:pPr lvl="1">
              <a:spcBef>
                <a:spcPts val="0"/>
              </a:spcBef>
              <a:buClr>
                <a:srgbClr val="F89108"/>
              </a:buClr>
              <a:buFont typeface="Courier New" panose="02070309020205020404" pitchFamily="49" charset="0"/>
              <a:buChar char="-"/>
            </a:pPr>
            <a:r>
              <a:rPr lang="en-CA" sz="2200" b="1" dirty="0">
                <a:solidFill>
                  <a:srgbClr val="CC6600"/>
                </a:solidFill>
              </a:rPr>
              <a:t>sexual orientation</a:t>
            </a:r>
            <a:r>
              <a:rPr lang="en-CA" sz="2200" dirty="0"/>
              <a:t>: (</a:t>
            </a:r>
            <a:r>
              <a:rPr lang="en-CA" sz="2200" dirty="0" smtClean="0"/>
              <a:t>10% </a:t>
            </a:r>
            <a:r>
              <a:rPr lang="en-CA" sz="2200" dirty="0"/>
              <a:t>overall); 141 incidents (down from 155 in </a:t>
            </a:r>
            <a:r>
              <a:rPr lang="en-CA" sz="2200" dirty="0" smtClean="0"/>
              <a:t>2016) </a:t>
            </a:r>
            <a:r>
              <a:rPr lang="en-CA" sz="2200" dirty="0" smtClean="0"/>
              <a:t>gay </a:t>
            </a:r>
            <a:r>
              <a:rPr lang="en-CA" sz="2200" dirty="0"/>
              <a:t>and lesbian people most targeted with 86% </a:t>
            </a:r>
          </a:p>
          <a:p>
            <a:pPr marL="400050" lvl="1" indent="0" algn="r">
              <a:spcBef>
                <a:spcPts val="0"/>
              </a:spcBef>
              <a:buClr>
                <a:srgbClr val="F89108"/>
              </a:buClr>
              <a:buNone/>
            </a:pPr>
            <a:r>
              <a:rPr lang="en-CA" sz="2200" dirty="0"/>
              <a:t>(Statistics Canada, June 13, </a:t>
            </a:r>
            <a:r>
              <a:rPr lang="en-CA" sz="2200" dirty="0" smtClean="0"/>
              <a:t>2018)</a:t>
            </a:r>
            <a:endParaRPr lang="en-CA" sz="2200" dirty="0"/>
          </a:p>
          <a:p>
            <a:pPr marL="0" indent="0">
              <a:buNone/>
            </a:pPr>
            <a:endParaRPr lang="en-CA" sz="3000" dirty="0"/>
          </a:p>
          <a:p>
            <a:pPr marL="0" indent="0">
              <a:buNone/>
            </a:pPr>
            <a:r>
              <a:rPr lang="en-CA" sz="3000" dirty="0"/>
              <a:t/>
            </a:r>
            <a:br>
              <a:rPr lang="en-CA" sz="3000" dirty="0"/>
            </a:br>
            <a:endParaRPr lang="en-CA" sz="3000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187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97775"/>
          </a:xfrm>
        </p:spPr>
        <p:txBody>
          <a:bodyPr>
            <a:normAutofit/>
          </a:bodyPr>
          <a:lstStyle/>
          <a:p>
            <a:pPr algn="ctr"/>
            <a:r>
              <a:rPr lang="en-US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The Racial Wage Gap 2010</a:t>
            </a:r>
            <a:endParaRPr lang="en-US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7577" y="1367247"/>
            <a:ext cx="8989423" cy="511193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spcBef>
                <a:spcPct val="20000"/>
              </a:spcBef>
              <a:buClr>
                <a:prstClr val="white"/>
              </a:buClr>
              <a:buSzPct val="75000"/>
              <a:buFont typeface="Wingdings" panose="05000000000000000000" pitchFamily="2" charset="2"/>
              <a:buChar char="l"/>
              <a:defRPr/>
            </a:pPr>
            <a:fld id="{042B3999-6029-4DC0-BA8B-DD1BE1D1E17B}" type="slidenum">
              <a:rPr lang="en-US" altLang="en-US">
                <a:solidFill>
                  <a:srgbClr val="BCBCBC"/>
                </a:solidFill>
                <a:latin typeface="Book Antiqua"/>
              </a:rPr>
              <a:pPr defTabSz="914400">
                <a:spcBef>
                  <a:spcPct val="20000"/>
                </a:spcBef>
                <a:buClr>
                  <a:prstClr val="white"/>
                </a:buClr>
                <a:buSzPct val="75000"/>
                <a:buFont typeface="Wingdings" panose="05000000000000000000" pitchFamily="2" charset="2"/>
                <a:buChar char="l"/>
                <a:defRPr/>
              </a:pPr>
              <a:t>7</a:t>
            </a:fld>
            <a:endParaRPr lang="en-US" altLang="en-US">
              <a:solidFill>
                <a:srgbClr val="BCBCBC"/>
              </a:solidFill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38866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599440"/>
            <a:ext cx="10178322" cy="1076960"/>
          </a:xfrm>
        </p:spPr>
        <p:txBody>
          <a:bodyPr>
            <a:normAutofit/>
          </a:bodyPr>
          <a:lstStyle/>
          <a:p>
            <a:pPr algn="ctr"/>
            <a:r>
              <a:rPr lang="en-CA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Low Income Measures</a:t>
            </a:r>
            <a:endParaRPr lang="en-CA" sz="4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336799"/>
            <a:ext cx="7620000" cy="3929671"/>
          </a:xfrm>
        </p:spPr>
        <p:txBody>
          <a:bodyPr>
            <a:noAutofit/>
          </a:bodyPr>
          <a:lstStyle/>
          <a:p>
            <a:r>
              <a:rPr lang="en-CA" sz="2400" b="1" dirty="0"/>
              <a:t>Low income measure after tax LIM50-AT</a:t>
            </a:r>
          </a:p>
          <a:p>
            <a:pPr lvl="1"/>
            <a:r>
              <a:rPr lang="en-CA" sz="2400" b="1" dirty="0"/>
              <a:t>Fixed percentage set at 50% of median adjusted after-tax income of persons in private households</a:t>
            </a:r>
          </a:p>
        </p:txBody>
      </p:sp>
    </p:spTree>
    <p:extLst>
      <p:ext uri="{BB962C8B-B14F-4D97-AF65-F5344CB8AC3E}">
        <p14:creationId xmlns:p14="http://schemas.microsoft.com/office/powerpoint/2010/main" val="392175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2798" y="158865"/>
            <a:ext cx="10178322" cy="1314335"/>
          </a:xfrm>
        </p:spPr>
        <p:txBody>
          <a:bodyPr>
            <a:normAutofit/>
          </a:bodyPr>
          <a:lstStyle/>
          <a:p>
            <a:pPr algn="ctr"/>
            <a:r>
              <a:rPr lang="en-C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LIM50-AT % </a:t>
            </a:r>
            <a: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By Visible Minority </a:t>
            </a:r>
            <a:r>
              <a:rPr lang="en-CA" sz="4000" cap="none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nd Generations</a:t>
            </a:r>
            <a:endParaRPr lang="en-CA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665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000" dirty="0">
                <a:latin typeface="Arial" panose="020B0604020202020204" pitchFamily="34" charset="0"/>
                <a:cs typeface="Arial" panose="020B0604020202020204" pitchFamily="34" charset="0"/>
              </a:rPr>
              <a:t>LIM50-AT % </a:t>
            </a:r>
            <a: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By Disability Ontario</a:t>
            </a:r>
            <a:b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Canadian Income Survey 2013</a:t>
            </a:r>
            <a:br>
              <a:rPr lang="en-CA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2014 Study Released 2017</a:t>
            </a:r>
            <a:endParaRPr lang="en-C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229360" y="1940560"/>
          <a:ext cx="9692640" cy="445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831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840" y="1639848"/>
            <a:ext cx="9855199" cy="4598392"/>
          </a:xfrm>
        </p:spPr>
        <p:txBody>
          <a:bodyPr>
            <a:normAutofit/>
          </a:bodyPr>
          <a:lstStyle/>
          <a:p>
            <a:endParaRPr lang="en-CA" dirty="0" smtClean="0"/>
          </a:p>
          <a:p>
            <a:endParaRPr lang="en-CA" dirty="0"/>
          </a:p>
          <a:p>
            <a:pPr marL="0" indent="0">
              <a:buNone/>
            </a:pPr>
            <a:r>
              <a:rPr lang="en-C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“…it 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is also regrettably the fact that the justice system generally as applied to First Nations peoples, particularly in the North, is quite frankly in a crisis. If we continue the status quo we will aggravate what is already a serious situation, and any hope of true reconciliation between First Nations and Ontarians generally will vanish. Put more directly, the time for talk is over, what is desperately needed </a:t>
            </a:r>
            <a:r>
              <a:rPr lang="en-C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action.”</a:t>
            </a:r>
          </a:p>
          <a:p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C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			Honourable 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Frank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Iacobucci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9509" y="548680"/>
            <a:ext cx="866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dirty="0">
                <a:latin typeface="Arial" panose="020B0604020202020204" pitchFamily="34" charset="0"/>
                <a:cs typeface="Arial" panose="020B0604020202020204" pitchFamily="34" charset="0"/>
              </a:rPr>
              <a:t>Indigenous Trauma</a:t>
            </a:r>
          </a:p>
        </p:txBody>
      </p:sp>
    </p:spTree>
    <p:extLst>
      <p:ext uri="{BB962C8B-B14F-4D97-AF65-F5344CB8AC3E}">
        <p14:creationId xmlns:p14="http://schemas.microsoft.com/office/powerpoint/2010/main" val="37923873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91920"/>
            <a:ext cx="10178322" cy="478535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Times New Roman"/>
              </a:rPr>
              <a:t>1999: </a:t>
            </a:r>
            <a:r>
              <a:rPr lang="en-US" sz="2200" dirty="0">
                <a:cs typeface="Times New Roman"/>
              </a:rPr>
              <a:t>Aboriginal people were 17% of the jail population (both provincial and federal</a:t>
            </a:r>
            <a:r>
              <a:rPr lang="en-US" sz="2200" dirty="0" smtClean="0">
                <a:cs typeface="Times New Roman"/>
              </a:rPr>
              <a:t>). 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cs typeface="Times New Roman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cs typeface="Times New Roman"/>
              </a:rPr>
              <a:t>2011: </a:t>
            </a:r>
            <a:r>
              <a:rPr lang="en-US" sz="2200" dirty="0">
                <a:cs typeface="Times New Roman"/>
              </a:rPr>
              <a:t>Aboriginal people were almost 20% of the federal system and 27% of the provincial </a:t>
            </a:r>
            <a:r>
              <a:rPr lang="en-US" sz="2200" dirty="0" smtClean="0">
                <a:cs typeface="Times New Roman"/>
              </a:rPr>
              <a:t>system.</a:t>
            </a:r>
            <a:endParaRPr lang="en-CA" sz="2200" dirty="0" smtClean="0"/>
          </a:p>
          <a:p>
            <a:pPr marL="0" indent="0">
              <a:spcBef>
                <a:spcPts val="0"/>
              </a:spcBef>
              <a:buNone/>
            </a:pPr>
            <a:endParaRPr lang="en-CA" sz="2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CA" sz="2200" dirty="0" smtClean="0"/>
              <a:t>2013/2014:  Aboriginal </a:t>
            </a:r>
            <a:r>
              <a:rPr lang="en-CA" sz="2200" dirty="0"/>
              <a:t>youth accounted for 41% of all admissions to custody while representing 7% of the youth population in these same jurisdictions</a:t>
            </a:r>
            <a:r>
              <a:rPr lang="en-CA" sz="22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CA" sz="2200" dirty="0"/>
          </a:p>
          <a:p>
            <a:pPr marL="0" indent="0">
              <a:spcBef>
                <a:spcPts val="0"/>
              </a:spcBef>
              <a:buNone/>
            </a:pPr>
            <a:r>
              <a:rPr lang="en-CA" sz="2200" dirty="0" smtClean="0"/>
              <a:t>2013/2014:  While </a:t>
            </a:r>
            <a:r>
              <a:rPr lang="en-CA" sz="2200" dirty="0"/>
              <a:t>representing 3% of the Canadian adult population, Aboriginal adults represented 20% of admissions to sentenced custody in federal correctional services. Aboriginal females accounted for a higher proportion of female admissions to provincial/territorial sentenced custody (36%) than did Aboriginal males for male admissions (25%).</a:t>
            </a:r>
          </a:p>
          <a:p>
            <a:pPr marL="0" indent="0">
              <a:spcBef>
                <a:spcPts val="0"/>
              </a:spcBef>
              <a:buNone/>
            </a:pPr>
            <a:endParaRPr lang="en-CA" sz="22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335" y="333829"/>
            <a:ext cx="10178322" cy="1117600"/>
          </a:xfrm>
        </p:spPr>
        <p:txBody>
          <a:bodyPr>
            <a:normAutofit/>
          </a:bodyPr>
          <a:lstStyle/>
          <a:p>
            <a:pPr algn="ctr"/>
            <a:r>
              <a:rPr lang="en-CA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The Crisis</a:t>
            </a:r>
            <a:endParaRPr lang="en-CA" sz="4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32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9"/>
            <a:ext cx="8187071" cy="2156992"/>
          </a:xfrm>
        </p:spPr>
        <p:txBody>
          <a:bodyPr>
            <a:normAutofit/>
          </a:bodyPr>
          <a:lstStyle/>
          <a:p>
            <a:pPr algn="ctr"/>
            <a:r>
              <a:rPr lang="en-US" sz="54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Human Rights Approach</a:t>
            </a:r>
            <a:endParaRPr lang="en-US" sz="54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581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8958" y="331585"/>
            <a:ext cx="10178322" cy="1342784"/>
          </a:xfrm>
        </p:spPr>
        <p:txBody>
          <a:bodyPr>
            <a:normAutofit/>
          </a:bodyPr>
          <a:lstStyle/>
          <a:p>
            <a:pPr algn="ctr"/>
            <a:r>
              <a:rPr lang="en-US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Human Rights in </a:t>
            </a:r>
            <a:r>
              <a:rPr lang="en-US" sz="4000" cap="none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Canadian Context</a:t>
            </a:r>
            <a:endParaRPr lang="en-US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74073"/>
            <a:ext cx="10178322" cy="3605520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body of ‘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LAW’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organized ‘MOVEMENT’ </a:t>
            </a:r>
          </a:p>
          <a:p>
            <a:pPr marL="457200" indent="-457200">
              <a:buAutoNum type="arabicParenR"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an ‘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INDUSTRY’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37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Primacy </a:t>
            </a:r>
            <a:r>
              <a:rPr lang="en-US" sz="4000" cap="none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f the Human Rights Charter &amp; Code</a:t>
            </a:r>
            <a:endParaRPr lang="en-US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76549"/>
            <a:ext cx="10178322" cy="4103043"/>
          </a:xfrm>
        </p:spPr>
        <p:txBody>
          <a:bodyPr>
            <a:normAutofit/>
          </a:bodyPr>
          <a:lstStyle/>
          <a:p>
            <a:pPr marL="136525" indent="0">
              <a:buNone/>
              <a:defRPr/>
            </a:pP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6525" indent="0">
              <a:buNone/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Supreme Court of Canada has said that human rights legislation such as the 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“quasi-constitutional.” You must comply with it before other laws, unless there is a specific exception. </a:t>
            </a:r>
            <a:endParaRPr lang="en-US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6525" indent="0">
              <a:buNone/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6525" indent="0">
              <a:buNone/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 example, In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terms of police activity, the 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supersedes the 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Police Services Act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When there is a conflict between the 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Code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the 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Police Services Act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will prevail.</a:t>
            </a:r>
          </a:p>
          <a:p>
            <a:pPr marL="136525" indent="0">
              <a:buFont typeface="Wingdings 2" panose="05020102010507070707" pitchFamily="18" charset="2"/>
              <a:buNone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52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212735"/>
          </a:xfrm>
        </p:spPr>
        <p:txBody>
          <a:bodyPr>
            <a:normAutofit/>
          </a:bodyPr>
          <a:lstStyle/>
          <a:p>
            <a:pPr algn="ctr"/>
            <a:r>
              <a:rPr lang="en-US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WHAT IS A HUMAN RIGHTS APPROACH</a:t>
            </a:r>
            <a:endParaRPr lang="en-US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859280"/>
            <a:ext cx="10178322" cy="4445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Empowerment research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that is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aimed at fostering greater ‘agency’ in citizens and communities by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preventing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interference with fundamental freedoms, entitlements and human dignity.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The Conceptual Overlay: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•	Dignity and worth of each person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•	Climate of respect and mutual understanding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•	Fully participate in society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•	Equal rights and opportunities</a:t>
            </a:r>
          </a:p>
          <a:p>
            <a:pPr marL="0" indent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anose="020B0604020202020204" pitchFamily="34" charset="0"/>
            </a:endParaRP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628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6"/>
            <a:ext cx="10178322" cy="1160168"/>
          </a:xfrm>
        </p:spPr>
        <p:txBody>
          <a:bodyPr>
            <a:noAutofit/>
          </a:bodyPr>
          <a:lstStyle/>
          <a:p>
            <a:pPr algn="ctr"/>
            <a:r>
              <a:rPr 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the Characteristics of a Human Rights Approach</a:t>
            </a:r>
            <a:endParaRPr lang="en-US" sz="4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971923"/>
            <a:ext cx="10178322" cy="4389120"/>
          </a:xfrm>
        </p:spPr>
        <p:txBody>
          <a:bodyPr>
            <a:noAutofit/>
          </a:bodyPr>
          <a:lstStyle/>
          <a:p>
            <a:pPr marL="182880">
              <a:lnSpc>
                <a:spcPct val="100000"/>
              </a:lnSpc>
              <a:spcBef>
                <a:spcPts val="1000"/>
              </a:spcBef>
            </a:pP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Situates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human rights at “the very centre of any social process”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focus of attention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on – how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realization of human rights is essential to combating issues of poverty,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injustice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conflict, marginalization, etc.  </a:t>
            </a:r>
          </a:p>
          <a:p>
            <a:pPr marL="182880">
              <a:lnSpc>
                <a:spcPct val="100000"/>
              </a:lnSpc>
              <a:spcBef>
                <a:spcPts val="100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a deliberate and mindful move to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guide topics toward the principle of equality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 (taken to mean)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fulfilling individual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human capacities/ realizing human empowerment </a:t>
            </a:r>
          </a:p>
          <a:p>
            <a:pPr marL="182880">
              <a:lnSpc>
                <a:spcPct val="100000"/>
              </a:lnSpc>
              <a:spcBef>
                <a:spcPts val="100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 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collective level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rights-based approaches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aim to strengthen the ability of states to fulfill their obligations as duty-bearers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increase the opportunities for constructive dialogues with rights-holders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32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7122" y="537328"/>
            <a:ext cx="9601196" cy="734881"/>
          </a:xfrm>
        </p:spPr>
        <p:txBody>
          <a:bodyPr>
            <a:normAutofit/>
          </a:bodyPr>
          <a:lstStyle/>
          <a:p>
            <a:pPr algn="ctr"/>
            <a:r>
              <a:rPr lang="en-CA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Key Concepts</a:t>
            </a:r>
            <a:endParaRPr lang="en-CA" sz="4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14994"/>
            <a:ext cx="10178322" cy="50198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ClrTx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ClrTx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Equality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ClrTx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Equity</a:t>
            </a:r>
          </a:p>
          <a:p>
            <a:pPr marL="457200" indent="-457200">
              <a:spcBef>
                <a:spcPts val="1200"/>
              </a:spcBef>
              <a:buClrTx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Fairness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ClrTx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Discrimination</a:t>
            </a:r>
          </a:p>
          <a:p>
            <a:pPr marL="457200" indent="-457200">
              <a:spcBef>
                <a:spcPts val="1200"/>
              </a:spcBef>
              <a:buClrTx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Anti-Racism</a:t>
            </a:r>
          </a:p>
          <a:p>
            <a:pPr marL="457200" indent="-457200">
              <a:spcBef>
                <a:spcPts val="1200"/>
              </a:spcBef>
              <a:buClrTx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Inclusivity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8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9"/>
            <a:ext cx="8187071" cy="2156992"/>
          </a:xfrm>
        </p:spPr>
        <p:txBody>
          <a:bodyPr>
            <a:normAutofit/>
          </a:bodyPr>
          <a:lstStyle/>
          <a:p>
            <a:pPr algn="ctr"/>
            <a:r>
              <a:rPr lang="en-US" sz="54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Ontario’s Human Rights System</a:t>
            </a:r>
            <a:endParaRPr lang="en-US" sz="54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2018  Lorne Foster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A893C-7CEA-45EA-AED5-B83DE18371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52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274638"/>
            <a:ext cx="9017726" cy="792162"/>
          </a:xfrm>
        </p:spPr>
        <p:txBody>
          <a:bodyPr>
            <a:normAutofit/>
          </a:bodyPr>
          <a:lstStyle/>
          <a:p>
            <a:pPr algn="ctr"/>
            <a:r>
              <a:rPr lang="en-CA" sz="4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Milestones In Legislation</a:t>
            </a:r>
            <a:endParaRPr lang="en-CA" sz="42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8799" y="1066800"/>
            <a:ext cx="9257211" cy="5486400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1944 </a:t>
            </a:r>
            <a:r>
              <a:rPr lang="en-CA" sz="2200" i="1" spc="-100" dirty="0">
                <a:latin typeface="Arial" panose="020B0604020202020204" pitchFamily="34" charset="0"/>
                <a:cs typeface="Arial" panose="020B0604020202020204" pitchFamily="34" charset="0"/>
              </a:rPr>
              <a:t>Racial Discrimination Act</a:t>
            </a:r>
          </a:p>
          <a:p>
            <a:pPr lvl="0">
              <a:spcBef>
                <a:spcPts val="600"/>
              </a:spcBef>
            </a:pP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1950 amendment to </a:t>
            </a:r>
            <a:r>
              <a:rPr lang="en-CA" sz="2200" i="1" spc="-100" dirty="0">
                <a:latin typeface="Arial" panose="020B0604020202020204" pitchFamily="34" charset="0"/>
                <a:cs typeface="Arial" panose="020B0604020202020204" pitchFamily="34" charset="0"/>
              </a:rPr>
              <a:t>Conveyancing and Law of Property Act </a:t>
            </a: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– to end discrimination in buying and selling real estate property against certain racial and creed groups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</a:pP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1951 </a:t>
            </a:r>
            <a:r>
              <a:rPr lang="en-CA" sz="2200" i="1" spc="-100" dirty="0">
                <a:latin typeface="Arial" panose="020B0604020202020204" pitchFamily="34" charset="0"/>
                <a:cs typeface="Arial" panose="020B0604020202020204" pitchFamily="34" charset="0"/>
              </a:rPr>
              <a:t>Fair Employment Practices Act </a:t>
            </a: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- prohibited discrimination based on race and religion in employment</a:t>
            </a:r>
          </a:p>
          <a:p>
            <a:pPr lvl="0">
              <a:spcBef>
                <a:spcPts val="600"/>
              </a:spcBef>
            </a:pP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1952 Female Employee’s Fair Remuneration Act</a:t>
            </a:r>
            <a:r>
              <a:rPr lang="en-CA" sz="2200" i="1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</a:pP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1954 </a:t>
            </a:r>
            <a:r>
              <a:rPr lang="en-CA" sz="2200" i="1" spc="-100" dirty="0">
                <a:latin typeface="Arial" panose="020B0604020202020204" pitchFamily="34" charset="0"/>
                <a:cs typeface="Arial" panose="020B0604020202020204" pitchFamily="34" charset="0"/>
              </a:rPr>
              <a:t>Fair Accommodation Practices Act  </a:t>
            </a: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– prohibited discrimination in public places on racial, religious or ethnic grounds</a:t>
            </a:r>
          </a:p>
          <a:p>
            <a:pPr lvl="0">
              <a:spcBef>
                <a:spcPts val="600"/>
              </a:spcBef>
            </a:pP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1960 Canadian Bill of Rights (Federal)</a:t>
            </a:r>
          </a:p>
          <a:p>
            <a:pPr>
              <a:spcBef>
                <a:spcPts val="600"/>
              </a:spcBef>
            </a:pP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1962 </a:t>
            </a:r>
            <a:r>
              <a:rPr lang="en-CA" sz="2200" i="1" spc="-100" dirty="0">
                <a:latin typeface="Arial" panose="020B0604020202020204" pitchFamily="34" charset="0"/>
                <a:cs typeface="Arial" panose="020B0604020202020204" pitchFamily="34" charset="0"/>
              </a:rPr>
              <a:t>Ontario Human Rights Code</a:t>
            </a:r>
          </a:p>
          <a:p>
            <a:pPr lvl="0">
              <a:spcBef>
                <a:spcPts val="600"/>
              </a:spcBef>
            </a:pP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 2006 </a:t>
            </a:r>
            <a:r>
              <a:rPr lang="en-CA" sz="2200" i="1" spc="-100" dirty="0">
                <a:latin typeface="Arial" panose="020B0604020202020204" pitchFamily="34" charset="0"/>
                <a:cs typeface="Arial" panose="020B0604020202020204" pitchFamily="34" charset="0"/>
              </a:rPr>
              <a:t>Human Rights Code Amendment Act</a:t>
            </a:r>
          </a:p>
          <a:p>
            <a:pPr lvl="0">
              <a:spcBef>
                <a:spcPts val="600"/>
              </a:spcBef>
            </a:pPr>
            <a:r>
              <a:rPr lang="en-CA" sz="2200" spc="-100" dirty="0">
                <a:latin typeface="Arial" panose="020B0604020202020204" pitchFamily="34" charset="0"/>
                <a:cs typeface="Arial" panose="020B0604020202020204" pitchFamily="34" charset="0"/>
              </a:rPr>
              <a:t>2017 </a:t>
            </a:r>
            <a:r>
              <a:rPr lang="en-CA" sz="2200" i="1" spc="-100" dirty="0">
                <a:latin typeface="Arial" panose="020B0604020202020204" pitchFamily="34" charset="0"/>
                <a:cs typeface="Arial" panose="020B0604020202020204" pitchFamily="34" charset="0"/>
              </a:rPr>
              <a:t>The Anti-Racism Act</a:t>
            </a:r>
            <a:endParaRPr lang="en-CA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3000" dirty="0"/>
          </a:p>
          <a:p>
            <a:pPr marL="0" indent="0">
              <a:buNone/>
            </a:pPr>
            <a:r>
              <a:rPr lang="en-CA" sz="3000" dirty="0"/>
              <a:t/>
            </a:r>
            <a:br>
              <a:rPr lang="en-CA" sz="3000" dirty="0"/>
            </a:br>
            <a:endParaRPr lang="en-CA" sz="3000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8D5A0-31AC-4DAC-8B4C-5C3A4C84E77C}" type="slidenum">
              <a:rPr lang="en-CA" smtClean="0"/>
              <a:pPr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80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989" y="76199"/>
            <a:ext cx="10450285" cy="1735183"/>
          </a:xfrm>
        </p:spPr>
        <p:txBody>
          <a:bodyPr>
            <a:noAutofit/>
          </a:bodyPr>
          <a:lstStyle/>
          <a:p>
            <a:pPr algn="ctr"/>
            <a: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Timeline:</a:t>
            </a:r>
            <a:b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Human Rights Legislation in Ontario</a:t>
            </a:r>
            <a:b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(Cont’d)</a:t>
            </a:r>
            <a:endParaRPr lang="en-CA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81200"/>
            <a:ext cx="8305800" cy="3886200"/>
          </a:xfrm>
        </p:spPr>
        <p:txBody>
          <a:bodyPr>
            <a:noAutofit/>
          </a:bodyPr>
          <a:lstStyle/>
          <a:p>
            <a:pPr lvl="0">
              <a:buClr>
                <a:srgbClr val="F89108"/>
              </a:buClr>
              <a:buSzPct val="70000"/>
              <a:buFont typeface="Wingdings" panose="05000000000000000000" pitchFamily="2" charset="2"/>
              <a:buChar char="§"/>
            </a:pPr>
            <a:r>
              <a:rPr lang="en-CA" sz="3400" spc="-100" dirty="0"/>
              <a:t>Development of these laws and increasing social pressure led politicians to realize need for comprehensive human rights legislation</a:t>
            </a:r>
          </a:p>
          <a:p>
            <a:pPr>
              <a:buClr>
                <a:srgbClr val="F89108"/>
              </a:buClr>
              <a:buSzPct val="70000"/>
              <a:buFont typeface="Wingdings" panose="05000000000000000000" pitchFamily="2" charset="2"/>
              <a:buChar char="§"/>
            </a:pPr>
            <a:r>
              <a:rPr lang="en-CA" sz="3400" dirty="0"/>
              <a:t>Ontario was the first jurisdiction in Canada to enact comprehensive human rights legislation and establish a human rights commission.</a:t>
            </a:r>
          </a:p>
          <a:p>
            <a:pPr marL="0" indent="0">
              <a:buClr>
                <a:srgbClr val="F89108"/>
              </a:buClr>
              <a:buNone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88409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8991600" cy="1447800"/>
          </a:xfrm>
        </p:spPr>
        <p:txBody>
          <a:bodyPr>
            <a:noAutofit/>
          </a:bodyPr>
          <a:lstStyle/>
          <a:p>
            <a:r>
              <a:rPr lang="en-CA" sz="3300" dirty="0"/>
              <a:t>Timeline: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sz="3900" dirty="0"/>
              <a:t>Human Rights Legislation IN ONTARIO</a:t>
            </a:r>
            <a:br>
              <a:rPr lang="en-CA" sz="3900" dirty="0"/>
            </a:br>
            <a:r>
              <a:rPr lang="en-CA" sz="1800" dirty="0"/>
              <a:t>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3790" y="1447800"/>
            <a:ext cx="8671810" cy="50292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CA" b="1" i="1" dirty="0" smtClean="0"/>
              <a:t>Human Rights Code </a:t>
            </a:r>
            <a:r>
              <a:rPr lang="en-CA" b="1" dirty="0" smtClean="0"/>
              <a:t>(1962) </a:t>
            </a:r>
            <a:endParaRPr lang="en-CA" sz="1600" dirty="0"/>
          </a:p>
          <a:p>
            <a:pPr marL="0" indent="0">
              <a:spcBef>
                <a:spcPts val="0"/>
              </a:spcBef>
              <a:buSzPct val="70000"/>
              <a:buNone/>
            </a:pPr>
            <a:r>
              <a:rPr lang="en-CA" sz="2800" spc="-100" dirty="0"/>
              <a:t>Original </a:t>
            </a:r>
            <a:r>
              <a:rPr lang="en-CA" sz="2800" i="1" spc="-100" dirty="0"/>
              <a:t>Code</a:t>
            </a:r>
            <a:r>
              <a:rPr lang="en-CA" sz="2800" spc="-100" dirty="0"/>
              <a:t> reflected the thinking of the time </a:t>
            </a:r>
            <a:r>
              <a:rPr lang="en-CA" sz="2800" b="1" spc="-100" dirty="0"/>
              <a:t> </a:t>
            </a:r>
          </a:p>
          <a:p>
            <a:pPr marL="449263" indent="-269875">
              <a:spcBef>
                <a:spcPts val="0"/>
              </a:spcBef>
              <a:buSzPct val="70000"/>
            </a:pPr>
            <a:r>
              <a:rPr lang="en-CA" sz="2800" spc="-100" dirty="0"/>
              <a:t>prohibited discrimination in:</a:t>
            </a:r>
            <a:br>
              <a:rPr lang="en-CA" sz="2800" spc="-100" dirty="0"/>
            </a:br>
            <a:r>
              <a:rPr lang="en-CA" sz="2800" spc="-100" dirty="0"/>
              <a:t>    signs and notices	      	public accommodation</a:t>
            </a:r>
            <a:br>
              <a:rPr lang="en-CA" sz="2800" spc="-100" dirty="0"/>
            </a:br>
            <a:r>
              <a:rPr lang="en-CA" sz="2800" spc="-100" dirty="0"/>
              <a:t>    services and facilities  		employment</a:t>
            </a:r>
            <a:br>
              <a:rPr lang="en-CA" sz="2800" spc="-100" dirty="0"/>
            </a:br>
            <a:r>
              <a:rPr lang="en-CA" sz="2800" spc="-100" dirty="0"/>
              <a:t>    trade union membership </a:t>
            </a:r>
          </a:p>
          <a:p>
            <a:pPr marL="449263" indent="-269875">
              <a:spcBef>
                <a:spcPts val="0"/>
              </a:spcBef>
              <a:buSzPct val="70000"/>
            </a:pPr>
            <a:r>
              <a:rPr lang="en-CA" sz="2800" spc="-100" dirty="0"/>
              <a:t>prohibited discrimination based on the grounds of: </a:t>
            </a:r>
            <a:br>
              <a:rPr lang="en-CA" sz="2800" spc="-100" dirty="0"/>
            </a:br>
            <a:r>
              <a:rPr lang="en-CA" sz="2800" spc="-100" dirty="0"/>
              <a:t>    race		  creed			colour</a:t>
            </a:r>
            <a:br>
              <a:rPr lang="en-CA" sz="2800" spc="-100" dirty="0"/>
            </a:br>
            <a:r>
              <a:rPr lang="en-CA" sz="2800" spc="-100" dirty="0"/>
              <a:t>    ancestry 	  nationality		place of origin</a:t>
            </a:r>
          </a:p>
          <a:p>
            <a:pPr marL="0" indent="0">
              <a:spcBef>
                <a:spcPts val="0"/>
              </a:spcBef>
              <a:buSzPct val="70000"/>
              <a:buNone/>
            </a:pPr>
            <a:r>
              <a:rPr lang="en-CA" sz="2800" spc="-100" dirty="0"/>
              <a:t>As society has changed, the social areas and grounds of discrimination have  been expanded.  </a:t>
            </a:r>
          </a:p>
          <a:p>
            <a:endParaRPr lang="en-CA" dirty="0" smtClean="0"/>
          </a:p>
          <a:p>
            <a:pPr>
              <a:buClr>
                <a:srgbClr val="F89108"/>
              </a:buClr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21839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87120" y="76200"/>
            <a:ext cx="1055624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>
            <a:noAutofit/>
          </a:bodyPr>
          <a:lstStyle/>
          <a:p>
            <a:pPr algn="ctr"/>
            <a:r>
              <a:rPr lang="en-CA" alt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History of Human Rights Legislation in Canada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382000" cy="3200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SzPct val="85000"/>
            </a:pPr>
            <a:r>
              <a:rPr lang="en-US" altLang="en-US" sz="3400" dirty="0">
                <a:solidFill>
                  <a:srgbClr val="000000"/>
                </a:solidFill>
                <a:cs typeface="Arial" pitchFamily="34" charset="0"/>
              </a:rPr>
              <a:t>Canadian Bill of Rights (1961)</a:t>
            </a:r>
          </a:p>
          <a:p>
            <a:pPr>
              <a:lnSpc>
                <a:spcPct val="90000"/>
              </a:lnSpc>
              <a:buSzPct val="85000"/>
            </a:pPr>
            <a:r>
              <a:rPr lang="en-US" altLang="en-US" sz="3400" dirty="0">
                <a:solidFill>
                  <a:srgbClr val="000000"/>
                </a:solidFill>
                <a:cs typeface="Arial" pitchFamily="34" charset="0"/>
              </a:rPr>
              <a:t>Ontario Human Rights Code (1962)</a:t>
            </a:r>
          </a:p>
          <a:p>
            <a:pPr>
              <a:lnSpc>
                <a:spcPct val="90000"/>
              </a:lnSpc>
              <a:buSzPct val="85000"/>
            </a:pPr>
            <a:r>
              <a:rPr lang="en-US" altLang="en-US" sz="3400" dirty="0">
                <a:solidFill>
                  <a:srgbClr val="000000"/>
                </a:solidFill>
                <a:cs typeface="Arial" pitchFamily="34" charset="0"/>
              </a:rPr>
              <a:t>Canadian Human Rights Act (1977)</a:t>
            </a:r>
          </a:p>
          <a:p>
            <a:pPr>
              <a:lnSpc>
                <a:spcPct val="90000"/>
              </a:lnSpc>
              <a:buSzPct val="85000"/>
            </a:pPr>
            <a:r>
              <a:rPr lang="en-US" altLang="en-US" sz="3400" dirty="0">
                <a:solidFill>
                  <a:srgbClr val="000000"/>
                </a:solidFill>
                <a:cs typeface="Arial" pitchFamily="34" charset="0"/>
              </a:rPr>
              <a:t>All other provinces pass similar human rights legislation during the 1960s and 1970s</a:t>
            </a:r>
            <a:endParaRPr lang="en-CA" altLang="en-US" sz="340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90000"/>
              </a:lnSpc>
              <a:buSzPct val="85000"/>
            </a:pPr>
            <a:r>
              <a:rPr lang="en-US" altLang="en-US" sz="3400" dirty="0">
                <a:solidFill>
                  <a:srgbClr val="000000"/>
                </a:solidFill>
                <a:cs typeface="Arial" pitchFamily="34" charset="0"/>
              </a:rPr>
              <a:t>Charter of Rights And Freedoms (1982)</a:t>
            </a:r>
            <a:endParaRPr lang="en-CA" altLang="en-US" sz="340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41229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68400" y="381000"/>
            <a:ext cx="1024128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>
            <a:noAutofit/>
          </a:bodyPr>
          <a:lstStyle/>
          <a:p>
            <a:r>
              <a:rPr lang="en-CA" altLang="en-US" sz="4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Charter Of Rights And Freedoms (1982)</a:t>
            </a:r>
            <a:endParaRPr lang="en-CA" altLang="en-US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1678" y="1615440"/>
            <a:ext cx="10178322" cy="4837611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SzPct val="75000"/>
              <a:buFontTx/>
              <a:buChar char="•"/>
            </a:pPr>
            <a:r>
              <a:rPr lang="en-CA" alt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of common core rights, applicable across the country </a:t>
            </a:r>
          </a:p>
          <a:p>
            <a:pPr eaLnBrk="1" hangingPunct="1">
              <a:lnSpc>
                <a:spcPct val="80000"/>
              </a:lnSpc>
              <a:buSzPct val="75000"/>
              <a:buFontTx/>
              <a:buChar char="•"/>
            </a:pPr>
            <a:r>
              <a:rPr lang="en-CA" alt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Includes: </a:t>
            </a:r>
          </a:p>
          <a:p>
            <a:pPr lvl="1" eaLnBrk="1" hangingPunct="1">
              <a:lnSpc>
                <a:spcPct val="80000"/>
              </a:lnSpc>
              <a:buSzPct val="75000"/>
              <a:buFont typeface="Courier New" pitchFamily="49" charset="0"/>
              <a:buChar char="-"/>
            </a:pPr>
            <a:r>
              <a:rPr lang="en-CA" alt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 civil and political rights </a:t>
            </a:r>
          </a:p>
          <a:p>
            <a:pPr lvl="1" eaLnBrk="1" hangingPunct="1">
              <a:lnSpc>
                <a:spcPct val="80000"/>
              </a:lnSpc>
              <a:buFont typeface="Courier New" pitchFamily="49" charset="0"/>
              <a:buChar char="-"/>
            </a:pPr>
            <a:r>
              <a:rPr lang="en-US" alt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 freedoms</a:t>
            </a:r>
          </a:p>
          <a:p>
            <a:pPr lvl="1">
              <a:lnSpc>
                <a:spcPct val="90000"/>
              </a:lnSpc>
              <a:buFont typeface="Courier New" pitchFamily="49" charset="0"/>
              <a:buChar char="-"/>
            </a:pPr>
            <a:r>
              <a:rPr lang="en-US" alt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15 equality provision</a:t>
            </a:r>
          </a:p>
          <a:p>
            <a:pPr lvl="1">
              <a:lnSpc>
                <a:spcPct val="90000"/>
              </a:lnSpc>
              <a:buFont typeface="Courier New" pitchFamily="49" charset="0"/>
              <a:buChar char="-"/>
            </a:pPr>
            <a:r>
              <a:rPr lang="en-US" alt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sections 25 and 35 Aboriginal rights provisions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Only applies to government action, not private institutions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Enforceable through Canadian courts</a:t>
            </a:r>
            <a:endParaRPr lang="en-CA" altLang="en-US" sz="2800" dirty="0" smtClean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849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46313" y="2174240"/>
            <a:ext cx="7772400" cy="2169161"/>
          </a:xfrm>
        </p:spPr>
        <p:txBody>
          <a:bodyPr anchor="ctr">
            <a:noAutofit/>
          </a:bodyPr>
          <a:lstStyle/>
          <a:p>
            <a:pPr algn="ctr"/>
            <a:r>
              <a:rPr lang="en-CA" sz="5400" cap="none" dirty="0" smtClean="0"/>
              <a:t>Ontario’s Human Rights System</a:t>
            </a:r>
            <a:endParaRPr lang="en-CA" sz="5400" cap="none" dirty="0"/>
          </a:p>
        </p:txBody>
      </p:sp>
    </p:spTree>
    <p:extLst>
      <p:ext uri="{BB962C8B-B14F-4D97-AF65-F5344CB8AC3E}">
        <p14:creationId xmlns:p14="http://schemas.microsoft.com/office/powerpoint/2010/main" val="56239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8991600" cy="1447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400" cap="none" dirty="0" smtClean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Ontario’s </a:t>
            </a:r>
            <a:br>
              <a:rPr lang="en-US" sz="4400" cap="none" dirty="0" smtClean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</a:br>
            <a:r>
              <a:rPr lang="en-US" sz="4400" cap="none" dirty="0" smtClean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Human Rights System</a:t>
            </a:r>
            <a:endParaRPr lang="en-CA" sz="4400" cap="none" dirty="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49887" y="5598646"/>
            <a:ext cx="2442575" cy="777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22" name="Group 21"/>
          <p:cNvGrpSpPr/>
          <p:nvPr/>
        </p:nvGrpSpPr>
        <p:grpSpPr>
          <a:xfrm>
            <a:off x="3583329" y="2180771"/>
            <a:ext cx="6527264" cy="3344367"/>
            <a:chOff x="2300064" y="2017932"/>
            <a:chExt cx="6749874" cy="3344367"/>
          </a:xfrm>
        </p:grpSpPr>
        <p:sp>
          <p:nvSpPr>
            <p:cNvPr id="23" name="Rectangle 22"/>
            <p:cNvSpPr/>
            <p:nvPr/>
          </p:nvSpPr>
          <p:spPr>
            <a:xfrm>
              <a:off x="2300064" y="2017932"/>
              <a:ext cx="6749874" cy="890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3200" spc="20" dirty="0">
                  <a:latin typeface="+mj-lt"/>
                  <a:ea typeface="MS PGothic" charset="0"/>
                </a:rPr>
                <a:t>Ontario Human Rights Commission</a:t>
              </a:r>
              <a:br>
                <a:rPr lang="en-US" sz="3200" spc="20" dirty="0">
                  <a:latin typeface="+mj-lt"/>
                  <a:ea typeface="MS PGothic" charset="0"/>
                </a:rPr>
              </a:br>
              <a:r>
                <a:rPr lang="en-US" sz="3200" spc="20" dirty="0">
                  <a:latin typeface="+mj-lt"/>
                  <a:ea typeface="MS PGothic" charset="0"/>
                </a:rPr>
                <a:t>(OHRC)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00064" y="3258694"/>
              <a:ext cx="6562053" cy="890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3200" spc="20" dirty="0">
                  <a:ea typeface="MS PGothic" charset="0"/>
                </a:rPr>
                <a:t>Human Rights Tribunal of Ontario</a:t>
              </a:r>
              <a:br>
                <a:rPr lang="en-US" sz="3200" spc="20" dirty="0">
                  <a:ea typeface="MS PGothic" charset="0"/>
                </a:rPr>
              </a:br>
              <a:r>
                <a:rPr lang="en-US" sz="3200" spc="20" dirty="0">
                  <a:ea typeface="MS PGothic" charset="0"/>
                </a:rPr>
                <a:t>(HRTO)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376868" y="4472184"/>
              <a:ext cx="6472572" cy="890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3200" spc="20" dirty="0">
                  <a:latin typeface="+mj-lt"/>
                  <a:ea typeface="MS PGothic" charset="0"/>
                </a:rPr>
                <a:t>Human Rights Legal Support Centre</a:t>
              </a:r>
              <a:br>
                <a:rPr lang="en-US" sz="3200" spc="20" dirty="0">
                  <a:latin typeface="+mj-lt"/>
                  <a:ea typeface="MS PGothic" charset="0"/>
                </a:rPr>
              </a:br>
              <a:r>
                <a:rPr lang="en-US" sz="3200" spc="20" dirty="0">
                  <a:latin typeface="+mj-lt"/>
                  <a:ea typeface="MS PGothic" charset="0"/>
                </a:rPr>
                <a:t>(HRLSC) </a:t>
              </a:r>
            </a:p>
          </p:txBody>
        </p:sp>
      </p:grpSp>
      <p:pic>
        <p:nvPicPr>
          <p:cNvPr id="1026" name="Picture 2" descr="http://burrowpress.com/files/2014/07/pri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66891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7.photobucket.com/albums/y293/gReeeneyes1/Illustrations/gavel-b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123" y="3200009"/>
            <a:ext cx="1564423" cy="80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handshake image black and whi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052" y="4244761"/>
            <a:ext cx="1393031" cy="139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485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4" descr="Sunsquad Group Clipar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365" y="3375026"/>
            <a:ext cx="1213011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1" descr="http://cdn.vectorstock.com/i/composite/83,63/notepad-with-pen-vector-89836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76" y="2133600"/>
            <a:ext cx="959927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itle 3"/>
          <p:cNvSpPr>
            <a:spLocks noGrp="1"/>
          </p:cNvSpPr>
          <p:nvPr>
            <p:ph type="title"/>
          </p:nvPr>
        </p:nvSpPr>
        <p:spPr>
          <a:xfrm>
            <a:off x="1066800" y="228600"/>
            <a:ext cx="10535919" cy="1506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r>
              <a:rPr lang="en-CA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Ontario Human Rights Commission </a:t>
            </a:r>
            <a:r>
              <a:rPr lang="en-CA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(OHRC) – </a:t>
            </a:r>
            <a:r>
              <a:rPr lang="en-CA" altLang="en-US" sz="4400" i="1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www.ohrc.on.ca</a:t>
            </a:r>
            <a:endParaRPr lang="en-CA" altLang="en-US" sz="4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Content Placeholder 6"/>
          <p:cNvSpPr>
            <a:spLocks noGrp="1"/>
          </p:cNvSpPr>
          <p:nvPr>
            <p:ph sz="half" idx="1"/>
          </p:nvPr>
        </p:nvSpPr>
        <p:spPr>
          <a:xfrm>
            <a:off x="3544810" y="2362200"/>
            <a:ext cx="2932191" cy="4038600"/>
          </a:xfrm>
        </p:spPr>
        <p:txBody>
          <a:bodyPr/>
          <a:lstStyle/>
          <a:p>
            <a:pPr marL="358775" indent="-268288"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CA" altLang="en-US" sz="3200" dirty="0">
                <a:solidFill>
                  <a:schemeClr val="tx1"/>
                </a:solidFill>
              </a:rPr>
              <a:t>Policy</a:t>
            </a:r>
            <a:br>
              <a:rPr lang="en-CA" altLang="en-US" sz="3200" dirty="0">
                <a:solidFill>
                  <a:schemeClr val="tx1"/>
                </a:solidFill>
              </a:rPr>
            </a:br>
            <a:endParaRPr lang="en-CA" altLang="en-US" sz="3200" dirty="0">
              <a:solidFill>
                <a:schemeClr val="tx1"/>
              </a:solidFill>
            </a:endParaRPr>
          </a:p>
          <a:p>
            <a:pPr marL="358775" indent="-268288">
              <a:spcBef>
                <a:spcPct val="0"/>
              </a:spcBef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CA" altLang="en-US" sz="3200" dirty="0">
                <a:solidFill>
                  <a:schemeClr val="tx1"/>
                </a:solidFill>
              </a:rPr>
              <a:t>Legal cases </a:t>
            </a:r>
            <a:r>
              <a:rPr lang="en-CA" altLang="en-US" dirty="0" smtClean="0">
                <a:solidFill>
                  <a:schemeClr val="tx1"/>
                </a:solidFill>
              </a:rPr>
              <a:t>(initiates, intervenes)</a:t>
            </a:r>
            <a:br>
              <a:rPr lang="en-CA" altLang="en-US" dirty="0" smtClean="0">
                <a:solidFill>
                  <a:schemeClr val="tx1"/>
                </a:solidFill>
              </a:rPr>
            </a:br>
            <a:endParaRPr lang="en-CA" altLang="en-US" dirty="0" smtClean="0">
              <a:solidFill>
                <a:schemeClr val="tx1"/>
              </a:solidFill>
            </a:endParaRPr>
          </a:p>
          <a:p>
            <a:pPr marL="358775" indent="-268288"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CA" altLang="en-US" sz="3200" dirty="0">
                <a:solidFill>
                  <a:schemeClr val="tx1"/>
                </a:solidFill>
              </a:rPr>
              <a:t>Monitoring</a:t>
            </a:r>
          </a:p>
        </p:txBody>
      </p:sp>
      <p:sp>
        <p:nvSpPr>
          <p:cNvPr id="5126" name="Content Placeholder 7"/>
          <p:cNvSpPr>
            <a:spLocks noGrp="1"/>
          </p:cNvSpPr>
          <p:nvPr>
            <p:ph sz="half" idx="2"/>
          </p:nvPr>
        </p:nvSpPr>
        <p:spPr>
          <a:xfrm>
            <a:off x="7500697" y="2286000"/>
            <a:ext cx="3123876" cy="4114800"/>
          </a:xfrm>
        </p:spPr>
        <p:txBody>
          <a:bodyPr/>
          <a:lstStyle/>
          <a:p>
            <a:pPr marL="269875" indent="-269875">
              <a:spcBef>
                <a:spcPct val="0"/>
              </a:spcBef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CA" altLang="en-US" sz="3200" dirty="0">
                <a:solidFill>
                  <a:schemeClr val="tx1"/>
                </a:solidFill>
              </a:rPr>
              <a:t>Public inquiries</a:t>
            </a:r>
            <a:br>
              <a:rPr lang="en-CA" altLang="en-US" sz="3200" dirty="0">
                <a:solidFill>
                  <a:schemeClr val="tx1"/>
                </a:solidFill>
              </a:rPr>
            </a:br>
            <a:endParaRPr lang="en-CA" altLang="en-US" sz="3200" dirty="0">
              <a:solidFill>
                <a:schemeClr val="tx1"/>
              </a:solidFill>
            </a:endParaRPr>
          </a:p>
          <a:p>
            <a:pPr marL="269875" indent="-269875">
              <a:spcBef>
                <a:spcPct val="0"/>
              </a:spcBef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CA" altLang="en-US" sz="3200" dirty="0">
                <a:solidFill>
                  <a:schemeClr val="tx1"/>
                </a:solidFill>
              </a:rPr>
              <a:t>Community outreach</a:t>
            </a:r>
            <a:br>
              <a:rPr lang="en-CA" altLang="en-US" sz="3200" dirty="0">
                <a:solidFill>
                  <a:schemeClr val="tx1"/>
                </a:solidFill>
              </a:rPr>
            </a:br>
            <a:endParaRPr lang="en-CA" altLang="en-US" sz="3200" dirty="0">
              <a:solidFill>
                <a:schemeClr val="tx1"/>
              </a:solidFill>
            </a:endParaRPr>
          </a:p>
          <a:p>
            <a:pPr marL="269875" indent="-269875">
              <a:spcBef>
                <a:spcPct val="0"/>
              </a:spcBef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CA" altLang="en-US" sz="3200" dirty="0">
                <a:solidFill>
                  <a:schemeClr val="tx1"/>
                </a:solidFill>
              </a:rPr>
              <a:t>Public education</a:t>
            </a:r>
          </a:p>
        </p:txBody>
      </p:sp>
      <p:pic>
        <p:nvPicPr>
          <p:cNvPr id="5127" name="Picture 23" descr="http://personalinjurylawyerphoenix.net/wp-content/uploads/2014/02/scales_full-300x300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068" y="3429001"/>
            <a:ext cx="125943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5" descr="Image result for vector art paper checklist black and whit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2"/>
          <a:stretch>
            <a:fillRect/>
          </a:stretch>
        </p:blipFill>
        <p:spPr bwMode="auto">
          <a:xfrm>
            <a:off x="2591751" y="5124450"/>
            <a:ext cx="837127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2" descr="Image result for image binocular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9"/>
          <a:stretch>
            <a:fillRect/>
          </a:stretch>
        </p:blipFill>
        <p:spPr bwMode="auto">
          <a:xfrm>
            <a:off x="2103551" y="4954588"/>
            <a:ext cx="7922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2" descr="Meeting Clipart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430" y="4876801"/>
            <a:ext cx="1337307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006" y="1656124"/>
            <a:ext cx="762107" cy="101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" descr="image00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437" y="2390972"/>
            <a:ext cx="787960" cy="9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162" y="2097578"/>
            <a:ext cx="797607" cy="102662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3560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09040" y="198120"/>
            <a:ext cx="10434320" cy="146812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>
              <a:lnSpc>
                <a:spcPts val="4400"/>
              </a:lnSpc>
            </a:pPr>
            <a:r>
              <a:rPr lang="en-US" alt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Human Rights Tribunal Of Ontario </a:t>
            </a:r>
            <a:r>
              <a:rPr lang="en-US" alt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HRTO</a:t>
            </a:r>
            <a:r>
              <a:rPr lang="en-US" alt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) – </a:t>
            </a:r>
            <a:r>
              <a:rPr lang="en-CA" altLang="en-US" sz="44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www.sjto.gov.on.ca/hrto</a:t>
            </a:r>
            <a:endParaRPr lang="en-CA" altLang="en-US" sz="4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362627" y="6019800"/>
            <a:ext cx="30475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rgbClr val="E26431"/>
              </a:buClr>
              <a:buChar char="•"/>
              <a:defRPr sz="3200">
                <a:solidFill>
                  <a:srgbClr val="0E203C"/>
                </a:solidFill>
                <a:latin typeface="Arial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E26431"/>
              </a:buClr>
              <a:buChar char="•"/>
              <a:defRPr sz="2800">
                <a:solidFill>
                  <a:srgbClr val="0E203C"/>
                </a:solidFill>
                <a:latin typeface="Arial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rgbClr val="E26431"/>
              </a:buClr>
              <a:buChar char="•"/>
              <a:defRPr sz="2400">
                <a:solidFill>
                  <a:srgbClr val="0E203C"/>
                </a:solidFill>
                <a:latin typeface="Arial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endParaRPr lang="en-US" altLang="en-US" sz="2000" dirty="0">
              <a:solidFill>
                <a:schemeClr val="tx1"/>
              </a:solidFill>
            </a:endParaRPr>
          </a:p>
        </p:txBody>
      </p:sp>
      <p:sp>
        <p:nvSpPr>
          <p:cNvPr id="15365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962400" y="2062480"/>
            <a:ext cx="6827520" cy="3804920"/>
          </a:xfrm>
          <a:noFill/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Mediates and hears complaints</a:t>
            </a:r>
            <a:b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3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Considers evidence</a:t>
            </a:r>
            <a:b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3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Makes decisions</a:t>
            </a:r>
            <a:endParaRPr lang="en-US" alt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CA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8" name="Picture 9" descr="Scale Clipar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3723961"/>
            <a:ext cx="1067749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0" descr="Hand And Pen Clipart">
            <a:hlinkClick r:id="rId5"/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23547">
            <a:off x="2688415" y="4886631"/>
            <a:ext cx="943452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4" descr="Part Of The Flat Icon Collection (wed Aug 25 23:23:49 2004) Clipart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290898"/>
            <a:ext cx="1132868" cy="112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521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05840" y="406400"/>
            <a:ext cx="10810240" cy="149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>
              <a:spcBef>
                <a:spcPts val="1600"/>
              </a:spcBef>
            </a:pPr>
            <a:r>
              <a:rPr lang="en-US" alt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Human Rights Legal Support Centre </a:t>
            </a:r>
            <a:r>
              <a:rPr lang="en-US" alt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(HRLSC) – </a:t>
            </a:r>
            <a:r>
              <a:rPr lang="en-CA" altLang="en-US" sz="44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www.hrlsc.on.ca</a:t>
            </a:r>
            <a:endParaRPr lang="en-CA" altLang="en-US" sz="44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68800" y="2236573"/>
            <a:ext cx="7061200" cy="3889590"/>
          </a:xfrm>
        </p:spPr>
        <p:txBody>
          <a:bodyPr>
            <a:normAutofit/>
          </a:bodyPr>
          <a:lstStyle/>
          <a:p>
            <a:pPr>
              <a:spcBef>
                <a:spcPts val="4800"/>
              </a:spcBef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human rights 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advice</a:t>
            </a:r>
          </a:p>
          <a:p>
            <a:pPr>
              <a:spcBef>
                <a:spcPts val="4800"/>
              </a:spcBef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Assists </a:t>
            </a:r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filing 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application</a:t>
            </a:r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indent="-360363">
              <a:spcBef>
                <a:spcPts val="4800"/>
              </a:spcBef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</a:t>
            </a:r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representation 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Tribunal</a:t>
            </a:r>
            <a:endParaRPr lang="en-CA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362627" y="6019800"/>
            <a:ext cx="30475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rgbClr val="E26431"/>
              </a:buClr>
              <a:buChar char="•"/>
              <a:defRPr sz="3200">
                <a:solidFill>
                  <a:srgbClr val="0E203C"/>
                </a:solidFill>
                <a:latin typeface="Arial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E26431"/>
              </a:buClr>
              <a:buChar char="•"/>
              <a:defRPr sz="2800">
                <a:solidFill>
                  <a:srgbClr val="0E203C"/>
                </a:solidFill>
                <a:latin typeface="Arial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rgbClr val="E26431"/>
              </a:buClr>
              <a:buChar char="•"/>
              <a:defRPr sz="2400">
                <a:solidFill>
                  <a:srgbClr val="0E203C"/>
                </a:solidFill>
                <a:latin typeface="Arial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26431"/>
              </a:buClr>
              <a:buChar char="•"/>
              <a:defRPr sz="2000">
                <a:solidFill>
                  <a:srgbClr val="0E203C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endParaRPr lang="en-US" altLang="en-US" sz="2000" dirty="0">
              <a:solidFill>
                <a:schemeClr val="tx1"/>
              </a:solidFill>
            </a:endParaRPr>
          </a:p>
        </p:txBody>
      </p:sp>
      <p:pic>
        <p:nvPicPr>
          <p:cNvPr id="16390" name="Picture 7" descr="Part Of The Flat Icon Collection (wed Aug 25 23:23:49 2004) Clipar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5529">
            <a:off x="2754648" y="3166929"/>
            <a:ext cx="1190416" cy="1210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8" descr="Chat Icon Clipart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287" y="2100274"/>
            <a:ext cx="1063148" cy="106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Part Of The Flat Icon Collection (wed Aug 25 23:23:49 2004) Clipart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349" y="4619842"/>
            <a:ext cx="1089085" cy="107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2539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46313" y="2843214"/>
            <a:ext cx="7772400" cy="1500187"/>
          </a:xfrm>
        </p:spPr>
        <p:txBody>
          <a:bodyPr anchor="ctr">
            <a:normAutofit/>
          </a:bodyPr>
          <a:lstStyle/>
          <a:p>
            <a:pPr algn="ctr"/>
            <a:r>
              <a:rPr lang="en-CA" sz="4400" dirty="0"/>
              <a:t>Ontario </a:t>
            </a:r>
            <a:r>
              <a:rPr lang="en-CA" sz="4400" i="1" dirty="0"/>
              <a:t>Human Rights Code</a:t>
            </a:r>
          </a:p>
        </p:txBody>
      </p:sp>
    </p:spTree>
    <p:extLst>
      <p:ext uri="{BB962C8B-B14F-4D97-AF65-F5344CB8AC3E}">
        <p14:creationId xmlns:p14="http://schemas.microsoft.com/office/powerpoint/2010/main" val="58554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Human Rights Code</a:t>
            </a:r>
            <a:r>
              <a:rPr lang="en-CA" sz="4400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4400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4400" cap="none" dirty="0" smtClean="0">
                <a:solidFill>
                  <a:srgbClr val="F891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Preamble</a:t>
            </a:r>
            <a:endParaRPr lang="en-CA" sz="4400" cap="none" dirty="0">
              <a:solidFill>
                <a:srgbClr val="F891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905001"/>
            <a:ext cx="8534400" cy="4525963"/>
          </a:xfrm>
        </p:spPr>
        <p:txBody>
          <a:bodyPr>
            <a:noAutofit/>
          </a:bodyPr>
          <a:lstStyle/>
          <a:p>
            <a:pPr marL="0" indent="0">
              <a:buClr>
                <a:srgbClr val="F89108"/>
              </a:buClr>
              <a:buSzPct val="80000"/>
              <a:buNone/>
            </a:pPr>
            <a:r>
              <a:rPr lang="en-US" altLang="en-US" sz="3400" dirty="0"/>
              <a:t>Preamble sets out the </a:t>
            </a:r>
            <a:r>
              <a:rPr lang="en-US" altLang="en-US" sz="3400" dirty="0">
                <a:solidFill>
                  <a:srgbClr val="F89108"/>
                </a:solidFill>
              </a:rPr>
              <a:t>goals </a:t>
            </a:r>
            <a:r>
              <a:rPr lang="en-US" altLang="en-US" sz="3400" dirty="0"/>
              <a:t>of the </a:t>
            </a:r>
            <a:r>
              <a:rPr lang="en-US" altLang="en-US" sz="3400" i="1" dirty="0"/>
              <a:t>Code</a:t>
            </a:r>
            <a:r>
              <a:rPr lang="en-US" altLang="en-US" sz="3400" dirty="0"/>
              <a:t>:  </a:t>
            </a:r>
          </a:p>
          <a:p>
            <a:pPr marL="360363" indent="-360363"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400" dirty="0"/>
              <a:t>Protect the dignity and worth of each person</a:t>
            </a:r>
          </a:p>
          <a:p>
            <a:pPr marL="360363" indent="-360363"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400" dirty="0"/>
              <a:t>Ensure equal rights and opportunities</a:t>
            </a:r>
          </a:p>
          <a:p>
            <a:pPr marL="360363" indent="-360363"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400" dirty="0"/>
              <a:t>Create climate of respect and mutual understanding</a:t>
            </a:r>
          </a:p>
          <a:p>
            <a:pPr marL="360363" indent="-360363">
              <a:buClr>
                <a:srgbClr val="F89108"/>
              </a:buClr>
              <a:buSzPct val="70000"/>
              <a:buFont typeface="Wingdings" pitchFamily="2" charset="2"/>
              <a:buChar char="§"/>
            </a:pPr>
            <a:r>
              <a:rPr lang="en-US" altLang="en-US" sz="3400" dirty="0"/>
              <a:t>Ensure that everyone can take part fully in society</a:t>
            </a:r>
            <a:endParaRPr lang="en-CA" sz="3400" dirty="0"/>
          </a:p>
        </p:txBody>
      </p:sp>
    </p:spTree>
    <p:extLst>
      <p:ext uri="{BB962C8B-B14F-4D97-AF65-F5344CB8AC3E}">
        <p14:creationId xmlns:p14="http://schemas.microsoft.com/office/powerpoint/2010/main" val="348798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Human Rights Code 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>
              <a:solidFill>
                <a:srgbClr val="F8910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05001"/>
            <a:ext cx="8305800" cy="3840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 smtClean="0"/>
              <a:t> </a:t>
            </a:r>
            <a:r>
              <a:rPr lang="en-CA" sz="4000" dirty="0"/>
              <a:t>The </a:t>
            </a:r>
            <a:r>
              <a:rPr lang="en-CA" sz="4000" i="1" dirty="0"/>
              <a:t>Human Rights Code</a:t>
            </a:r>
            <a:r>
              <a:rPr lang="en-CA" sz="4000" dirty="0"/>
              <a:t>:</a:t>
            </a:r>
            <a:r>
              <a:rPr lang="en-CA" sz="4000" i="1" dirty="0"/>
              <a:t> </a:t>
            </a:r>
          </a:p>
          <a:p>
            <a:pPr lvl="1">
              <a:buClr>
                <a:srgbClr val="F89108"/>
              </a:buClr>
              <a:buSzPct val="70000"/>
              <a:buFont typeface="Wingdings" panose="05000000000000000000" pitchFamily="2" charset="2"/>
              <a:buChar char="§"/>
            </a:pPr>
            <a:r>
              <a:rPr lang="en-CA" sz="4000" dirty="0"/>
              <a:t>has </a:t>
            </a:r>
            <a:r>
              <a:rPr lang="en-CA" sz="4000" dirty="0">
                <a:solidFill>
                  <a:schemeClr val="accent6">
                    <a:lumMod val="75000"/>
                  </a:schemeClr>
                </a:solidFill>
              </a:rPr>
              <a:t>primacy</a:t>
            </a:r>
            <a:r>
              <a:rPr lang="en-CA" sz="4000" dirty="0"/>
              <a:t> over other legislation</a:t>
            </a:r>
          </a:p>
          <a:p>
            <a:pPr lvl="1">
              <a:buClr>
                <a:srgbClr val="F89108"/>
              </a:buClr>
              <a:buSzPct val="70000"/>
              <a:buFont typeface="Wingdings" panose="05000000000000000000" pitchFamily="2" charset="2"/>
              <a:buChar char="§"/>
            </a:pPr>
            <a:r>
              <a:rPr lang="en-CA" sz="4000" dirty="0"/>
              <a:t>is </a:t>
            </a:r>
            <a:r>
              <a:rPr lang="en-CA" sz="4000" dirty="0">
                <a:solidFill>
                  <a:schemeClr val="accent6">
                    <a:lumMod val="75000"/>
                  </a:schemeClr>
                </a:solidFill>
              </a:rPr>
              <a:t>remedial</a:t>
            </a:r>
          </a:p>
          <a:p>
            <a:pPr lvl="1">
              <a:buClr>
                <a:srgbClr val="F89108"/>
              </a:buClr>
              <a:buSzPct val="70000"/>
              <a:buFont typeface="Wingdings" panose="05000000000000000000" pitchFamily="2" charset="2"/>
              <a:buChar char="§"/>
            </a:pPr>
            <a:r>
              <a:rPr lang="en-CA" sz="4000" dirty="0"/>
              <a:t>considers </a:t>
            </a:r>
            <a:r>
              <a:rPr lang="en-CA" sz="4000" dirty="0">
                <a:solidFill>
                  <a:schemeClr val="accent6">
                    <a:lumMod val="75000"/>
                  </a:schemeClr>
                </a:solidFill>
              </a:rPr>
              <a:t>effect not intent</a:t>
            </a:r>
          </a:p>
          <a:p>
            <a:pPr lvl="1">
              <a:buClr>
                <a:srgbClr val="F89108"/>
              </a:buClr>
              <a:buSzPct val="70000"/>
              <a:buFont typeface="Wingdings" panose="05000000000000000000" pitchFamily="2" charset="2"/>
              <a:buChar char="§"/>
            </a:pPr>
            <a:r>
              <a:rPr lang="en-CA" sz="4000" dirty="0"/>
              <a:t>is </a:t>
            </a:r>
            <a:r>
              <a:rPr lang="en-CA" sz="4000" dirty="0">
                <a:solidFill>
                  <a:schemeClr val="accent6">
                    <a:lumMod val="75000"/>
                  </a:schemeClr>
                </a:solidFill>
              </a:rPr>
              <a:t>provincial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701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1300293" y="228600"/>
            <a:ext cx="9647339" cy="1143000"/>
          </a:xfrm>
          <a:noFill/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Human Rights Code</a:t>
            </a:r>
            <a:br>
              <a:rPr lang="en-US" alt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400" cap="none" dirty="0" smtClean="0">
                <a:solidFill>
                  <a:srgbClr val="F891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 </a:t>
            </a:r>
            <a:endParaRPr lang="en-CA" altLang="en-US" sz="4400" b="1" cap="none" spc="20" dirty="0">
              <a:solidFill>
                <a:srgbClr val="F89108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791201" y="1828800"/>
            <a:ext cx="4647676" cy="41148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CA" altLang="en-US" sz="4000" i="1" dirty="0">
                <a:ea typeface="MS PGothic" pitchFamily="34" charset="-128"/>
              </a:rPr>
              <a:t>Code </a:t>
            </a:r>
            <a:r>
              <a:rPr lang="en-CA" altLang="en-US" sz="4000" dirty="0">
                <a:ea typeface="MS PGothic" pitchFamily="34" charset="-128"/>
              </a:rPr>
              <a:t>prohibits discrimination </a:t>
            </a:r>
            <a:br>
              <a:rPr lang="en-CA" altLang="en-US" sz="4000" dirty="0">
                <a:ea typeface="MS PGothic" pitchFamily="34" charset="-128"/>
              </a:rPr>
            </a:br>
            <a:r>
              <a:rPr lang="en-CA" altLang="en-US" sz="4000" dirty="0">
                <a:ea typeface="MS PGothic" pitchFamily="34" charset="-128"/>
              </a:rPr>
              <a:t>and harassment in </a:t>
            </a:r>
            <a:br>
              <a:rPr lang="en-CA" altLang="en-US" sz="4000" dirty="0">
                <a:ea typeface="MS PGothic" pitchFamily="34" charset="-128"/>
              </a:rPr>
            </a:br>
            <a:r>
              <a:rPr lang="en-US" altLang="en-US" sz="4000" dirty="0">
                <a:solidFill>
                  <a:schemeClr val="accent6">
                    <a:lumMod val="75000"/>
                  </a:schemeClr>
                </a:solidFill>
              </a:rPr>
              <a:t>5 social areas</a:t>
            </a:r>
            <a:r>
              <a:rPr lang="en-CA" altLang="en-US" sz="4000" dirty="0">
                <a:ea typeface="MS PGothic" pitchFamily="34" charset="-128"/>
              </a:rPr>
              <a:t>, </a:t>
            </a:r>
            <a:br>
              <a:rPr lang="en-CA" altLang="en-US" sz="4000" dirty="0">
                <a:ea typeface="MS PGothic" pitchFamily="34" charset="-128"/>
              </a:rPr>
            </a:br>
            <a:r>
              <a:rPr lang="en-CA" altLang="en-US" sz="4000" dirty="0">
                <a:ea typeface="MS PGothic" pitchFamily="34" charset="-128"/>
              </a:rPr>
              <a:t>based on </a:t>
            </a:r>
            <a:br>
              <a:rPr lang="en-CA" altLang="en-US" sz="4000" dirty="0">
                <a:ea typeface="MS PGothic" pitchFamily="34" charset="-128"/>
              </a:rPr>
            </a:br>
            <a:r>
              <a:rPr lang="en-US" altLang="en-US" sz="4000" dirty="0">
                <a:solidFill>
                  <a:schemeClr val="accent6">
                    <a:lumMod val="75000"/>
                  </a:schemeClr>
                </a:solidFill>
              </a:rPr>
              <a:t>17 protected grounds</a:t>
            </a:r>
            <a:endParaRPr lang="en-CA" altLang="en-US" sz="4000" dirty="0">
              <a:solidFill>
                <a:schemeClr val="accent6">
                  <a:lumMod val="75000"/>
                </a:schemeClr>
              </a:solidFill>
              <a:ea typeface="MS PGothic" pitchFamily="34" charset="-128"/>
            </a:endParaRPr>
          </a:p>
          <a:p>
            <a:endParaRPr lang="en-CA" dirty="0"/>
          </a:p>
        </p:txBody>
      </p:sp>
      <p:pic>
        <p:nvPicPr>
          <p:cNvPr id="11" name="Picture 3" descr="http://wpmedia.news.nationalpost.com/2012/07/barbara-hall.jpg?w=62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29238">
            <a:off x="2812762" y="1888524"/>
            <a:ext cx="2244436" cy="386541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0527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971801" y="2177424"/>
            <a:ext cx="7167687" cy="4147177"/>
          </a:xfrm>
        </p:spPr>
        <p:txBody>
          <a:bodyPr numCol="2">
            <a:normAutofit lnSpcReduction="10000"/>
          </a:bodyPr>
          <a:lstStyle/>
          <a:p>
            <a:pPr marL="269875" indent="-269875">
              <a:buClr>
                <a:srgbClr val="FF9933"/>
              </a:buClr>
              <a:buSzPct val="85000"/>
              <a:buFont typeface="Wingdings" panose="05000000000000000000" pitchFamily="2" charset="2"/>
              <a:buChar char="§"/>
            </a:pPr>
            <a:r>
              <a:rPr lang="en-CA" dirty="0">
                <a:solidFill>
                  <a:schemeClr val="tx1"/>
                </a:solidFill>
              </a:rPr>
              <a:t>Employment</a:t>
            </a:r>
          </a:p>
          <a:p>
            <a:pPr marL="269875" indent="-269875">
              <a:buClr>
                <a:srgbClr val="FF9933"/>
              </a:buClr>
              <a:buSzPct val="85000"/>
            </a:pPr>
            <a:endParaRPr lang="en-CA" dirty="0">
              <a:solidFill>
                <a:schemeClr val="tx1"/>
              </a:solidFill>
            </a:endParaRPr>
          </a:p>
          <a:p>
            <a:pPr marL="269875" indent="-269875">
              <a:buClr>
                <a:srgbClr val="FF9933"/>
              </a:buClr>
              <a:buSzPct val="85000"/>
              <a:buFont typeface="Wingdings" panose="05000000000000000000" pitchFamily="2" charset="2"/>
              <a:buChar char="§"/>
            </a:pPr>
            <a:r>
              <a:rPr lang="en-CA" dirty="0">
                <a:solidFill>
                  <a:schemeClr val="tx1"/>
                </a:solidFill>
              </a:rPr>
              <a:t>Housing</a:t>
            </a:r>
          </a:p>
          <a:p>
            <a:pPr marL="269875" indent="-269875">
              <a:buClr>
                <a:srgbClr val="FF9933"/>
              </a:buClr>
              <a:buSzPct val="85000"/>
              <a:buFont typeface="Wingdings" panose="05000000000000000000" pitchFamily="2" charset="2"/>
              <a:buChar char="§"/>
            </a:pPr>
            <a:endParaRPr lang="en-CA" dirty="0">
              <a:solidFill>
                <a:schemeClr val="tx1"/>
              </a:solidFill>
            </a:endParaRPr>
          </a:p>
          <a:p>
            <a:pPr marL="269875" indent="-269875">
              <a:buClr>
                <a:srgbClr val="FF9933"/>
              </a:buClr>
              <a:buSzPct val="85000"/>
              <a:buFont typeface="Wingdings" panose="05000000000000000000" pitchFamily="2" charset="2"/>
              <a:buChar char="§"/>
            </a:pPr>
            <a:r>
              <a:rPr lang="en-CA" dirty="0" smtClean="0">
                <a:solidFill>
                  <a:schemeClr val="tx1"/>
                </a:solidFill>
              </a:rPr>
              <a:t>Services</a:t>
            </a:r>
            <a:r>
              <a:rPr lang="en-CA" dirty="0">
                <a:solidFill>
                  <a:schemeClr val="tx1"/>
                </a:solidFill>
              </a:rPr>
              <a:t>, goods and  </a:t>
            </a:r>
            <a:r>
              <a:rPr lang="en-CA" dirty="0" smtClean="0">
                <a:solidFill>
                  <a:schemeClr val="tx1"/>
                </a:solidFill>
              </a:rPr>
              <a:t>facilities </a:t>
            </a:r>
          </a:p>
          <a:p>
            <a:pPr marL="357188" indent="-357188">
              <a:buClr>
                <a:srgbClr val="0070C0"/>
              </a:buClr>
              <a:buSzPct val="85000"/>
              <a:buFont typeface="Wingdings" panose="05000000000000000000" pitchFamily="2" charset="2"/>
              <a:buChar char="§"/>
            </a:pPr>
            <a:endParaRPr lang="en-CA" dirty="0"/>
          </a:p>
          <a:p>
            <a:pPr marL="900113" indent="-360363">
              <a:buClr>
                <a:srgbClr val="FF9933"/>
              </a:buClr>
              <a:buSzPct val="85000"/>
              <a:buFont typeface="Wingdings" panose="05000000000000000000" pitchFamily="2" charset="2"/>
              <a:buChar char="§"/>
            </a:pPr>
            <a:r>
              <a:rPr lang="en-CA" dirty="0" smtClean="0">
                <a:solidFill>
                  <a:schemeClr val="tx1"/>
                </a:solidFill>
              </a:rPr>
              <a:t>Contracts</a:t>
            </a:r>
            <a:endParaRPr lang="en-CA" dirty="0">
              <a:solidFill>
                <a:schemeClr val="tx1"/>
              </a:solidFill>
            </a:endParaRPr>
          </a:p>
          <a:p>
            <a:pPr marL="360363" indent="0">
              <a:buClr>
                <a:srgbClr val="FF9933"/>
              </a:buClr>
              <a:buSzPct val="85000"/>
              <a:buNone/>
            </a:pPr>
            <a:endParaRPr lang="en-CA" dirty="0">
              <a:solidFill>
                <a:schemeClr val="tx1"/>
              </a:solidFill>
            </a:endParaRPr>
          </a:p>
          <a:p>
            <a:pPr marL="900113" indent="-360363">
              <a:buClr>
                <a:srgbClr val="FF9933"/>
              </a:buClr>
              <a:buSzPct val="85000"/>
              <a:buFont typeface="Wingdings" panose="05000000000000000000" pitchFamily="2" charset="2"/>
              <a:buChar char="§"/>
            </a:pPr>
            <a:r>
              <a:rPr lang="en-CA" spc="-80" dirty="0">
                <a:solidFill>
                  <a:schemeClr val="tx1"/>
                </a:solidFill>
              </a:rPr>
              <a:t>Membership in unions or professional associations</a:t>
            </a:r>
          </a:p>
          <a:p>
            <a:pPr marL="357188" indent="-357188">
              <a:buClr>
                <a:srgbClr val="0070C0"/>
              </a:buClr>
              <a:buSzPct val="85000"/>
              <a:buFont typeface="Wingdings" panose="05000000000000000000" pitchFamily="2" charset="2"/>
              <a:buChar char="§"/>
            </a:pPr>
            <a:endParaRPr lang="en-CA" dirty="0"/>
          </a:p>
          <a:p>
            <a:endParaRPr lang="en-CA" dirty="0"/>
          </a:p>
        </p:txBody>
      </p:sp>
      <p:pic>
        <p:nvPicPr>
          <p:cNvPr id="11" name="Picture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982166">
            <a:off x="6120505" y="1933576"/>
            <a:ext cx="904875" cy="1038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52626" y="1905000"/>
            <a:ext cx="1095375" cy="952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90726" y="3048001"/>
            <a:ext cx="981075" cy="1019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81201" y="4419600"/>
            <a:ext cx="1047751" cy="10477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47410" y="3419476"/>
            <a:ext cx="1139191" cy="8477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400" cap="none" dirty="0" smtClean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CA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Protected </a:t>
            </a:r>
            <a:r>
              <a:rPr lang="en-CA" sz="4400" cap="none" dirty="0" smtClean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Areas</a:t>
            </a:r>
            <a:endParaRPr lang="en-CA" sz="4400" cap="none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13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237" y="266697"/>
            <a:ext cx="10100345" cy="1044579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CA" sz="4400" cap="none" dirty="0" smtClean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CA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Protected </a:t>
            </a:r>
            <a:r>
              <a:rPr lang="en-CA" sz="4400" cap="none" dirty="0" smtClean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Grounds</a:t>
            </a:r>
            <a:endParaRPr lang="en-CA" sz="4400" cap="none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66975" y="1570038"/>
            <a:ext cx="3386137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Race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Ancestry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Place of origin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Colour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Ethnic origin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Citizenship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15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Creed 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Age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Disability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653087" y="1577972"/>
            <a:ext cx="6057943" cy="497522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Sexual orientation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Sex (includes pregnancy)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Gender identity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Gender expression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Family status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9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Marital status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Receiving public assistance 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(housing only)</a:t>
            </a:r>
          </a:p>
          <a:p>
            <a:pPr>
              <a:spcBef>
                <a:spcPts val="0"/>
              </a:spcBef>
              <a:buClr>
                <a:srgbClr val="FF9933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800" spc="-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Record of offences 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(employment only)</a:t>
            </a:r>
          </a:p>
          <a:p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4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5"/>
          <p:cNvSpPr txBox="1">
            <a:spLocks noChangeArrowheads="1"/>
          </p:cNvSpPr>
          <p:nvPr/>
        </p:nvSpPr>
        <p:spPr bwMode="auto">
          <a:xfrm>
            <a:off x="6046789" y="481014"/>
            <a:ext cx="185737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285000"/>
              </a:buClr>
              <a:buFont typeface="Arial" pitchFamily="34" charset="0"/>
              <a:buChar char="•"/>
              <a:defRPr sz="3200">
                <a:solidFill>
                  <a:srgbClr val="404040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285000"/>
              </a:buClr>
              <a:buFont typeface="Arial" pitchFamily="34" charset="0"/>
              <a:buChar char="–"/>
              <a:defRPr sz="2800">
                <a:solidFill>
                  <a:srgbClr val="404040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28500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285000"/>
              </a:buClr>
              <a:buFont typeface="Arial" pitchFamily="34" charset="0"/>
              <a:buChar char="–"/>
              <a:defRPr sz="2000">
                <a:solidFill>
                  <a:srgbClr val="404040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285000"/>
              </a:buClr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85000"/>
              </a:buClr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85000"/>
              </a:buClr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85000"/>
              </a:buClr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85000"/>
              </a:buClr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4400"/>
              </a:lnSpc>
              <a:spcBef>
                <a:spcPct val="0"/>
              </a:spcBef>
              <a:buClrTx/>
              <a:buNone/>
            </a:pPr>
            <a:endParaRPr kumimoji="1" lang="en-CA" altLang="en-US" sz="380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64515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245079"/>
          </a:xfrm>
        </p:spPr>
        <p:txBody>
          <a:bodyPr>
            <a:normAutofit/>
          </a:bodyPr>
          <a:lstStyle/>
          <a:p>
            <a:pPr algn="ctr"/>
            <a:r>
              <a:rPr lang="en-CA" altLang="en-US" sz="3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 To The HRTO </a:t>
            </a:r>
            <a:br>
              <a:rPr lang="en-CA" altLang="en-US" sz="36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altLang="en-US" sz="3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By Social Area</a:t>
            </a:r>
            <a:r>
              <a:rPr lang="en-CA" altLang="en-US" sz="1800" cap="none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CA" altLang="en-US" sz="3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(2013-2014)</a:t>
            </a:r>
            <a:endParaRPr lang="en-CA" altLang="en-US" sz="36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6"/>
          </p:nvPr>
        </p:nvSpPr>
        <p:spPr>
          <a:xfrm>
            <a:off x="2057400" y="2514600"/>
            <a:ext cx="6477000" cy="558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CA" altLang="en-US" sz="2800" dirty="0"/>
              <a:t>Services, goods and facilities </a:t>
            </a:r>
            <a:endParaRPr lang="en-CA" sz="2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7"/>
          </p:nvPr>
        </p:nvSpPr>
        <p:spPr>
          <a:xfrm>
            <a:off x="2057400" y="1752600"/>
            <a:ext cx="6477000" cy="558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CA" sz="2800" dirty="0"/>
              <a:t>Employment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8"/>
          </p:nvPr>
        </p:nvSpPr>
        <p:spPr>
          <a:xfrm>
            <a:off x="2057400" y="3276600"/>
            <a:ext cx="6477000" cy="558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CA" altLang="en-US" sz="2800" dirty="0"/>
              <a:t>Housing</a:t>
            </a:r>
            <a:endParaRPr lang="en-CA" sz="2800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9"/>
          </p:nvPr>
        </p:nvSpPr>
        <p:spPr>
          <a:xfrm>
            <a:off x="2057400" y="4038600"/>
            <a:ext cx="6477000" cy="558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CA" altLang="en-US" sz="2800" dirty="0"/>
              <a:t>Contracts</a:t>
            </a:r>
            <a:endParaRPr lang="en-CA" sz="2800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0"/>
          </p:nvPr>
        </p:nvSpPr>
        <p:spPr>
          <a:xfrm>
            <a:off x="2057400" y="4800600"/>
            <a:ext cx="6477000" cy="558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CA" dirty="0"/>
              <a:t>Membership in </a:t>
            </a:r>
            <a:r>
              <a:rPr lang="en-CA" dirty="0" smtClean="0"/>
              <a:t>unions, professional associations</a:t>
            </a:r>
            <a:endParaRPr lang="en-CA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1"/>
          </p:nvPr>
        </p:nvSpPr>
        <p:spPr>
          <a:xfrm>
            <a:off x="2057400" y="5511800"/>
            <a:ext cx="6477000" cy="56038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CA" altLang="en-US" sz="2800" dirty="0"/>
              <a:t>No social area	</a:t>
            </a:r>
            <a:endParaRPr lang="en-CA" sz="2800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22"/>
          </p:nvPr>
        </p:nvSpPr>
        <p:spPr>
          <a:xfrm>
            <a:off x="8686800" y="2514600"/>
            <a:ext cx="1295400" cy="558800"/>
          </a:xfrm>
        </p:spPr>
        <p:txBody>
          <a:bodyPr/>
          <a:lstStyle/>
          <a:p>
            <a:pPr>
              <a:defRPr/>
            </a:pPr>
            <a:r>
              <a:rPr lang="en-CA" altLang="en-US" sz="2400" dirty="0"/>
              <a:t> 22% </a:t>
            </a:r>
            <a:endParaRPr lang="en-CA" sz="2400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3"/>
          </p:nvPr>
        </p:nvSpPr>
        <p:spPr>
          <a:xfrm>
            <a:off x="8686800" y="1752600"/>
            <a:ext cx="1295400" cy="558800"/>
          </a:xfrm>
        </p:spPr>
        <p:txBody>
          <a:bodyPr/>
          <a:lstStyle/>
          <a:p>
            <a:pPr>
              <a:defRPr/>
            </a:pPr>
            <a:r>
              <a:rPr lang="en-CA" altLang="en-US" sz="2400" dirty="0"/>
              <a:t> 74%</a:t>
            </a:r>
            <a:endParaRPr lang="en-CA" sz="2400" dirty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24"/>
          </p:nvPr>
        </p:nvSpPr>
        <p:spPr>
          <a:xfrm>
            <a:off x="8686800" y="3276600"/>
            <a:ext cx="1295400" cy="558800"/>
          </a:xfrm>
        </p:spPr>
        <p:txBody>
          <a:bodyPr/>
          <a:lstStyle/>
          <a:p>
            <a:pPr>
              <a:defRPr/>
            </a:pPr>
            <a:r>
              <a:rPr lang="en-CA" altLang="en-US" sz="2400" dirty="0"/>
              <a:t>6%</a:t>
            </a:r>
            <a:endParaRPr lang="en-CA" sz="2400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25"/>
          </p:nvPr>
        </p:nvSpPr>
        <p:spPr>
          <a:xfrm>
            <a:off x="8686800" y="4038600"/>
            <a:ext cx="1295400" cy="558800"/>
          </a:xfrm>
        </p:spPr>
        <p:txBody>
          <a:bodyPr/>
          <a:lstStyle/>
          <a:p>
            <a:pPr>
              <a:defRPr/>
            </a:pPr>
            <a:r>
              <a:rPr lang="en-CA" sz="2400" dirty="0"/>
              <a:t>1%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half" idx="26"/>
          </p:nvPr>
        </p:nvSpPr>
        <p:spPr>
          <a:xfrm>
            <a:off x="8686800" y="4800600"/>
            <a:ext cx="1295400" cy="558800"/>
          </a:xfrm>
        </p:spPr>
        <p:txBody>
          <a:bodyPr/>
          <a:lstStyle/>
          <a:p>
            <a:pPr>
              <a:defRPr/>
            </a:pPr>
            <a:r>
              <a:rPr lang="en-CA" altLang="en-US" sz="2400" dirty="0"/>
              <a:t>1%</a:t>
            </a:r>
            <a:endParaRPr lang="en-CA" sz="2400" dirty="0"/>
          </a:p>
        </p:txBody>
      </p:sp>
      <p:sp>
        <p:nvSpPr>
          <p:cNvPr id="20" name="Content Placeholder 19"/>
          <p:cNvSpPr>
            <a:spLocks noGrp="1"/>
          </p:cNvSpPr>
          <p:nvPr>
            <p:ph sz="half" idx="27"/>
          </p:nvPr>
        </p:nvSpPr>
        <p:spPr>
          <a:xfrm>
            <a:off x="8686800" y="5511800"/>
            <a:ext cx="1295400" cy="560388"/>
          </a:xfrm>
        </p:spPr>
        <p:txBody>
          <a:bodyPr/>
          <a:lstStyle/>
          <a:p>
            <a:pPr>
              <a:defRPr/>
            </a:pPr>
            <a:r>
              <a:rPr lang="en-CA" sz="2400" dirty="0"/>
              <a:t>2%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57400" y="6096000"/>
            <a:ext cx="792480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CA" altLang="en-US" sz="1050" dirty="0">
                <a:solidFill>
                  <a:schemeClr val="accent1">
                    <a:lumMod val="50000"/>
                  </a:schemeClr>
                </a:solidFill>
              </a:rPr>
              <a:t>*some applications cited more than one social area</a:t>
            </a:r>
          </a:p>
        </p:txBody>
      </p:sp>
    </p:spTree>
    <p:extLst>
      <p:ext uri="{BB962C8B-B14F-4D97-AF65-F5344CB8AC3E}">
        <p14:creationId xmlns:p14="http://schemas.microsoft.com/office/powerpoint/2010/main" val="389808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09789" y="1874838"/>
          <a:ext cx="8097837" cy="428046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690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9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6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36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Disability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54%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Creed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6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Sex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25%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Marital status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6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Race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22%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Sexual orientation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6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Ethnic origin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Gender identity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6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Colour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16%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Gender expression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6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Age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13%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Citizenship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6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Place of </a:t>
                      </a: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origin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Record </a:t>
                      </a: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offences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6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Ancestry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13%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spc="-7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Receipt public assistance</a:t>
                      </a:r>
                      <a:endParaRPr lang="en-CA" sz="2400" b="1" spc="-70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6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Family </a:t>
                      </a: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status</a:t>
                      </a:r>
                      <a:endParaRPr lang="en-CA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13%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No </a:t>
                      </a:r>
                      <a:r>
                        <a:rPr lang="en-C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grounds</a:t>
                      </a: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en-CA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  <a:endParaRPr lang="en-CA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693" marR="64693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5600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270246"/>
          </a:xfrm>
        </p:spPr>
        <p:txBody>
          <a:bodyPr>
            <a:noAutofit/>
          </a:bodyPr>
          <a:lstStyle/>
          <a:p>
            <a:pPr algn="ctr"/>
            <a:r>
              <a:rPr lang="en-CA" alt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 To The HRTO</a:t>
            </a:r>
            <a:br>
              <a:rPr lang="en-CA" alt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altLang="en-US" sz="4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By Protected Ground (2013-2014)</a:t>
            </a:r>
            <a:endParaRPr lang="en-CA" altLang="en-US" sz="4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07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2765</TotalTime>
  <Words>1865</Words>
  <Application>Microsoft Office PowerPoint</Application>
  <PresentationFormat>Widescreen</PresentationFormat>
  <Paragraphs>328</Paragraphs>
  <Slides>37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Arial Unicode MS</vt:lpstr>
      <vt:lpstr>MS PGothic</vt:lpstr>
      <vt:lpstr>MS PGothic</vt:lpstr>
      <vt:lpstr>Arial</vt:lpstr>
      <vt:lpstr>Book Antiqua</vt:lpstr>
      <vt:lpstr>Calibri</vt:lpstr>
      <vt:lpstr>Courier New</vt:lpstr>
      <vt:lpstr>Gill Sans MT</vt:lpstr>
      <vt:lpstr>Impact</vt:lpstr>
      <vt:lpstr>Times New Roman</vt:lpstr>
      <vt:lpstr>Wingdings</vt:lpstr>
      <vt:lpstr>Wingdings 2</vt:lpstr>
      <vt:lpstr>Badge</vt:lpstr>
      <vt:lpstr>Human Rights based approach</vt:lpstr>
      <vt:lpstr>Overview</vt:lpstr>
      <vt:lpstr>History of Canada through a human rights lens</vt:lpstr>
      <vt:lpstr>Context:  History Of Racism In Canada  Video by: British Columbia Teacher’ Federation </vt:lpstr>
      <vt:lpstr>NOT JUST HISTORY …</vt:lpstr>
      <vt:lpstr>Ongoing Hate &amp; Discrimination</vt:lpstr>
      <vt:lpstr>The Racial Wage Gap 2010</vt:lpstr>
      <vt:lpstr>Low Income Measures</vt:lpstr>
      <vt:lpstr>LIM50-AT % By Visible Minority and Generations</vt:lpstr>
      <vt:lpstr>LIM50-AT % By Disability Ontario Canadian Income Survey 2013 2014 Study Released 2017</vt:lpstr>
      <vt:lpstr>PowerPoint Presentation</vt:lpstr>
      <vt:lpstr>The Crisis</vt:lpstr>
      <vt:lpstr>The Human Rights Approach</vt:lpstr>
      <vt:lpstr>What Are Human Rights in a Canadian Context</vt:lpstr>
      <vt:lpstr>Primacy of the Human Rights Charter &amp; Code</vt:lpstr>
      <vt:lpstr>WHAT IS A HUMAN RIGHTS APPROACH</vt:lpstr>
      <vt:lpstr>What are the Characteristics of a Human Rights Approach</vt:lpstr>
      <vt:lpstr>Key Concepts</vt:lpstr>
      <vt:lpstr>Ontario’s Human Rights System</vt:lpstr>
      <vt:lpstr>Milestones In Legislation</vt:lpstr>
      <vt:lpstr>Timeline: Human Rights Legislation in Ontario (Cont’d)</vt:lpstr>
      <vt:lpstr>Timeline: Human Rights Legislation IN ONTARIO (cont’D)</vt:lpstr>
      <vt:lpstr>History of Human Rights Legislation in Canada</vt:lpstr>
      <vt:lpstr>Charter Of Rights And Freedoms (1982)</vt:lpstr>
      <vt:lpstr>PowerPoint Presentation</vt:lpstr>
      <vt:lpstr>Ontario’s  Human Rights System</vt:lpstr>
      <vt:lpstr>Ontario Human Rights Commission (OHRC) – www.ohrc.on.ca</vt:lpstr>
      <vt:lpstr>Human Rights Tribunal Of Ontario (HRTO) – www.sjto.gov.on.ca/hrto</vt:lpstr>
      <vt:lpstr>Human Rights Legal Support Centre (HRLSC) – www.hrlsc.on.ca</vt:lpstr>
      <vt:lpstr>PowerPoint Presentation</vt:lpstr>
      <vt:lpstr>Human Rights Code Preamble</vt:lpstr>
      <vt:lpstr>Human Rights Code  </vt:lpstr>
      <vt:lpstr>Human Rights Code SCOPE </vt:lpstr>
      <vt:lpstr>5 Protected Social Areas</vt:lpstr>
      <vt:lpstr>17 Protected Grounds</vt:lpstr>
      <vt:lpstr>Applications To The HRTO  By Social Area* (2013-2014)</vt:lpstr>
      <vt:lpstr>Applications To The HRTO By Protected Ground (2013-2014)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Foster</dc:creator>
  <cp:lastModifiedBy>Foster</cp:lastModifiedBy>
  <cp:revision>61</cp:revision>
  <dcterms:created xsi:type="dcterms:W3CDTF">2018-04-21T16:16:49Z</dcterms:created>
  <dcterms:modified xsi:type="dcterms:W3CDTF">2019-01-11T22:34:11Z</dcterms:modified>
</cp:coreProperties>
</file>