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6" r:id="rId8"/>
    <p:sldId id="284" r:id="rId9"/>
    <p:sldId id="270" r:id="rId10"/>
    <p:sldId id="272" r:id="rId11"/>
    <p:sldId id="273" r:id="rId12"/>
    <p:sldId id="274" r:id="rId13"/>
  </p:sldIdLst>
  <p:sldSz cx="9144000" cy="5143500" type="screen16x9"/>
  <p:notesSz cx="7010400" cy="9296400"/>
  <p:embeddedFontLst>
    <p:embeddedFont>
      <p:font typeface="Trebuchet MS" panose="020B0603020202020204" pitchFamily="34" charset="0"/>
      <p:regular r:id="rId16"/>
      <p:bold r:id="rId17"/>
      <p:italic r:id="rId18"/>
      <p:boldItalic r:id="rId19"/>
    </p:embeddedFont>
    <p:embeddedFont>
      <p:font typeface="Wingdings 3" panose="05040102010807070707" pitchFamily="18" charset="2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Average" panose="020B0604020202020204" charset="0"/>
      <p:regular r:id="rId25"/>
    </p:embeddedFont>
    <p:embeddedFont>
      <p:font typeface="Oswald"/>
      <p:regular r:id="rId26"/>
      <p:bold r:id="rId27"/>
    </p:embeddedFont>
    <p:embeddedFont>
      <p:font typeface="Arial Black" panose="020B0A04020102020204" pitchFamily="34" charset="0"/>
      <p:bold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090AC0F-1D5A-4756-BB50-ECB73012DF3D}">
  <a:tblStyle styleId="{1090AC0F-1D5A-4756-BB50-ECB73012DF3D}" styleName="Table_0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9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467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70D4A6E-AC43-4DD3-8627-4F043C0B3BA0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9811F90-E5D6-45DC-97C1-C841E25CA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92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r>
              <a:rPr lang="en-GB"/>
              <a:t>Chart can be a bit misleading; next slide shows more data to give a bigger picture and idea of trends</a:t>
            </a:r>
          </a:p>
          <a:p>
            <a:endParaRPr/>
          </a:p>
          <a:p>
            <a:r>
              <a:rPr lang="en-GB"/>
              <a:t>http://www.statcan.gc.ca/pub/11-630-x/11-630-x2014002-eng.htm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r>
              <a:rPr lang="en-GB"/>
              <a:t>p. 272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-GB" sz="10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135049979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-GB" sz="10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218658508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-GB" sz="10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242703413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-GB" sz="10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154997873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-GB" sz="10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360991060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-GB" sz="10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228552444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11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-GB" sz="10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162394630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-GB" sz="10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141682675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-GB" sz="10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218443379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-GB" sz="10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35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680172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-GB" sz="10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338513084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-GB" sz="10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23141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-GB" sz="10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257389397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-GB" sz="10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85583987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-GB" sz="10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76245117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4370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6325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404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-GB" sz="10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3000388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dirty="0"/>
              <a:t>Immigrants and </a:t>
            </a:r>
            <a:r>
              <a:rPr lang="en-GB" dirty="0" smtClean="0"/>
              <a:t>Immigration</a:t>
            </a:r>
            <a:br>
              <a:rPr lang="en-GB" dirty="0" smtClean="0"/>
            </a:br>
            <a:r>
              <a:rPr lang="en-GB" dirty="0" smtClean="0"/>
              <a:t>in Canada</a:t>
            </a:r>
            <a:endParaRPr lang="en-GB" dirty="0"/>
          </a:p>
        </p:txBody>
      </p:sp>
      <p:sp>
        <p:nvSpPr>
          <p:cNvPr id="60" name="Shape 60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-GB" sz="1500" dirty="0" smtClean="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lvl="0" algn="ctr">
              <a:spcBef>
                <a:spcPts val="0"/>
              </a:spcBef>
              <a:buNone/>
            </a:pPr>
            <a:r>
              <a:rPr lang="en-GB" sz="2000" dirty="0" smtClean="0">
                <a:solidFill>
                  <a:schemeClr val="dk1"/>
                </a:solidFill>
                <a:latin typeface="Arial Black" panose="020B0A04020102020204" pitchFamily="34" charset="0"/>
                <a:ea typeface="Oswald"/>
                <a:cs typeface="Oswald"/>
                <a:sym typeface="Oswald"/>
              </a:rPr>
              <a:t>The Condensed Version</a:t>
            </a:r>
            <a:endParaRPr lang="en-GB" sz="2000" dirty="0">
              <a:solidFill>
                <a:schemeClr val="dk1"/>
              </a:solidFill>
              <a:latin typeface="Arial Black" panose="020B0A04020102020204" pitchFamily="34" charset="0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617250" y="596348"/>
            <a:ext cx="7909500" cy="3140302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3200" b="1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Paradox: 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 sz="3200" dirty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Canada needs immigration more than immigrants need </a:t>
            </a:r>
            <a:r>
              <a:rPr lang="en-GB" sz="3200" dirty="0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Canada [?]</a:t>
            </a:r>
            <a:endParaRPr lang="en-GB" sz="3200" dirty="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Why Canada needs Immigrants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-"/>
            </a:pPr>
            <a:r>
              <a:rPr lang="en-GB" sz="1800" dirty="0"/>
              <a:t>Offset the declining birth rate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-"/>
            </a:pPr>
            <a:r>
              <a:rPr lang="en-GB" sz="1800" dirty="0"/>
              <a:t>Ensure a sufficient tax base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-"/>
            </a:pPr>
            <a:r>
              <a:rPr lang="en-GB" sz="1800" dirty="0"/>
              <a:t>Expand the size of the domestic market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-"/>
            </a:pPr>
            <a:r>
              <a:rPr lang="en-GB" sz="1800" dirty="0"/>
              <a:t>To strengthen Canada’s global economy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-"/>
            </a:pPr>
            <a:r>
              <a:rPr lang="en-GB" sz="1800" dirty="0"/>
              <a:t>Stimulate sustained economic activity through production and consumption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311700" y="242455"/>
            <a:ext cx="8520600" cy="70658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dirty="0"/>
              <a:t>Canada’s Declining Fertility Rate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311700" y="949036"/>
            <a:ext cx="8520600" cy="361983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600" dirty="0"/>
              <a:t>1985 - Annual Report to Parliament on Future Immigration Levels:</a:t>
            </a:r>
          </a:p>
          <a:p>
            <a:pPr marL="457200" lvl="0" indent="-330200" rtl="0">
              <a:spcBef>
                <a:spcPts val="0"/>
              </a:spcBef>
              <a:buSzPct val="100000"/>
              <a:buChar char="-"/>
            </a:pPr>
            <a:r>
              <a:rPr lang="en-GB" sz="1600" dirty="0"/>
              <a:t>Canada’s fertility rate has fallen below replacement levels (2.1 children per woman)</a:t>
            </a:r>
          </a:p>
          <a:p>
            <a:pPr marL="457200" lvl="0" indent="-330200" rtl="0">
              <a:spcBef>
                <a:spcPts val="0"/>
              </a:spcBef>
              <a:buSzPct val="100000"/>
              <a:buChar char="-"/>
            </a:pPr>
            <a:r>
              <a:rPr lang="en-GB" sz="1600" dirty="0"/>
              <a:t>Prompts a change in policy that looks toward immigration for the future of population and economic growth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/>
              <a:t>1971: 2.13</a:t>
            </a:r>
            <a:r>
              <a:rPr lang="en-GB" sz="1200" dirty="0"/>
              <a:t>*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/>
              <a:t>2009: 1.67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/>
              <a:t>2010: 1.63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/>
              <a:t>2011: 1.61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/>
              <a:t>2012: 1.61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/>
              <a:t>2013: 1.59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</p:txBody>
      </p:sp>
      <p:pic>
        <p:nvPicPr>
          <p:cNvPr id="98" name="Shape 98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9455" y="1877292"/>
            <a:ext cx="6021444" cy="3041072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Shape 99"/>
          <p:cNvSpPr txBox="1"/>
          <p:nvPr/>
        </p:nvSpPr>
        <p:spPr>
          <a:xfrm>
            <a:off x="311700" y="4346200"/>
            <a:ext cx="5840100" cy="19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200">
                <a:solidFill>
                  <a:schemeClr val="accent3"/>
                </a:solidFill>
              </a:rPr>
              <a:t>*The last time Canada’s fertility rate</a:t>
            </a:r>
          </a:p>
          <a:p>
            <a:pPr lvl="0">
              <a:spcBef>
                <a:spcPts val="0"/>
              </a:spcBef>
              <a:buNone/>
            </a:pPr>
            <a:r>
              <a:rPr lang="en-GB" sz="1200">
                <a:solidFill>
                  <a:schemeClr val="accent3"/>
                </a:solidFill>
              </a:rPr>
              <a:t>was above replacement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Fertility Rate in Canada - Trends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1168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GB"/>
              <a:t>Canada needs immigrants to replace its aging population and workforce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7" name="Shape 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2998" y="1017725"/>
            <a:ext cx="6559826" cy="3755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311700" y="332509"/>
            <a:ext cx="8520600" cy="61652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dirty="0"/>
              <a:t>Paradoxes of Immigration</a:t>
            </a:r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311700" y="955964"/>
            <a:ext cx="8520600" cy="375458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GB" sz="1400" dirty="0"/>
              <a:t>Canada relies on “temporary foreign workers to address short-term labour needs at the expensive of Canada’s long-term interests”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  <a:p>
            <a: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GB" sz="1400" dirty="0"/>
              <a:t>In a 2010 survey, 81.4% of Canadians agreed (65.3%) or somewhat agreed (16.1%) </a:t>
            </a:r>
            <a:r>
              <a:rPr lang="en-GB" sz="1400" dirty="0" smtClean="0"/>
              <a:t>that:</a:t>
            </a:r>
            <a:endParaRPr lang="en-GB" sz="1400" dirty="0"/>
          </a:p>
          <a:p>
            <a:pPr marL="914400" lvl="1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-"/>
            </a:pPr>
            <a:r>
              <a:rPr lang="en-GB" dirty="0"/>
              <a:t>Immigration reflects a positive feature about Canada </a:t>
            </a:r>
          </a:p>
          <a:p>
            <a:pPr marL="914400" lvl="1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-"/>
            </a:pPr>
            <a:r>
              <a:rPr lang="en-GB" dirty="0"/>
              <a:t>Immigration strengthens economy</a:t>
            </a:r>
          </a:p>
          <a:p>
            <a:pPr marL="914400" lvl="1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-"/>
            </a:pPr>
            <a:r>
              <a:rPr lang="en-GB" dirty="0"/>
              <a:t>The government should do more through language/labour market support to assist immigration settlement</a:t>
            </a:r>
          </a:p>
          <a:p>
            <a:pPr marL="914400" lvl="1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-"/>
            </a:pPr>
            <a:r>
              <a:rPr lang="en-GB" dirty="0"/>
              <a:t>Immigrants do a good job of fitting into Canada</a:t>
            </a:r>
          </a:p>
          <a:p>
            <a:pPr marL="45720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GB" sz="1400" dirty="0"/>
              <a:t>On the other hand, there are some double standards </a:t>
            </a:r>
            <a:r>
              <a:rPr lang="en-GB" sz="1400" dirty="0" smtClean="0"/>
              <a:t>exhibited:</a:t>
            </a:r>
            <a:endParaRPr lang="en-GB" sz="1400" dirty="0"/>
          </a:p>
          <a:p>
            <a:pPr marL="914400" lvl="1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-"/>
            </a:pPr>
            <a:r>
              <a:rPr lang="en-GB" dirty="0"/>
              <a:t>Immigrants steal jobs from “real” Canadians</a:t>
            </a:r>
          </a:p>
          <a:p>
            <a:pPr marL="914400" lvl="1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-"/>
            </a:pPr>
            <a:r>
              <a:rPr lang="en-GB" dirty="0"/>
              <a:t>Unemployed immigrants are “freeloading parasites”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GB" sz="1400" b="1" dirty="0"/>
              <a:t>Canadians are willing to support immigration as a </a:t>
            </a:r>
            <a:r>
              <a:rPr lang="en-GB" sz="1400" b="1" i="1" dirty="0"/>
              <a:t>policy</a:t>
            </a:r>
            <a:r>
              <a:rPr lang="en-GB" sz="1400" b="1" dirty="0"/>
              <a:t>, but unwilling to support the integration of immigrants as </a:t>
            </a:r>
            <a:r>
              <a:rPr lang="en-GB" sz="1400" b="1" i="1" dirty="0"/>
              <a:t>practice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311700" y="235527"/>
            <a:ext cx="8520600" cy="78219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dirty="0"/>
              <a:t>Canada as an Immigrant </a:t>
            </a:r>
            <a:r>
              <a:rPr lang="en-GB" dirty="0" smtClean="0"/>
              <a:t>Society – </a:t>
            </a:r>
            <a:r>
              <a:rPr lang="en-GB" dirty="0"/>
              <a:t>Facts and Figures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311700" y="914400"/>
            <a:ext cx="8520600" cy="404552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har char="-"/>
            </a:pPr>
            <a:r>
              <a:rPr lang="en-GB" sz="1400" dirty="0"/>
              <a:t>An immigration society is one that takes a principled and proactive approach to immigration based on four </a:t>
            </a:r>
            <a:r>
              <a:rPr lang="en-GB" sz="1400" dirty="0" smtClean="0"/>
              <a:t>criteria:</a:t>
            </a:r>
            <a:endParaRPr lang="en-GB" sz="1400" dirty="0"/>
          </a:p>
          <a:p>
            <a:pPr marL="914400" lvl="0" indent="-3175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Char char="-"/>
            </a:pPr>
            <a:r>
              <a:rPr lang="en-GB" sz="1400" dirty="0"/>
              <a:t>Policies and principles regulate the entry of immigrants</a:t>
            </a:r>
          </a:p>
          <a:p>
            <a:pPr marL="9144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GB" sz="1400" dirty="0"/>
              <a:t>Programs are in place facilitate the integration and settlement of immigrants</a:t>
            </a:r>
          </a:p>
          <a:p>
            <a:pPr marL="9144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GB" sz="1400" dirty="0"/>
              <a:t>Immigrants are entitled to all rights, including permanent residency and citizenship</a:t>
            </a:r>
          </a:p>
          <a:p>
            <a:pPr marL="9144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GB" sz="1400" dirty="0"/>
              <a:t>Immigration and immigrants are viewed as an asset for society-building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-"/>
            </a:pPr>
            <a:r>
              <a:rPr lang="en-GB" sz="1400" dirty="0"/>
              <a:t>“Canada is the destination of choice for international immigrants” </a:t>
            </a:r>
          </a:p>
          <a:p>
            <a:pPr marL="914400" lvl="0" indent="-3175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Char char="-"/>
            </a:pPr>
            <a:r>
              <a:rPr lang="en-GB" sz="1400" dirty="0"/>
              <a:t>More than half the people (53%) from the world’s 24 leading economics say that move to Canada if they could:</a:t>
            </a:r>
          </a:p>
          <a:p>
            <a:pPr marL="1371600" lvl="1" indent="-2286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har char="-"/>
            </a:pPr>
            <a:r>
              <a:rPr lang="en-GB" sz="1400" dirty="0"/>
              <a:t>77% of Chinese, 71% of Mexicans, 68% of Indians, 64% of Turks, 62% of Polish/South Africans</a:t>
            </a:r>
          </a:p>
          <a:p>
            <a:pPr marL="1371600" lvl="1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-"/>
            </a:pPr>
            <a:r>
              <a:rPr lang="en-GB" sz="1400" dirty="0"/>
              <a:t>However, Canadians remain conflicted over the pros and cons of immigration</a:t>
            </a:r>
          </a:p>
          <a:p>
            <a:pPr marL="45720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i="1" dirty="0"/>
              <a:t>I</a:t>
            </a:r>
            <a:r>
              <a:rPr lang="en-GB" sz="1400" i="1" dirty="0" smtClean="0"/>
              <a:t>n </a:t>
            </a:r>
            <a:r>
              <a:rPr lang="en-GB" sz="1400" i="1" dirty="0"/>
              <a:t>principle (and sometimes by policy), Canada endorses these attributes, but this is not </a:t>
            </a:r>
            <a:r>
              <a:rPr lang="en-GB" sz="1400" i="1" dirty="0" smtClean="0"/>
              <a:t>necessarily translated </a:t>
            </a:r>
            <a:r>
              <a:rPr lang="en-GB" sz="1400" i="1" dirty="0"/>
              <a:t>into practice.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38539"/>
            <a:ext cx="8520600" cy="60429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The Three Pillars of Immigration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873" y="771277"/>
            <a:ext cx="8638335" cy="41886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400" b="1" dirty="0" smtClean="0">
                <a:latin typeface="+mj-lt"/>
                <a:cs typeface="Arial" panose="020B0604020202020204" pitchFamily="34" charset="0"/>
              </a:rPr>
              <a:t>Economic Class</a:t>
            </a:r>
          </a:p>
          <a:p>
            <a:pPr marL="0" indent="0">
              <a:buNone/>
            </a:pPr>
            <a:r>
              <a:rPr lang="en-US" sz="1400" dirty="0" smtClean="0">
                <a:latin typeface="+mj-lt"/>
                <a:cs typeface="Arial" panose="020B0604020202020204" pitchFamily="34" charset="0"/>
              </a:rPr>
              <a:t>(a) Entrepreneurial Program – (</a:t>
            </a:r>
            <a:r>
              <a:rPr lang="en-US" sz="1400" dirty="0" err="1" smtClean="0">
                <a:latin typeface="+mj-lt"/>
                <a:cs typeface="Arial" panose="020B0604020202020204" pitchFamily="34" charset="0"/>
              </a:rPr>
              <a:t>i</a:t>
            </a:r>
            <a:r>
              <a:rPr lang="en-US" sz="1400" dirty="0" smtClean="0">
                <a:latin typeface="+mj-lt"/>
                <a:cs typeface="Arial" panose="020B0604020202020204" pitchFamily="34" charset="0"/>
              </a:rPr>
              <a:t>) Self-employed, (ii) Start up Visa</a:t>
            </a:r>
          </a:p>
          <a:p>
            <a:pPr marL="0" indent="0">
              <a:buNone/>
            </a:pPr>
            <a:r>
              <a:rPr lang="en-US" sz="1400" dirty="0" smtClean="0">
                <a:latin typeface="+mj-lt"/>
                <a:cs typeface="Arial" panose="020B0604020202020204" pitchFamily="34" charset="0"/>
              </a:rPr>
              <a:t>(b) Provincial Nominee Program</a:t>
            </a:r>
          </a:p>
          <a:p>
            <a:pPr marL="0" indent="0">
              <a:buNone/>
            </a:pPr>
            <a:r>
              <a:rPr lang="en-US" sz="1400" dirty="0" smtClean="0">
                <a:latin typeface="+mj-lt"/>
                <a:cs typeface="Arial" panose="020B0604020202020204" pitchFamily="34" charset="0"/>
              </a:rPr>
              <a:t>(c) Canadian Experience Class – (1) International Students Program, (ii) Temporary Foreign Workers Program</a:t>
            </a:r>
          </a:p>
          <a:p>
            <a:pPr marL="0" indent="0">
              <a:buNone/>
            </a:pPr>
            <a:endParaRPr lang="en-US" sz="1400" dirty="0" smtClean="0">
              <a:latin typeface="+mj-lt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00" b="1" dirty="0" smtClean="0">
                <a:latin typeface="+mj-lt"/>
                <a:cs typeface="Arial" panose="020B0604020202020204" pitchFamily="34" charset="0"/>
              </a:rPr>
              <a:t>Family Class </a:t>
            </a:r>
          </a:p>
          <a:p>
            <a:pPr marL="0" indent="0">
              <a:buNone/>
            </a:pPr>
            <a:r>
              <a:rPr lang="en-US" sz="1400" dirty="0" smtClean="0">
                <a:latin typeface="+mj-lt"/>
                <a:cs typeface="Arial" panose="020B0604020202020204" pitchFamily="34" charset="0"/>
              </a:rPr>
              <a:t>(a) Family Sponsorships (See Attached)</a:t>
            </a:r>
          </a:p>
          <a:p>
            <a:pPr marL="0" indent="0">
              <a:buNone/>
            </a:pPr>
            <a:r>
              <a:rPr lang="en-US" sz="1400" dirty="0" smtClean="0">
                <a:latin typeface="+mj-lt"/>
                <a:cs typeface="Arial" panose="020B0604020202020204" pitchFamily="34" charset="0"/>
              </a:rPr>
              <a:t>(b) Independent Immigrant</a:t>
            </a:r>
          </a:p>
          <a:p>
            <a:pPr marL="0" indent="0">
              <a:buNone/>
            </a:pPr>
            <a:r>
              <a:rPr lang="en-US" sz="1400" dirty="0" smtClean="0">
                <a:latin typeface="+mj-lt"/>
                <a:cs typeface="Arial" panose="020B0604020202020204" pitchFamily="34" charset="0"/>
              </a:rPr>
              <a:t>Applications *(Includes Assisted Relatives/ Selected Workers = Technically Economic Class)</a:t>
            </a:r>
          </a:p>
          <a:p>
            <a:pPr marL="0" indent="0">
              <a:buNone/>
            </a:pPr>
            <a:endParaRPr lang="en-US" sz="1400" b="1" dirty="0" smtClean="0">
              <a:latin typeface="+mj-lt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00" b="1" dirty="0" smtClean="0">
                <a:latin typeface="+mj-lt"/>
                <a:cs typeface="Arial" panose="020B0604020202020204" pitchFamily="34" charset="0"/>
              </a:rPr>
              <a:t>Humanitarian Class</a:t>
            </a:r>
          </a:p>
          <a:p>
            <a:pPr marL="0" indent="0">
              <a:buNone/>
            </a:pPr>
            <a:r>
              <a:rPr lang="en-US" sz="1400" dirty="0" smtClean="0">
                <a:latin typeface="+mj-lt"/>
                <a:cs typeface="Arial" panose="020B0604020202020204" pitchFamily="34" charset="0"/>
              </a:rPr>
              <a:t>(a) refugees (persecuted on the basis of – (</a:t>
            </a:r>
            <a:r>
              <a:rPr lang="en-US" sz="1400" dirty="0" err="1" smtClean="0">
                <a:latin typeface="+mj-lt"/>
                <a:cs typeface="Arial" panose="020B0604020202020204" pitchFamily="34" charset="0"/>
              </a:rPr>
              <a:t>i</a:t>
            </a:r>
            <a:r>
              <a:rPr lang="en-US" sz="1400" dirty="0" smtClean="0">
                <a:latin typeface="+mj-lt"/>
                <a:cs typeface="Arial" panose="020B0604020202020204" pitchFamily="34" charset="0"/>
              </a:rPr>
              <a:t>) political association, (ii) membership in a social group, (iii) religious affiliation, (iv) nationality, or (v) race).</a:t>
            </a:r>
          </a:p>
          <a:p>
            <a:pPr marL="0" indent="0">
              <a:buNone/>
            </a:pPr>
            <a:r>
              <a:rPr lang="en-US" sz="1400" dirty="0" smtClean="0">
                <a:latin typeface="+mj-lt"/>
                <a:cs typeface="Arial" panose="020B0604020202020204" pitchFamily="34" charset="0"/>
              </a:rPr>
              <a:t>(b) Persons Eligible Under Special Humanitarian Measures.</a:t>
            </a:r>
          </a:p>
          <a:p>
            <a:pPr marL="0" indent="0">
              <a:buNone/>
            </a:pPr>
            <a:r>
              <a:rPr lang="en-US" sz="1400" dirty="0" smtClean="0">
                <a:latin typeface="+mj-lt"/>
                <a:cs typeface="Arial" panose="020B0604020202020204" pitchFamily="34" charset="0"/>
              </a:rPr>
              <a:t>__________________________________________________________________________________________</a:t>
            </a:r>
          </a:p>
          <a:p>
            <a:pPr marL="0" indent="0">
              <a:buNone/>
            </a:pPr>
            <a:endParaRPr lang="en-US" sz="1400" b="1" dirty="0" smtClean="0">
              <a:latin typeface="+mj-lt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00" b="1" dirty="0" smtClean="0">
                <a:latin typeface="+mj-lt"/>
                <a:cs typeface="Arial" panose="020B0604020202020204" pitchFamily="34" charset="0"/>
              </a:rPr>
              <a:t>Temporary Residents</a:t>
            </a:r>
          </a:p>
          <a:p>
            <a:pPr marL="0" indent="0">
              <a:buNone/>
            </a:pPr>
            <a:r>
              <a:rPr lang="en-US" sz="1400" dirty="0" smtClean="0">
                <a:latin typeface="+mj-lt"/>
                <a:cs typeface="Arial" panose="020B0604020202020204" pitchFamily="34" charset="0"/>
              </a:rPr>
              <a:t>(a) Work Visa</a:t>
            </a:r>
          </a:p>
          <a:p>
            <a:pPr marL="0" indent="0">
              <a:buNone/>
            </a:pPr>
            <a:r>
              <a:rPr lang="en-US" sz="1400" dirty="0" smtClean="0">
                <a:latin typeface="+mj-lt"/>
                <a:cs typeface="Arial" panose="020B0604020202020204" pitchFamily="34" charset="0"/>
              </a:rPr>
              <a:t>(b) Student</a:t>
            </a:r>
          </a:p>
          <a:p>
            <a:pPr marL="0" indent="0">
              <a:buNone/>
            </a:pPr>
            <a:r>
              <a:rPr lang="en-US" sz="1400" dirty="0" smtClean="0">
                <a:latin typeface="+mj-lt"/>
                <a:cs typeface="Arial" panose="020B0604020202020204" pitchFamily="34" charset="0"/>
              </a:rPr>
              <a:t>(c) Visitors</a:t>
            </a:r>
            <a:endParaRPr lang="en-US" sz="1400" dirty="0">
              <a:latin typeface="+mj-lt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00" dirty="0" smtClean="0">
                <a:cs typeface="Arial" panose="020B0604020202020204" pitchFamily="34" charset="0"/>
              </a:rPr>
              <a:t>(d) </a:t>
            </a:r>
            <a:r>
              <a:rPr lang="en-US" sz="1400" dirty="0">
                <a:cs typeface="Arial" panose="020B0604020202020204" pitchFamily="34" charset="0"/>
              </a:rPr>
              <a:t>*Live-in Caregivers – (</a:t>
            </a:r>
            <a:r>
              <a:rPr lang="en-US" sz="1400" dirty="0" err="1">
                <a:cs typeface="Arial" panose="020B0604020202020204" pitchFamily="34" charset="0"/>
              </a:rPr>
              <a:t>i</a:t>
            </a:r>
            <a:r>
              <a:rPr lang="en-US" sz="1400" dirty="0">
                <a:cs typeface="Arial" panose="020B0604020202020204" pitchFamily="34" charset="0"/>
              </a:rPr>
              <a:t>) Home Child Care Provider Pilot , (ii) Home Support Worker Pilot {medical needs}</a:t>
            </a:r>
            <a:endParaRPr lang="en-US" sz="14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320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311700" y="304800"/>
            <a:ext cx="8520600" cy="71292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dirty="0" smtClean="0"/>
              <a:t>Family Class Immigration</a:t>
            </a:r>
            <a:endParaRPr lang="en-GB" dirty="0"/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311700" y="1025236"/>
            <a:ext cx="8520600" cy="3657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/>
              <a:t>Family </a:t>
            </a:r>
            <a:r>
              <a:rPr lang="en-GB" sz="1600" b="1" dirty="0" smtClean="0"/>
              <a:t>Class:</a:t>
            </a: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/>
              <a:t>-	Family reunification to improve integration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/>
              <a:t>Two entry strategies:</a:t>
            </a:r>
            <a:br>
              <a:rPr lang="en-GB" sz="1600" dirty="0"/>
            </a:br>
            <a:r>
              <a:rPr lang="en-GB" sz="1600" dirty="0"/>
              <a:t>	1.  Migrate as a unit</a:t>
            </a:r>
            <a:br>
              <a:rPr lang="en-GB" sz="1600" dirty="0"/>
            </a:br>
            <a:r>
              <a:rPr lang="en-GB" sz="1600" dirty="0"/>
              <a:t>	2. Sponsoring family members</a:t>
            </a:r>
            <a:br>
              <a:rPr lang="en-GB" sz="1600" dirty="0"/>
            </a:br>
            <a:endParaRPr lang="en-GB" sz="1600" dirty="0"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/>
              <a:t>Processing times vary (6 months - 30 months, + years)</a:t>
            </a:r>
            <a:br>
              <a:rPr lang="en-GB" sz="1600" dirty="0"/>
            </a:br>
            <a:endParaRPr lang="en-GB" sz="1600" dirty="0"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/>
              <a:t>Some family ties are tested through DNA testing (especially for those from Africa, the Caribbean, India and Pakistan)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65" name="Shape 1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462" y="445025"/>
            <a:ext cx="8601075" cy="44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dirty="0"/>
              <a:t>Economic Class </a:t>
            </a:r>
            <a:r>
              <a:rPr lang="en-GB" dirty="0" smtClean="0"/>
              <a:t>Immigration</a:t>
            </a:r>
            <a:endParaRPr lang="en-GB" dirty="0"/>
          </a:p>
        </p:txBody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52343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800" dirty="0"/>
              <a:t>Three programs</a:t>
            </a:r>
            <a:r>
              <a:rPr lang="en-GB" sz="1800" dirty="0" smtClean="0"/>
              <a:t>:</a:t>
            </a:r>
          </a:p>
          <a:p>
            <a:pPr lvl="0">
              <a:spcBef>
                <a:spcPts val="0"/>
              </a:spcBef>
              <a:buNone/>
            </a:pPr>
            <a:endParaRPr lang="en-GB" sz="1800" dirty="0"/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sz="1800" dirty="0"/>
              <a:t>Entrepreneurial Program (businesses, investors)</a:t>
            </a:r>
            <a:br>
              <a:rPr lang="en-GB" sz="1800" dirty="0"/>
            </a:br>
            <a:endParaRPr lang="en-GB" sz="1800" dirty="0" smtClean="0"/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sz="1800" dirty="0" smtClean="0"/>
              <a:t>Provincial Nominee Program </a:t>
            </a:r>
            <a:br>
              <a:rPr lang="en-GB" sz="1800" dirty="0" smtClean="0"/>
            </a:br>
            <a:r>
              <a:rPr lang="en-GB" sz="1800" dirty="0" smtClean="0"/>
              <a:t>- aimed to meet specific labour needs in certain provinces</a:t>
            </a:r>
            <a:br>
              <a:rPr lang="en-GB" sz="1800" dirty="0" smtClean="0"/>
            </a:br>
            <a:endParaRPr lang="en-GB" sz="1800" dirty="0" smtClean="0"/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sz="1800" dirty="0" smtClean="0"/>
              <a:t>Canadian </a:t>
            </a:r>
            <a:r>
              <a:rPr lang="en-GB" sz="1800" dirty="0"/>
              <a:t>Experience Class</a:t>
            </a:r>
            <a:br>
              <a:rPr lang="en-GB" sz="1800" dirty="0"/>
            </a:br>
            <a:r>
              <a:rPr lang="en-GB" sz="1800" dirty="0"/>
              <a:t>- creates “designer” immigrants</a:t>
            </a:r>
            <a:br>
              <a:rPr lang="en-GB" sz="1800" dirty="0"/>
            </a:br>
            <a:r>
              <a:rPr lang="en-GB" sz="1800" dirty="0"/>
              <a:t>- targeted to international students and temporary workers</a:t>
            </a:r>
            <a:br>
              <a:rPr lang="en-GB" sz="1800" dirty="0"/>
            </a:br>
            <a:r>
              <a:rPr lang="en-GB" sz="1800" dirty="0"/>
              <a:t>- values “high end” work vs. “lower skill levels”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title"/>
          </p:nvPr>
        </p:nvSpPr>
        <p:spPr>
          <a:xfrm>
            <a:off x="311700" y="262393"/>
            <a:ext cx="8520600" cy="58839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dirty="0" smtClean="0"/>
              <a:t>Humanitarian Class Immigration</a:t>
            </a:r>
            <a:endParaRPr lang="en-GB" dirty="0"/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311700" y="1081378"/>
            <a:ext cx="8520600" cy="356218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800" b="1" dirty="0"/>
              <a:t>Refugees and Protected Persons </a:t>
            </a:r>
            <a:r>
              <a:rPr lang="en-GB" sz="1800" b="1" dirty="0" smtClean="0"/>
              <a:t>Class:</a:t>
            </a:r>
          </a:p>
          <a:p>
            <a:pPr lvl="0">
              <a:spcBef>
                <a:spcPts val="0"/>
              </a:spcBef>
              <a:buNone/>
            </a:pPr>
            <a:endParaRPr lang="en-GB" sz="1800" b="1" dirty="0"/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-GB" sz="1800" dirty="0"/>
              <a:t>Humanitarian and legal obligations</a:t>
            </a:r>
          </a:p>
          <a:p>
            <a:pPr lvl="0" rtl="0">
              <a:spcBef>
                <a:spcPts val="0"/>
              </a:spcBef>
              <a:buNone/>
            </a:pPr>
            <a:endParaRPr lang="en-GB" sz="1800" dirty="0" smtClean="0"/>
          </a:p>
          <a:p>
            <a:pPr lvl="0" rtl="0">
              <a:spcBef>
                <a:spcPts val="0"/>
              </a:spcBef>
              <a:buNone/>
            </a:pPr>
            <a:r>
              <a:rPr lang="en-GB" sz="1800" dirty="0" smtClean="0"/>
              <a:t>Three </a:t>
            </a:r>
            <a:r>
              <a:rPr lang="en-GB" sz="1800" dirty="0"/>
              <a:t>categories of refugees: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sz="1800" dirty="0"/>
              <a:t>Sponsored Refugees (government, private, individual, clubs, church groups)</a:t>
            </a:r>
            <a:br>
              <a:rPr lang="en-GB" sz="1800" dirty="0"/>
            </a:br>
            <a:endParaRPr lang="en-GB" sz="1800" dirty="0"/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sz="1800" dirty="0"/>
              <a:t>Refugee Claimants (claim refugee status upon </a:t>
            </a:r>
            <a:r>
              <a:rPr lang="en-GB" sz="1800" dirty="0" smtClean="0"/>
              <a:t>arrival – “</a:t>
            </a:r>
            <a:r>
              <a:rPr lang="en-GB" sz="1800" smtClean="0"/>
              <a:t>spontaneous arrivals”)</a:t>
            </a:r>
            <a:r>
              <a:rPr lang="en-GB" sz="1800" dirty="0"/>
              <a:t/>
            </a:r>
            <a:br>
              <a:rPr lang="en-GB" sz="1800" dirty="0"/>
            </a:br>
            <a:endParaRPr lang="en-GB" sz="1800" dirty="0"/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sz="1800" dirty="0"/>
              <a:t>Rejected Refugee Claimants (protected under the Pre-Removal Risk Assessment)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804</TotalTime>
  <Words>684</Words>
  <Application>Microsoft Office PowerPoint</Application>
  <PresentationFormat>On-screen Show (16:9)</PresentationFormat>
  <Paragraphs>105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Trebuchet MS</vt:lpstr>
      <vt:lpstr>Wingdings 3</vt:lpstr>
      <vt:lpstr>Calibri</vt:lpstr>
      <vt:lpstr>Average</vt:lpstr>
      <vt:lpstr>Oswald</vt:lpstr>
      <vt:lpstr>Arial Black</vt:lpstr>
      <vt:lpstr>Arial</vt:lpstr>
      <vt:lpstr>Facet</vt:lpstr>
      <vt:lpstr>Immigrants and Immigration in Canada</vt:lpstr>
      <vt:lpstr>Paradox:  Canada needs immigration more than immigrants need Canada [?]</vt:lpstr>
      <vt:lpstr>Why Canada needs Immigrants</vt:lpstr>
      <vt:lpstr>Canada’s Declining Fertility Rate</vt:lpstr>
      <vt:lpstr>Fertility Rate in Canada - Trends</vt:lpstr>
      <vt:lpstr>Paradoxes of Immigration</vt:lpstr>
      <vt:lpstr>Canada as an Immigrant Society – Facts and Figures </vt:lpstr>
      <vt:lpstr>The Three Pillars of Immigration</vt:lpstr>
      <vt:lpstr>Family Class Immigration</vt:lpstr>
      <vt:lpstr>PowerPoint Presentation</vt:lpstr>
      <vt:lpstr>Economic Class Immigration</vt:lpstr>
      <vt:lpstr>Humanitarian Class Immigration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Immigrants and Immigration (Unequal Relations 7th ed. - Chapter 9)</dc:title>
  <cp:lastModifiedBy>Foster</cp:lastModifiedBy>
  <cp:revision>23</cp:revision>
  <cp:lastPrinted>2019-03-04T15:13:01Z</cp:lastPrinted>
  <dcterms:modified xsi:type="dcterms:W3CDTF">2019-03-04T19:51:46Z</dcterms:modified>
</cp:coreProperties>
</file>