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62" r:id="rId4"/>
    <p:sldId id="259" r:id="rId5"/>
    <p:sldId id="258" r:id="rId6"/>
    <p:sldId id="260" r:id="rId7"/>
    <p:sldId id="263" r:id="rId8"/>
    <p:sldId id="264" r:id="rId9"/>
    <p:sldId id="267" r:id="rId10"/>
    <p:sldId id="268" r:id="rId11"/>
    <p:sldId id="270" r:id="rId12"/>
    <p:sldId id="265" r:id="rId13"/>
    <p:sldId id="266"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09" autoAdjust="0"/>
    <p:restoredTop sz="94660"/>
  </p:normalViewPr>
  <p:slideViewPr>
    <p:cSldViewPr snapToGrid="0">
      <p:cViewPr varScale="1">
        <p:scale>
          <a:sx n="88" d="100"/>
          <a:sy n="88" d="100"/>
        </p:scale>
        <p:origin x="183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CAB3D3-B223-4017-87A7-C40CB6E4BDAB}" type="datetimeFigureOut">
              <a:rPr lang="en-US" smtClean="0"/>
              <a:t>10/23/2019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D5DCF5-E6BD-4D5F-9849-91F482DA2E0C}" type="slidenum">
              <a:rPr lang="en-US" smtClean="0"/>
              <a:t>‹#›</a:t>
            </a:fld>
            <a:endParaRPr lang="en-US"/>
          </a:p>
        </p:txBody>
      </p:sp>
    </p:spTree>
    <p:extLst>
      <p:ext uri="{BB962C8B-B14F-4D97-AF65-F5344CB8AC3E}">
        <p14:creationId xmlns:p14="http://schemas.microsoft.com/office/powerpoint/2010/main" val="1163179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1218C08-93E5-4E9D-80DB-E6847C54FB52}"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5579D5-CF0F-40AC-A485-040B6192CD60}" type="slidenum">
              <a:rPr lang="en-US" smtClean="0"/>
              <a:t>‹#›</a:t>
            </a:fld>
            <a:endParaRPr lang="en-US"/>
          </a:p>
        </p:txBody>
      </p:sp>
    </p:spTree>
    <p:extLst>
      <p:ext uri="{BB962C8B-B14F-4D97-AF65-F5344CB8AC3E}">
        <p14:creationId xmlns:p14="http://schemas.microsoft.com/office/powerpoint/2010/main" val="419644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1218C08-93E5-4E9D-80DB-E6847C54FB52}"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5579D5-CF0F-40AC-A485-040B6192CD60}" type="slidenum">
              <a:rPr lang="en-US" smtClean="0"/>
              <a:t>‹#›</a:t>
            </a:fld>
            <a:endParaRPr lang="en-US"/>
          </a:p>
        </p:txBody>
      </p:sp>
    </p:spTree>
    <p:extLst>
      <p:ext uri="{BB962C8B-B14F-4D97-AF65-F5344CB8AC3E}">
        <p14:creationId xmlns:p14="http://schemas.microsoft.com/office/powerpoint/2010/main" val="146766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1218C08-93E5-4E9D-80DB-E6847C54FB52}"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5579D5-CF0F-40AC-A485-040B6192CD60}" type="slidenum">
              <a:rPr lang="en-US" smtClean="0"/>
              <a:t>‹#›</a:t>
            </a:fld>
            <a:endParaRPr lang="en-US"/>
          </a:p>
        </p:txBody>
      </p:sp>
    </p:spTree>
    <p:extLst>
      <p:ext uri="{BB962C8B-B14F-4D97-AF65-F5344CB8AC3E}">
        <p14:creationId xmlns:p14="http://schemas.microsoft.com/office/powerpoint/2010/main" val="3896266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1218C08-93E5-4E9D-80DB-E6847C54FB52}" type="datetimeFigureOut">
              <a:rPr lang="en-US" smtClean="0"/>
              <a:t>10/23/2019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5579D5-CF0F-40AC-A485-040B6192CD60}" type="slidenum">
              <a:rPr lang="en-US" smtClean="0"/>
              <a:t>‹#›</a:t>
            </a:fld>
            <a:endParaRPr lang="en-US"/>
          </a:p>
        </p:txBody>
      </p:sp>
    </p:spTree>
    <p:extLst>
      <p:ext uri="{BB962C8B-B14F-4D97-AF65-F5344CB8AC3E}">
        <p14:creationId xmlns:p14="http://schemas.microsoft.com/office/powerpoint/2010/main" val="3490500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1218C08-93E5-4E9D-80DB-E6847C54FB52}" type="datetimeFigureOut">
              <a:rPr lang="en-US" smtClean="0"/>
              <a:t>10/23/2019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5579D5-CF0F-40AC-A485-040B6192CD60}" type="slidenum">
              <a:rPr lang="en-US" smtClean="0"/>
              <a:t>‹#›</a:t>
            </a:fld>
            <a:endParaRPr lang="en-US"/>
          </a:p>
        </p:txBody>
      </p:sp>
    </p:spTree>
    <p:extLst>
      <p:ext uri="{BB962C8B-B14F-4D97-AF65-F5344CB8AC3E}">
        <p14:creationId xmlns:p14="http://schemas.microsoft.com/office/powerpoint/2010/main" val="1489230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1218C08-93E5-4E9D-80DB-E6847C54FB52}" type="datetimeFigureOut">
              <a:rPr lang="en-US" smtClean="0"/>
              <a:t>10/23/2019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5579D5-CF0F-40AC-A485-040B6192CD60}" type="slidenum">
              <a:rPr lang="en-US" smtClean="0"/>
              <a:t>‹#›</a:t>
            </a:fld>
            <a:endParaRPr lang="en-US"/>
          </a:p>
        </p:txBody>
      </p:sp>
    </p:spTree>
    <p:extLst>
      <p:ext uri="{BB962C8B-B14F-4D97-AF65-F5344CB8AC3E}">
        <p14:creationId xmlns:p14="http://schemas.microsoft.com/office/powerpoint/2010/main" val="1484814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218C08-93E5-4E9D-80DB-E6847C54FB52}" type="datetimeFigureOut">
              <a:rPr lang="en-US" smtClean="0"/>
              <a:t>10/23/2019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5579D5-CF0F-40AC-A485-040B6192CD60}" type="slidenum">
              <a:rPr lang="en-US" smtClean="0"/>
              <a:t>‹#›</a:t>
            </a:fld>
            <a:endParaRPr lang="en-US"/>
          </a:p>
        </p:txBody>
      </p:sp>
    </p:spTree>
    <p:extLst>
      <p:ext uri="{BB962C8B-B14F-4D97-AF65-F5344CB8AC3E}">
        <p14:creationId xmlns:p14="http://schemas.microsoft.com/office/powerpoint/2010/main" val="3917418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1218C08-93E5-4E9D-80DB-E6847C54FB52}" type="datetimeFigureOut">
              <a:rPr lang="en-US" smtClean="0"/>
              <a:t>10/23/2019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5579D5-CF0F-40AC-A485-040B6192CD60}" type="slidenum">
              <a:rPr lang="en-US" smtClean="0"/>
              <a:t>‹#›</a:t>
            </a:fld>
            <a:endParaRPr lang="en-US"/>
          </a:p>
        </p:txBody>
      </p:sp>
    </p:spTree>
    <p:extLst>
      <p:ext uri="{BB962C8B-B14F-4D97-AF65-F5344CB8AC3E}">
        <p14:creationId xmlns:p14="http://schemas.microsoft.com/office/powerpoint/2010/main" val="2461001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51218C08-93E5-4E9D-80DB-E6847C54FB52}" type="datetimeFigureOut">
              <a:rPr lang="en-US" smtClean="0"/>
              <a:t>10/23/2019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5579D5-CF0F-40AC-A485-040B6192CD60}" type="slidenum">
              <a:rPr lang="en-US" smtClean="0"/>
              <a:t>‹#›</a:t>
            </a:fld>
            <a:endParaRPr lang="en-US"/>
          </a:p>
        </p:txBody>
      </p:sp>
    </p:spTree>
    <p:extLst>
      <p:ext uri="{BB962C8B-B14F-4D97-AF65-F5344CB8AC3E}">
        <p14:creationId xmlns:p14="http://schemas.microsoft.com/office/powerpoint/2010/main" val="2647879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1218C08-93E5-4E9D-80DB-E6847C54FB52}"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5579D5-CF0F-40AC-A485-040B6192CD60}" type="slidenum">
              <a:rPr lang="en-US" smtClean="0"/>
              <a:t>‹#›</a:t>
            </a:fld>
            <a:endParaRPr lang="en-US"/>
          </a:p>
        </p:txBody>
      </p:sp>
    </p:spTree>
    <p:extLst>
      <p:ext uri="{BB962C8B-B14F-4D97-AF65-F5344CB8AC3E}">
        <p14:creationId xmlns:p14="http://schemas.microsoft.com/office/powerpoint/2010/main" val="92456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1218C08-93E5-4E9D-80DB-E6847C54FB52}"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5579D5-CF0F-40AC-A485-040B6192CD60}"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1110391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1218C08-93E5-4E9D-80DB-E6847C54FB52}"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5579D5-CF0F-40AC-A485-040B6192CD60}" type="slidenum">
              <a:rPr lang="en-US" smtClean="0"/>
              <a:t>‹#›</a:t>
            </a:fld>
            <a:endParaRPr lang="en-US"/>
          </a:p>
        </p:txBody>
      </p:sp>
    </p:spTree>
    <p:extLst>
      <p:ext uri="{BB962C8B-B14F-4D97-AF65-F5344CB8AC3E}">
        <p14:creationId xmlns:p14="http://schemas.microsoft.com/office/powerpoint/2010/main" val="40154445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1218C08-93E5-4E9D-80DB-E6847C54FB52}"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5579D5-CF0F-40AC-A485-040B6192CD6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437829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1218C08-93E5-4E9D-80DB-E6847C54FB52}"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5579D5-CF0F-40AC-A485-040B6192CD60}" type="slidenum">
              <a:rPr lang="en-US" smtClean="0"/>
              <a:t>‹#›</a:t>
            </a:fld>
            <a:endParaRPr lang="en-US"/>
          </a:p>
        </p:txBody>
      </p:sp>
    </p:spTree>
    <p:extLst>
      <p:ext uri="{BB962C8B-B14F-4D97-AF65-F5344CB8AC3E}">
        <p14:creationId xmlns:p14="http://schemas.microsoft.com/office/powerpoint/2010/main" val="4250224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1218C08-93E5-4E9D-80DB-E6847C54FB52}"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5579D5-CF0F-40AC-A485-040B6192CD60}" type="slidenum">
              <a:rPr lang="en-US" smtClean="0"/>
              <a:t>‹#›</a:t>
            </a:fld>
            <a:endParaRPr lang="en-US"/>
          </a:p>
        </p:txBody>
      </p:sp>
    </p:spTree>
    <p:extLst>
      <p:ext uri="{BB962C8B-B14F-4D97-AF65-F5344CB8AC3E}">
        <p14:creationId xmlns:p14="http://schemas.microsoft.com/office/powerpoint/2010/main" val="837167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1218C08-93E5-4E9D-80DB-E6847C54FB52}"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5579D5-CF0F-40AC-A485-040B6192CD60}" type="slidenum">
              <a:rPr lang="en-US" smtClean="0"/>
              <a:t>‹#›</a:t>
            </a:fld>
            <a:endParaRPr lang="en-US"/>
          </a:p>
        </p:txBody>
      </p:sp>
    </p:spTree>
    <p:extLst>
      <p:ext uri="{BB962C8B-B14F-4D97-AF65-F5344CB8AC3E}">
        <p14:creationId xmlns:p14="http://schemas.microsoft.com/office/powerpoint/2010/main" val="2165959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1218C08-93E5-4E9D-80DB-E6847C54FB52}" type="datetimeFigureOut">
              <a:rPr lang="en-US" smtClean="0"/>
              <a:t>10/23/2019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95579D5-CF0F-40AC-A485-040B6192CD60}" type="slidenum">
              <a:rPr lang="en-US" smtClean="0"/>
              <a:t>‹#›</a:t>
            </a:fld>
            <a:endParaRPr lang="en-US"/>
          </a:p>
        </p:txBody>
      </p:sp>
    </p:spTree>
    <p:extLst>
      <p:ext uri="{BB962C8B-B14F-4D97-AF65-F5344CB8AC3E}">
        <p14:creationId xmlns:p14="http://schemas.microsoft.com/office/powerpoint/2010/main" val="34836736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7.xml"/><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5990" y="1105989"/>
            <a:ext cx="8342810" cy="2211977"/>
          </a:xfrm>
        </p:spPr>
        <p:txBody>
          <a:bodyPr/>
          <a:lstStyle/>
          <a:p>
            <a:r>
              <a:rPr lang="en-US" sz="4800" dirty="0"/>
              <a:t>What is Unconscious </a:t>
            </a:r>
            <a:r>
              <a:rPr lang="en-US" sz="4800" dirty="0" smtClean="0"/>
              <a:t>Bias: </a:t>
            </a:r>
            <a:r>
              <a:rPr lang="en-US" sz="4800" dirty="0"/>
              <a:t>considerations and top tips.</a:t>
            </a:r>
          </a:p>
        </p:txBody>
      </p:sp>
      <p:sp>
        <p:nvSpPr>
          <p:cNvPr id="3" name="Subtitle 2"/>
          <p:cNvSpPr>
            <a:spLocks noGrp="1"/>
          </p:cNvSpPr>
          <p:nvPr>
            <p:ph type="subTitle" idx="1"/>
          </p:nvPr>
        </p:nvSpPr>
        <p:spPr>
          <a:xfrm>
            <a:off x="1507067" y="4050833"/>
            <a:ext cx="7766936" cy="1348481"/>
          </a:xfrm>
        </p:spPr>
        <p:txBody>
          <a:bodyPr>
            <a:normAutofit fontScale="25000" lnSpcReduction="20000"/>
          </a:bodyPr>
          <a:lstStyle/>
          <a:p>
            <a:endParaRPr lang="en-US" dirty="0" smtClean="0"/>
          </a:p>
          <a:p>
            <a:pPr algn="ctr"/>
            <a:r>
              <a:rPr lang="en-US" sz="12800" dirty="0" smtClean="0">
                <a:latin typeface="+mj-lt"/>
              </a:rPr>
              <a:t>Lorne Foster</a:t>
            </a:r>
          </a:p>
          <a:p>
            <a:pPr algn="ctr"/>
            <a:r>
              <a:rPr lang="en-US" sz="12800" dirty="0" smtClean="0">
                <a:latin typeface="+mj-lt"/>
              </a:rPr>
              <a:t>York University</a:t>
            </a:r>
            <a:endParaRPr lang="en-US" sz="12800" dirty="0">
              <a:latin typeface="+mj-lt"/>
            </a:endParaRPr>
          </a:p>
        </p:txBody>
      </p:sp>
    </p:spTree>
    <p:extLst>
      <p:ext uri="{BB962C8B-B14F-4D97-AF65-F5344CB8AC3E}">
        <p14:creationId xmlns:p14="http://schemas.microsoft.com/office/powerpoint/2010/main" val="857631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62446"/>
          </a:xfrm>
        </p:spPr>
        <p:txBody>
          <a:bodyPr/>
          <a:lstStyle/>
          <a:p>
            <a:pPr algn="ctr"/>
            <a:r>
              <a:rPr lang="en-US" dirty="0" smtClean="0">
                <a:solidFill>
                  <a:schemeClr val="tx1"/>
                </a:solidFill>
              </a:rPr>
              <a:t>Outline of Session</a:t>
            </a:r>
            <a:endParaRPr lang="en-US" dirty="0">
              <a:solidFill>
                <a:schemeClr val="tx1"/>
              </a:solidFill>
            </a:endParaRPr>
          </a:p>
        </p:txBody>
      </p:sp>
      <p:sp>
        <p:nvSpPr>
          <p:cNvPr id="3" name="Content Placeholder 2"/>
          <p:cNvSpPr>
            <a:spLocks noGrp="1"/>
          </p:cNvSpPr>
          <p:nvPr>
            <p:ph idx="1"/>
          </p:nvPr>
        </p:nvSpPr>
        <p:spPr>
          <a:xfrm>
            <a:off x="720877" y="2160589"/>
            <a:ext cx="8596668" cy="3880773"/>
          </a:xfrm>
        </p:spPr>
        <p:txBody>
          <a:bodyPr/>
          <a:lstStyle/>
          <a:p>
            <a:endParaRPr lang="en-US" sz="1000" dirty="0">
              <a:solidFill>
                <a:srgbClr val="000000"/>
              </a:solidFill>
              <a:latin typeface="Arial" panose="020B0604020202020204" pitchFamily="34" charset="0"/>
            </a:endParaRPr>
          </a:p>
          <a:p>
            <a:pPr marL="0" indent="0">
              <a:buNone/>
            </a:pPr>
            <a:r>
              <a:rPr lang="en-US" sz="2400" dirty="0">
                <a:latin typeface="Arial" panose="020B0604020202020204" pitchFamily="34" charset="0"/>
              </a:rPr>
              <a:t>What is Unconscious </a:t>
            </a:r>
            <a:r>
              <a:rPr lang="en-US" sz="2400" dirty="0" smtClean="0">
                <a:latin typeface="Arial" panose="020B0604020202020204" pitchFamily="34" charset="0"/>
              </a:rPr>
              <a:t>Bias: considerations </a:t>
            </a:r>
            <a:r>
              <a:rPr lang="en-US" sz="2400" dirty="0">
                <a:latin typeface="Arial" panose="020B0604020202020204" pitchFamily="34" charset="0"/>
              </a:rPr>
              <a:t>and top tips. </a:t>
            </a:r>
            <a:endParaRPr lang="en-US" sz="2400" dirty="0" smtClean="0">
              <a:latin typeface="Arial" panose="020B0604020202020204" pitchFamily="34" charset="0"/>
            </a:endParaRPr>
          </a:p>
          <a:p>
            <a:pPr marL="0" indent="0">
              <a:buNone/>
            </a:pPr>
            <a:endParaRPr lang="en-US" dirty="0"/>
          </a:p>
          <a:p>
            <a:r>
              <a:rPr lang="en-US" sz="2400" dirty="0">
                <a:latin typeface="Arial" panose="020B0604020202020204" pitchFamily="34" charset="0"/>
              </a:rPr>
              <a:t>1. Overview – What is Unconscious Bias </a:t>
            </a:r>
          </a:p>
          <a:p>
            <a:r>
              <a:rPr lang="en-US" sz="2400" dirty="0">
                <a:latin typeface="Arial" panose="020B0604020202020204" pitchFamily="34" charset="0"/>
              </a:rPr>
              <a:t>2. Examples of Unconscious Bias </a:t>
            </a:r>
          </a:p>
          <a:p>
            <a:r>
              <a:rPr lang="en-US" sz="2400" dirty="0">
                <a:latin typeface="Arial" panose="020B0604020202020204" pitchFamily="34" charset="0"/>
              </a:rPr>
              <a:t>3. Mitigate - what can you do </a:t>
            </a:r>
          </a:p>
          <a:p>
            <a:r>
              <a:rPr lang="en-US" sz="2400" dirty="0">
                <a:latin typeface="Arial" panose="020B0604020202020204" pitchFamily="34" charset="0"/>
              </a:rPr>
              <a:t>4. Case studies </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3300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75063" y="687977"/>
            <a:ext cx="9109166" cy="5582193"/>
          </a:xfrm>
          <a:prstGeom prst="rect">
            <a:avLst/>
          </a:prstGeom>
        </p:spPr>
      </p:pic>
    </p:spTree>
    <p:extLst>
      <p:ext uri="{BB962C8B-B14F-4D97-AF65-F5344CB8AC3E}">
        <p14:creationId xmlns:p14="http://schemas.microsoft.com/office/powerpoint/2010/main" val="1964066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86925" y="1114696"/>
            <a:ext cx="3049645" cy="2160599"/>
          </a:xfrm>
          <a:prstGeom prst="rect">
            <a:avLst/>
          </a:prstGeom>
        </p:spPr>
      </p:pic>
      <p:pic>
        <p:nvPicPr>
          <p:cNvPr id="3" name="Picture 2"/>
          <p:cNvPicPr>
            <a:picLocks noChangeAspect="1"/>
          </p:cNvPicPr>
          <p:nvPr/>
        </p:nvPicPr>
        <p:blipFill>
          <a:blip r:embed="rId3"/>
          <a:stretch>
            <a:fillRect/>
          </a:stretch>
        </p:blipFill>
        <p:spPr>
          <a:xfrm>
            <a:off x="5486400" y="1071154"/>
            <a:ext cx="2795451" cy="2170817"/>
          </a:xfrm>
          <a:prstGeom prst="rect">
            <a:avLst/>
          </a:prstGeom>
        </p:spPr>
      </p:pic>
      <p:pic>
        <p:nvPicPr>
          <p:cNvPr id="4" name="Picture 3"/>
          <p:cNvPicPr>
            <a:picLocks noChangeAspect="1"/>
          </p:cNvPicPr>
          <p:nvPr/>
        </p:nvPicPr>
        <p:blipFill>
          <a:blip r:embed="rId4"/>
          <a:stretch>
            <a:fillRect/>
          </a:stretch>
        </p:blipFill>
        <p:spPr>
          <a:xfrm>
            <a:off x="2899954" y="4014651"/>
            <a:ext cx="3309257" cy="2368732"/>
          </a:xfrm>
          <a:prstGeom prst="rect">
            <a:avLst/>
          </a:prstGeom>
        </p:spPr>
      </p:pic>
    </p:spTree>
    <p:extLst>
      <p:ext uri="{BB962C8B-B14F-4D97-AF65-F5344CB8AC3E}">
        <p14:creationId xmlns:p14="http://schemas.microsoft.com/office/powerpoint/2010/main" val="2253081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686" y="470263"/>
            <a:ext cx="8577316" cy="801188"/>
          </a:xfrm>
        </p:spPr>
        <p:txBody>
          <a:bodyPr/>
          <a:lstStyle/>
          <a:p>
            <a:pPr algn="ctr"/>
            <a:r>
              <a:rPr lang="en-US" dirty="0" smtClean="0">
                <a:solidFill>
                  <a:schemeClr val="tx1"/>
                </a:solidFill>
              </a:rPr>
              <a:t>The Reality</a:t>
            </a:r>
            <a:endParaRPr lang="en-US" dirty="0">
              <a:solidFill>
                <a:schemeClr val="tx1"/>
              </a:solidFill>
            </a:endParaRPr>
          </a:p>
        </p:txBody>
      </p:sp>
      <p:sp>
        <p:nvSpPr>
          <p:cNvPr id="3" name="Content Placeholder 2"/>
          <p:cNvSpPr>
            <a:spLocks noGrp="1"/>
          </p:cNvSpPr>
          <p:nvPr>
            <p:ph idx="1"/>
          </p:nvPr>
        </p:nvSpPr>
        <p:spPr>
          <a:xfrm>
            <a:off x="677334" y="1140822"/>
            <a:ext cx="9259146" cy="5259977"/>
          </a:xfrm>
        </p:spPr>
        <p:txBody>
          <a:bodyPr>
            <a:normAutofit fontScale="92500" lnSpcReduction="10000"/>
          </a:bodyPr>
          <a:lstStyle/>
          <a:p>
            <a:pPr marL="0" indent="0">
              <a:buNone/>
            </a:pPr>
            <a:r>
              <a:rPr lang="en-US" sz="2600" dirty="0" smtClean="0"/>
              <a:t>Despite </a:t>
            </a:r>
            <a:r>
              <a:rPr lang="en-US" sz="2600" dirty="0"/>
              <a:t>multicultural narratives, </a:t>
            </a:r>
            <a:r>
              <a:rPr lang="en-US" sz="2600" dirty="0" smtClean="0"/>
              <a:t>data </a:t>
            </a:r>
            <a:r>
              <a:rPr lang="en-US" sz="2600" dirty="0"/>
              <a:t>show how equity and diversity have become </a:t>
            </a:r>
            <a:r>
              <a:rPr lang="en-US" sz="2600" dirty="0" smtClean="0"/>
              <a:t>diversifying </a:t>
            </a:r>
            <a:r>
              <a:rPr lang="en-US" sz="2600" dirty="0"/>
              <a:t>whiteness </a:t>
            </a:r>
            <a:r>
              <a:rPr lang="en-US" sz="2600" dirty="0" smtClean="0"/>
              <a:t>projects: </a:t>
            </a:r>
          </a:p>
          <a:p>
            <a:pPr marL="0" indent="0">
              <a:buNone/>
            </a:pPr>
            <a:endParaRPr lang="en-US" sz="2600" dirty="0"/>
          </a:p>
          <a:p>
            <a:pPr>
              <a:spcBef>
                <a:spcPts val="1800"/>
              </a:spcBef>
            </a:pPr>
            <a:r>
              <a:rPr lang="en-CA" sz="2600" dirty="0"/>
              <a:t>W</a:t>
            </a:r>
            <a:r>
              <a:rPr lang="en-CA" sz="2600" dirty="0" smtClean="0"/>
              <a:t>hite </a:t>
            </a:r>
            <a:r>
              <a:rPr lang="en-CA" sz="2600" dirty="0"/>
              <a:t>people constitute 96% of judges (</a:t>
            </a:r>
            <a:r>
              <a:rPr lang="en-CA" sz="2600" dirty="0" err="1"/>
              <a:t>Tutton</a:t>
            </a:r>
            <a:r>
              <a:rPr lang="en-CA" sz="2600" dirty="0"/>
              <a:t>, 2016), </a:t>
            </a:r>
            <a:endParaRPr lang="en-CA" sz="2600" dirty="0" smtClean="0"/>
          </a:p>
          <a:p>
            <a:pPr>
              <a:spcBef>
                <a:spcPts val="1800"/>
              </a:spcBef>
            </a:pPr>
            <a:r>
              <a:rPr lang="en-CA" sz="2600" dirty="0" smtClean="0"/>
              <a:t>93</a:t>
            </a:r>
            <a:r>
              <a:rPr lang="en-CA" sz="2600" dirty="0"/>
              <a:t>% of corporate boards (McFarland, 2014), 86.4% of MPs (</a:t>
            </a:r>
            <a:r>
              <a:rPr lang="en-CA" sz="2600" dirty="0" err="1"/>
              <a:t>Tulley</a:t>
            </a:r>
            <a:r>
              <a:rPr lang="en-CA" sz="2600" dirty="0"/>
              <a:t>, 2015), </a:t>
            </a:r>
            <a:r>
              <a:rPr lang="en-CA" sz="2600" dirty="0" smtClean="0"/>
              <a:t>and </a:t>
            </a:r>
          </a:p>
          <a:p>
            <a:pPr>
              <a:spcBef>
                <a:spcPts val="1800"/>
              </a:spcBef>
            </a:pPr>
            <a:r>
              <a:rPr lang="en-CA" sz="2600" dirty="0" smtClean="0"/>
              <a:t>82</a:t>
            </a:r>
            <a:r>
              <a:rPr lang="en-CA" sz="2600" dirty="0"/>
              <a:t>% of university professors (CAUT, 2010). </a:t>
            </a:r>
            <a:endParaRPr lang="en-CA" sz="2600" dirty="0" smtClean="0"/>
          </a:p>
          <a:p>
            <a:pPr>
              <a:spcBef>
                <a:spcPts val="1800"/>
              </a:spcBef>
            </a:pPr>
            <a:r>
              <a:rPr lang="en-US" altLang="en-US" sz="2600" dirty="0">
                <a:latin typeface="+mj-lt"/>
              </a:rPr>
              <a:t>Racialized Canadians earn only 81.4 cents for every dollar paid to non-racialized Canadians.</a:t>
            </a:r>
          </a:p>
          <a:p>
            <a:pPr marL="0" indent="0">
              <a:spcBef>
                <a:spcPts val="1800"/>
              </a:spcBef>
              <a:buNone/>
            </a:pPr>
            <a:endParaRPr lang="en-US" sz="1050" dirty="0" smtClean="0">
              <a:latin typeface="Arial" panose="020B0604020202020204" pitchFamily="34" charset="0"/>
              <a:ea typeface="Calibri" panose="020F0502020204030204" pitchFamily="34" charset="0"/>
            </a:endParaRPr>
          </a:p>
          <a:p>
            <a:pPr marL="0" indent="0">
              <a:spcBef>
                <a:spcPts val="1800"/>
              </a:spcBef>
              <a:buNone/>
            </a:pPr>
            <a:r>
              <a:rPr lang="en-US" sz="1050" dirty="0" smtClean="0">
                <a:latin typeface="Arial" panose="020B0604020202020204" pitchFamily="34" charset="0"/>
                <a:ea typeface="Calibri" panose="020F0502020204030204" pitchFamily="34" charset="0"/>
              </a:rPr>
              <a:t>Canadian </a:t>
            </a:r>
            <a:r>
              <a:rPr lang="en-US" sz="1050" dirty="0">
                <a:latin typeface="Arial" panose="020B0604020202020204" pitchFamily="34" charset="0"/>
                <a:ea typeface="Calibri" panose="020F0502020204030204" pitchFamily="34" charset="0"/>
              </a:rPr>
              <a:t>Association of University Teachers (CAUT). 2010. </a:t>
            </a:r>
            <a:r>
              <a:rPr lang="en-US" sz="1050" i="1" dirty="0">
                <a:latin typeface="Arial" panose="020B0604020202020204" pitchFamily="34" charset="0"/>
                <a:ea typeface="Calibri" panose="020F0502020204030204" pitchFamily="34" charset="0"/>
              </a:rPr>
              <a:t>The Changing Academy? A Portrait of Canada’s University Teachers</a:t>
            </a:r>
            <a:r>
              <a:rPr lang="en-US" sz="1050" dirty="0">
                <a:latin typeface="Arial" panose="020B0604020202020204" pitchFamily="34" charset="0"/>
                <a:ea typeface="Calibri" panose="020F0502020204030204" pitchFamily="34" charset="0"/>
              </a:rPr>
              <a:t>. January | Vol 12 No 1</a:t>
            </a:r>
            <a:r>
              <a:rPr lang="en-US" sz="1050" dirty="0" smtClean="0">
                <a:latin typeface="Arial" panose="020B0604020202020204" pitchFamily="34" charset="0"/>
                <a:ea typeface="Calibri" panose="020F0502020204030204" pitchFamily="34" charset="0"/>
              </a:rPr>
              <a:t>.</a:t>
            </a:r>
            <a:endParaRPr lang="en-US" sz="1050" dirty="0">
              <a:latin typeface="Arial" panose="020B0604020202020204" pitchFamily="34" charset="0"/>
              <a:ea typeface="Calibri" panose="020F0502020204030204" pitchFamily="34" charset="0"/>
            </a:endParaRPr>
          </a:p>
          <a:p>
            <a:pPr marL="0" indent="0">
              <a:lnSpc>
                <a:spcPct val="115000"/>
              </a:lnSpc>
              <a:spcBef>
                <a:spcPts val="0"/>
              </a:spcBef>
              <a:buNone/>
            </a:pPr>
            <a:r>
              <a:rPr lang="en-US" sz="1050" dirty="0" err="1" smtClean="0">
                <a:latin typeface="Arial" panose="020B0604020202020204" pitchFamily="34" charset="0"/>
                <a:ea typeface="Calibri" panose="020F0502020204030204" pitchFamily="34" charset="0"/>
              </a:rPr>
              <a:t>Tolley</a:t>
            </a:r>
            <a:r>
              <a:rPr lang="en-US" sz="1050" dirty="0">
                <a:latin typeface="Arial" panose="020B0604020202020204" pitchFamily="34" charset="0"/>
                <a:ea typeface="Calibri" panose="020F0502020204030204" pitchFamily="34" charset="0"/>
              </a:rPr>
              <a:t>, E. 2015. </a:t>
            </a:r>
            <a:r>
              <a:rPr lang="en-US" sz="1050" i="1" dirty="0">
                <a:latin typeface="Arial" panose="020B0604020202020204" pitchFamily="34" charset="0"/>
                <a:ea typeface="Calibri" panose="020F0502020204030204" pitchFamily="34" charset="0"/>
              </a:rPr>
              <a:t>Framed: Media and the Coverage of Race in Canadian Politics</a:t>
            </a:r>
            <a:r>
              <a:rPr lang="en-US" sz="1050" dirty="0">
                <a:latin typeface="Arial" panose="020B0604020202020204" pitchFamily="34" charset="0"/>
                <a:ea typeface="Calibri" panose="020F0502020204030204" pitchFamily="34" charset="0"/>
              </a:rPr>
              <a:t>. Vancouver: UBC </a:t>
            </a:r>
            <a:r>
              <a:rPr lang="en-US" sz="1050" dirty="0" smtClean="0">
                <a:latin typeface="Arial" panose="020B0604020202020204" pitchFamily="34" charset="0"/>
                <a:ea typeface="Calibri" panose="020F0502020204030204" pitchFamily="34" charset="0"/>
              </a:rPr>
              <a:t>Press.</a:t>
            </a:r>
          </a:p>
          <a:p>
            <a:pPr marL="0" indent="0">
              <a:lnSpc>
                <a:spcPct val="115000"/>
              </a:lnSpc>
              <a:spcBef>
                <a:spcPts val="0"/>
              </a:spcBef>
              <a:buNone/>
            </a:pPr>
            <a:r>
              <a:rPr lang="en-US" sz="1050" dirty="0" err="1" smtClean="0">
                <a:latin typeface="Arial" panose="020B0604020202020204" pitchFamily="34" charset="0"/>
                <a:ea typeface="Calibri" panose="020F0502020204030204" pitchFamily="34" charset="0"/>
              </a:rPr>
              <a:t>Tutton</a:t>
            </a:r>
            <a:r>
              <a:rPr lang="en-US" sz="1050" dirty="0">
                <a:latin typeface="Arial" panose="020B0604020202020204" pitchFamily="34" charset="0"/>
                <a:ea typeface="Calibri" panose="020F0502020204030204" pitchFamily="34" charset="0"/>
              </a:rPr>
              <a:t>, M. 2016. Canada must boost racial diversity in ‘judiciary of whiteness,’ advocates urge. </a:t>
            </a:r>
            <a:r>
              <a:rPr lang="en-US" sz="1050" i="1" dirty="0">
                <a:latin typeface="Arial" panose="020B0604020202020204" pitchFamily="34" charset="0"/>
                <a:ea typeface="Calibri" panose="020F0502020204030204" pitchFamily="34" charset="0"/>
              </a:rPr>
              <a:t>The Canadian Press</a:t>
            </a:r>
            <a:r>
              <a:rPr lang="en-US" sz="1050" dirty="0">
                <a:latin typeface="Arial" panose="020B0604020202020204" pitchFamily="34" charset="0"/>
                <a:ea typeface="Calibri" panose="020F0502020204030204" pitchFamily="34" charset="0"/>
              </a:rPr>
              <a:t>, July 18.</a:t>
            </a:r>
          </a:p>
          <a:p>
            <a:pPr indent="0">
              <a:spcBef>
                <a:spcPts val="1800"/>
              </a:spcBef>
            </a:pPr>
            <a:endParaRPr lang="en-US" sz="1050" dirty="0"/>
          </a:p>
        </p:txBody>
      </p:sp>
    </p:spTree>
    <p:extLst>
      <p:ext uri="{BB962C8B-B14F-4D97-AF65-F5344CB8AC3E}">
        <p14:creationId xmlns:p14="http://schemas.microsoft.com/office/powerpoint/2010/main" val="943416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342900" lvl="0" indent="-342900" algn="ctr">
              <a:spcBef>
                <a:spcPts val="1000"/>
              </a:spcBef>
            </a:pPr>
            <a:r>
              <a:rPr lang="en-US" dirty="0">
                <a:solidFill>
                  <a:prstClr val="black">
                    <a:lumMod val="75000"/>
                    <a:lumOff val="25000"/>
                  </a:prstClr>
                </a:solidFill>
                <a:ea typeface="+mn-ea"/>
                <a:cs typeface="+mn-cs"/>
              </a:rPr>
              <a:t>What is Unconscious Bias? </a:t>
            </a:r>
            <a:br>
              <a:rPr lang="en-US" dirty="0">
                <a:solidFill>
                  <a:prstClr val="black">
                    <a:lumMod val="75000"/>
                    <a:lumOff val="25000"/>
                  </a:prstClr>
                </a:solidFill>
                <a:ea typeface="+mn-ea"/>
                <a:cs typeface="+mn-cs"/>
              </a:rPr>
            </a:br>
            <a:endParaRPr lang="en-US" dirty="0"/>
          </a:p>
        </p:txBody>
      </p:sp>
      <p:sp>
        <p:nvSpPr>
          <p:cNvPr id="3" name="Content Placeholder 2"/>
          <p:cNvSpPr>
            <a:spLocks noGrp="1"/>
          </p:cNvSpPr>
          <p:nvPr>
            <p:ph idx="1"/>
          </p:nvPr>
        </p:nvSpPr>
        <p:spPr>
          <a:xfrm>
            <a:off x="694752" y="2134463"/>
            <a:ext cx="8596668" cy="3880773"/>
          </a:xfrm>
        </p:spPr>
        <p:txBody>
          <a:bodyPr/>
          <a:lstStyle/>
          <a:p>
            <a:endParaRPr lang="en-US" sz="1000" dirty="0">
              <a:solidFill>
                <a:srgbClr val="000000"/>
              </a:solidFill>
              <a:latin typeface="Arial" panose="020B0604020202020204" pitchFamily="34" charset="0"/>
            </a:endParaRPr>
          </a:p>
          <a:p>
            <a:r>
              <a:rPr lang="en-US" sz="2400" b="1" dirty="0" smtClean="0">
                <a:latin typeface="+mj-lt"/>
              </a:rPr>
              <a:t>Unconscious </a:t>
            </a:r>
            <a:r>
              <a:rPr lang="en-US" sz="2400" b="1" dirty="0">
                <a:latin typeface="+mj-lt"/>
              </a:rPr>
              <a:t>bias </a:t>
            </a:r>
            <a:r>
              <a:rPr lang="en-US" sz="2400" dirty="0">
                <a:latin typeface="+mj-lt"/>
              </a:rPr>
              <a:t>refers to a bias that we are </a:t>
            </a:r>
            <a:r>
              <a:rPr lang="en-US" sz="2400" i="1" dirty="0">
                <a:latin typeface="+mj-lt"/>
              </a:rPr>
              <a:t>unaware of</a:t>
            </a:r>
            <a:r>
              <a:rPr lang="en-US" sz="2400" dirty="0">
                <a:latin typeface="+mj-lt"/>
              </a:rPr>
              <a:t>, and which happens outside of our control. It is a bias that happens automatically and is triggered by our brain making quick judgments and assessments of people and situations, influenced by our </a:t>
            </a:r>
            <a:r>
              <a:rPr lang="en-US" sz="2400" b="1" dirty="0">
                <a:latin typeface="+mj-lt"/>
              </a:rPr>
              <a:t>background</a:t>
            </a:r>
            <a:r>
              <a:rPr lang="en-US" sz="2400" dirty="0">
                <a:latin typeface="+mj-lt"/>
              </a:rPr>
              <a:t>, </a:t>
            </a:r>
            <a:r>
              <a:rPr lang="en-US" sz="2400" b="1" dirty="0">
                <a:latin typeface="+mj-lt"/>
              </a:rPr>
              <a:t>cultural environment </a:t>
            </a:r>
            <a:r>
              <a:rPr lang="en-US" sz="2400" dirty="0">
                <a:latin typeface="+mj-lt"/>
              </a:rPr>
              <a:t>and </a:t>
            </a:r>
            <a:r>
              <a:rPr lang="en-US" sz="2400" b="1" dirty="0">
                <a:latin typeface="+mj-lt"/>
              </a:rPr>
              <a:t>personal experiences </a:t>
            </a:r>
            <a:endParaRPr lang="en-US" sz="2400" dirty="0">
              <a:latin typeface="+mj-lt"/>
            </a:endParaRPr>
          </a:p>
        </p:txBody>
      </p:sp>
    </p:spTree>
    <p:extLst>
      <p:ext uri="{BB962C8B-B14F-4D97-AF65-F5344CB8AC3E}">
        <p14:creationId xmlns:p14="http://schemas.microsoft.com/office/powerpoint/2010/main" val="261439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31817"/>
          </a:xfrm>
        </p:spPr>
        <p:txBody>
          <a:bodyPr/>
          <a:lstStyle/>
          <a:p>
            <a:pPr algn="ctr"/>
            <a:r>
              <a:rPr lang="en-US" dirty="0" err="1" smtClean="0">
                <a:solidFill>
                  <a:schemeClr val="tx1"/>
                </a:solidFill>
              </a:rPr>
              <a:t>Microaggression</a:t>
            </a:r>
            <a:endParaRPr lang="en-US" dirty="0">
              <a:solidFill>
                <a:schemeClr val="tx1"/>
              </a:solidFill>
            </a:endParaRPr>
          </a:p>
        </p:txBody>
      </p:sp>
      <p:sp>
        <p:nvSpPr>
          <p:cNvPr id="3" name="Content Placeholder 2"/>
          <p:cNvSpPr>
            <a:spLocks noGrp="1"/>
          </p:cNvSpPr>
          <p:nvPr>
            <p:ph idx="1"/>
          </p:nvPr>
        </p:nvSpPr>
        <p:spPr>
          <a:xfrm>
            <a:off x="677334" y="1637211"/>
            <a:ext cx="8596668" cy="4404151"/>
          </a:xfrm>
        </p:spPr>
        <p:txBody>
          <a:bodyPr/>
          <a:lstStyle/>
          <a:p>
            <a:pPr marL="0" indent="0">
              <a:buNone/>
            </a:pPr>
            <a:endParaRPr lang="en-US" dirty="0"/>
          </a:p>
          <a:p>
            <a:r>
              <a:rPr lang="en-US" dirty="0"/>
              <a:t> </a:t>
            </a:r>
            <a:r>
              <a:rPr lang="en-US" sz="2800" i="1" dirty="0"/>
              <a:t>Microaggressions: everyday verbal, nonverbal, and environmental slights, snubs, or insults, whether intentional or unintentional, which communicate hostile, derogatory, or negative messages to target persons based solely upon their marginalized group membership. </a:t>
            </a:r>
            <a:endParaRPr lang="en-US" sz="2800" i="1" dirty="0" smtClean="0"/>
          </a:p>
          <a:p>
            <a:pPr marL="0" indent="0">
              <a:buNone/>
            </a:pPr>
            <a:r>
              <a:rPr lang="en-US" sz="2800" i="1" dirty="0"/>
              <a:t>	</a:t>
            </a:r>
            <a:r>
              <a:rPr lang="en-US" sz="2800" i="1" dirty="0" smtClean="0"/>
              <a:t>							</a:t>
            </a:r>
            <a:r>
              <a:rPr lang="en-US" sz="2800" dirty="0" smtClean="0"/>
              <a:t>- </a:t>
            </a:r>
            <a:r>
              <a:rPr lang="en-US" sz="2800" dirty="0" err="1"/>
              <a:t>Derald</a:t>
            </a:r>
            <a:r>
              <a:rPr lang="en-US" sz="2800" dirty="0"/>
              <a:t> Wing Sue, Ph.D. </a:t>
            </a:r>
          </a:p>
          <a:p>
            <a:pPr marL="0" indent="0">
              <a:buNone/>
            </a:pPr>
            <a:endParaRPr lang="en-US" sz="2800" dirty="0"/>
          </a:p>
        </p:txBody>
      </p:sp>
    </p:spTree>
    <p:extLst>
      <p:ext uri="{BB962C8B-B14F-4D97-AF65-F5344CB8AC3E}">
        <p14:creationId xmlns:p14="http://schemas.microsoft.com/office/powerpoint/2010/main" val="437422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39634"/>
            <a:ext cx="8596668" cy="853440"/>
          </a:xfrm>
        </p:spPr>
        <p:txBody>
          <a:bodyPr>
            <a:normAutofit/>
          </a:bodyPr>
          <a:lstStyle/>
          <a:p>
            <a:pPr algn="ctr"/>
            <a:r>
              <a:rPr lang="en-US" dirty="0" err="1" smtClean="0">
                <a:solidFill>
                  <a:schemeClr val="tx1"/>
                </a:solidFill>
              </a:rPr>
              <a:t>Microaggression</a:t>
            </a:r>
            <a:r>
              <a:rPr lang="en-US" dirty="0" smtClean="0">
                <a:solidFill>
                  <a:schemeClr val="tx1"/>
                </a:solidFill>
              </a:rPr>
              <a:t> Examples </a:t>
            </a:r>
            <a:endParaRPr lang="en-US" dirty="0">
              <a:solidFill>
                <a:schemeClr val="tx1"/>
              </a:solidFill>
            </a:endParaRPr>
          </a:p>
        </p:txBody>
      </p:sp>
      <p:sp>
        <p:nvSpPr>
          <p:cNvPr id="3" name="Content Placeholder 2"/>
          <p:cNvSpPr>
            <a:spLocks noGrp="1"/>
          </p:cNvSpPr>
          <p:nvPr>
            <p:ph idx="1"/>
          </p:nvPr>
        </p:nvSpPr>
        <p:spPr>
          <a:xfrm>
            <a:off x="677334" y="1280160"/>
            <a:ext cx="10752666" cy="5085806"/>
          </a:xfrm>
        </p:spPr>
        <p:txBody>
          <a:bodyPr>
            <a:noAutofit/>
          </a:bodyPr>
          <a:lstStyle/>
          <a:p>
            <a:pPr>
              <a:spcBef>
                <a:spcPts val="800"/>
              </a:spcBef>
            </a:pPr>
            <a:r>
              <a:rPr lang="en-US" sz="2100" dirty="0"/>
              <a:t>Failing to learn to pronounce or continuing to mispronounce the names of students after they have corrected </a:t>
            </a:r>
            <a:r>
              <a:rPr lang="en-US" sz="2100" dirty="0" smtClean="0"/>
              <a:t>you.</a:t>
            </a:r>
          </a:p>
          <a:p>
            <a:pPr>
              <a:spcBef>
                <a:spcPts val="800"/>
              </a:spcBef>
            </a:pPr>
            <a:r>
              <a:rPr lang="en-US" sz="2100" dirty="0" smtClean="0"/>
              <a:t>Scheduling </a:t>
            </a:r>
            <a:r>
              <a:rPr lang="en-US" sz="2100" dirty="0"/>
              <a:t>tests and project due dates on religious or cultural holidays</a:t>
            </a:r>
            <a:r>
              <a:rPr lang="en-US" sz="2100" dirty="0" smtClean="0"/>
              <a:t>.</a:t>
            </a:r>
          </a:p>
          <a:p>
            <a:pPr>
              <a:spcBef>
                <a:spcPts val="800"/>
              </a:spcBef>
            </a:pPr>
            <a:r>
              <a:rPr lang="en-US" sz="2100" dirty="0"/>
              <a:t>Using the term “illegals” to reference undocumented students</a:t>
            </a:r>
            <a:r>
              <a:rPr lang="en-US" sz="2100" dirty="0" smtClean="0"/>
              <a:t>.</a:t>
            </a:r>
          </a:p>
          <a:p>
            <a:pPr>
              <a:spcBef>
                <a:spcPts val="800"/>
              </a:spcBef>
            </a:pPr>
            <a:r>
              <a:rPr lang="en-US" sz="2100" dirty="0"/>
              <a:t>Expecting students of any particular group to ‘represent’ the perspectives of others of their race, gender, etc. in class discussions or debates</a:t>
            </a:r>
            <a:r>
              <a:rPr lang="en-US" sz="2100" dirty="0" smtClean="0"/>
              <a:t>.</a:t>
            </a:r>
          </a:p>
          <a:p>
            <a:pPr>
              <a:spcBef>
                <a:spcPts val="800"/>
              </a:spcBef>
            </a:pPr>
            <a:r>
              <a:rPr lang="en-US" sz="2100" dirty="0"/>
              <a:t>Using sexist </a:t>
            </a:r>
            <a:r>
              <a:rPr lang="en-US" sz="2100" dirty="0" smtClean="0"/>
              <a:t>language.</a:t>
            </a:r>
          </a:p>
          <a:p>
            <a:pPr>
              <a:spcBef>
                <a:spcPts val="800"/>
              </a:spcBef>
            </a:pPr>
            <a:r>
              <a:rPr lang="en-US" sz="2100" dirty="0" smtClean="0"/>
              <a:t>Using </a:t>
            </a:r>
            <a:r>
              <a:rPr lang="en-US" sz="2100" dirty="0"/>
              <a:t>heteronormative metaphors or examples in class</a:t>
            </a:r>
            <a:r>
              <a:rPr lang="en-US" sz="2100" dirty="0" smtClean="0"/>
              <a:t>.</a:t>
            </a:r>
          </a:p>
          <a:p>
            <a:pPr>
              <a:spcBef>
                <a:spcPts val="800"/>
              </a:spcBef>
            </a:pPr>
            <a:r>
              <a:rPr lang="en-US" sz="2100" dirty="0"/>
              <a:t>Complimenting non-white students on their use of “good English</a:t>
            </a:r>
            <a:r>
              <a:rPr lang="en-US" sz="2100" dirty="0" smtClean="0"/>
              <a:t>.”</a:t>
            </a:r>
          </a:p>
          <a:p>
            <a:pPr>
              <a:spcBef>
                <a:spcPts val="800"/>
              </a:spcBef>
            </a:pPr>
            <a:r>
              <a:rPr lang="en-US" sz="2100" dirty="0"/>
              <a:t>Making assumptions about students and their backgrounds.</a:t>
            </a:r>
          </a:p>
          <a:p>
            <a:pPr>
              <a:spcBef>
                <a:spcPts val="800"/>
              </a:spcBef>
            </a:pPr>
            <a:r>
              <a:rPr lang="en-US" sz="2100" dirty="0" smtClean="0"/>
              <a:t>Featuring </a:t>
            </a:r>
            <a:r>
              <a:rPr lang="en-US" sz="2100" dirty="0"/>
              <a:t>pictures of students of only one ethnicity or gender on the school website.</a:t>
            </a:r>
          </a:p>
          <a:p>
            <a:pPr>
              <a:spcBef>
                <a:spcPts val="800"/>
              </a:spcBef>
            </a:pPr>
            <a:r>
              <a:rPr lang="en-US" sz="2100" dirty="0" smtClean="0"/>
              <a:t>Having </a:t>
            </a:r>
            <a:r>
              <a:rPr lang="en-US" sz="2100" dirty="0"/>
              <a:t>students engage in required reading where the protagonists are always white.</a:t>
            </a:r>
          </a:p>
        </p:txBody>
      </p:sp>
    </p:spTree>
    <p:extLst>
      <p:ext uri="{BB962C8B-B14F-4D97-AF65-F5344CB8AC3E}">
        <p14:creationId xmlns:p14="http://schemas.microsoft.com/office/powerpoint/2010/main" val="3880615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38200"/>
          </a:xfrm>
        </p:spPr>
        <p:txBody>
          <a:bodyPr>
            <a:normAutofit fontScale="90000"/>
          </a:bodyPr>
          <a:lstStyle/>
          <a:p>
            <a:pPr algn="ctr"/>
            <a:r>
              <a:rPr lang="en-US" dirty="0" smtClean="0">
                <a:solidFill>
                  <a:srgbClr val="000000"/>
                </a:solidFill>
                <a:latin typeface="Open Sans"/>
                <a:ea typeface="Times New Roman" panose="02020603050405020304" pitchFamily="18" charset="0"/>
                <a:cs typeface="Times New Roman" panose="02020603050405020304" pitchFamily="18" charset="0"/>
              </a:rPr>
              <a:t>2019 The </a:t>
            </a:r>
            <a:r>
              <a:rPr lang="en-US" dirty="0">
                <a:solidFill>
                  <a:srgbClr val="000000"/>
                </a:solidFill>
                <a:latin typeface="Open Sans"/>
                <a:ea typeface="Times New Roman" panose="02020603050405020304" pitchFamily="18" charset="0"/>
                <a:cs typeface="Times New Roman" panose="02020603050405020304" pitchFamily="18" charset="0"/>
              </a:rPr>
              <a:t>Canada Border Services Agency</a:t>
            </a:r>
            <a:endParaRPr lang="en-US" dirty="0">
              <a:solidFill>
                <a:schemeClr val="tx1"/>
              </a:solidFill>
            </a:endParaRPr>
          </a:p>
        </p:txBody>
      </p:sp>
      <p:sp>
        <p:nvSpPr>
          <p:cNvPr id="3" name="Content Placeholder 2"/>
          <p:cNvSpPr>
            <a:spLocks noGrp="1"/>
          </p:cNvSpPr>
          <p:nvPr>
            <p:ph idx="1"/>
          </p:nvPr>
        </p:nvSpPr>
        <p:spPr>
          <a:xfrm>
            <a:off x="677334" y="1501140"/>
            <a:ext cx="10295466" cy="4815840"/>
          </a:xfrm>
        </p:spPr>
        <p:txBody>
          <a:bodyPr>
            <a:normAutofit/>
          </a:bodyPr>
          <a:lstStyle/>
          <a:p>
            <a:pPr marL="0" indent="0">
              <a:lnSpc>
                <a:spcPct val="115000"/>
              </a:lnSpc>
              <a:spcBef>
                <a:spcPts val="0"/>
              </a:spcBef>
              <a:buNone/>
            </a:pPr>
            <a:r>
              <a:rPr lang="en-US" dirty="0">
                <a:solidFill>
                  <a:srgbClr val="000000"/>
                </a:solidFill>
                <a:latin typeface="Open Sans"/>
                <a:ea typeface="Times New Roman" panose="02020603050405020304" pitchFamily="18" charset="0"/>
                <a:cs typeface="Times New Roman" panose="02020603050405020304" pitchFamily="18" charset="0"/>
              </a:rPr>
              <a:t>The Canada Border Services </a:t>
            </a:r>
            <a:r>
              <a:rPr lang="en-US" dirty="0" smtClean="0">
                <a:solidFill>
                  <a:srgbClr val="000000"/>
                </a:solidFill>
                <a:latin typeface="Open Sans"/>
                <a:ea typeface="Times New Roman" panose="02020603050405020304" pitchFamily="18" charset="0"/>
                <a:cs typeface="Times New Roman" panose="02020603050405020304" pitchFamily="18" charset="0"/>
              </a:rPr>
              <a:t>Agency (</a:t>
            </a:r>
            <a:r>
              <a:rPr lang="en-US" dirty="0" smtClean="0"/>
              <a:t>CBSA) Officer Findings:</a:t>
            </a:r>
          </a:p>
          <a:p>
            <a:r>
              <a:rPr lang="en-US" dirty="0" smtClean="0"/>
              <a:t>Border officers order </a:t>
            </a:r>
            <a:r>
              <a:rPr lang="en-US" dirty="0"/>
              <a:t>secondary inspections for </a:t>
            </a:r>
            <a:r>
              <a:rPr lang="en-US" dirty="0" err="1"/>
              <a:t>travellers</a:t>
            </a:r>
            <a:r>
              <a:rPr lang="en-US" dirty="0"/>
              <a:t> from the Middle East, Africa and the Caribbean at far higher rates than for </a:t>
            </a:r>
            <a:r>
              <a:rPr lang="en-US" dirty="0" err="1"/>
              <a:t>travellers</a:t>
            </a:r>
            <a:r>
              <a:rPr lang="en-US" dirty="0"/>
              <a:t> from the U.S. or Western Europe</a:t>
            </a:r>
            <a:r>
              <a:rPr lang="en-US" dirty="0" smtClean="0"/>
              <a:t>.</a:t>
            </a:r>
          </a:p>
          <a:p>
            <a:pPr marL="914400" indent="-400050">
              <a:buFont typeface="+mj-lt"/>
              <a:buAutoNum type="romanUcPeriod"/>
            </a:pPr>
            <a:r>
              <a:rPr lang="en-US" dirty="0" smtClean="0"/>
              <a:t>Iranian </a:t>
            </a:r>
            <a:r>
              <a:rPr lang="en-US" dirty="0" err="1"/>
              <a:t>travellers</a:t>
            </a:r>
            <a:r>
              <a:rPr lang="en-US" dirty="0"/>
              <a:t> arriving in Canada in 2017 were on average about twenty </a:t>
            </a:r>
            <a:r>
              <a:rPr lang="en-US" dirty="0" smtClean="0"/>
              <a:t>times as </a:t>
            </a:r>
            <a:r>
              <a:rPr lang="en-US" dirty="0"/>
              <a:t>likely to be referred to secondary inspections for Customs purposes — </a:t>
            </a:r>
            <a:r>
              <a:rPr lang="en-US" dirty="0" smtClean="0"/>
              <a:t>and about </a:t>
            </a:r>
            <a:r>
              <a:rPr lang="en-US" dirty="0"/>
              <a:t>six times as likely to be referred for immigration purposes — as </a:t>
            </a:r>
            <a:r>
              <a:rPr lang="en-US" dirty="0" smtClean="0"/>
              <a:t>were visiting </a:t>
            </a:r>
            <a:r>
              <a:rPr lang="en-US" dirty="0"/>
              <a:t>Icelanders.</a:t>
            </a:r>
          </a:p>
          <a:p>
            <a:pPr marL="914400" indent="-400050">
              <a:buFont typeface="+mj-lt"/>
              <a:buAutoNum type="romanUcPeriod"/>
            </a:pPr>
            <a:r>
              <a:rPr lang="en-US" dirty="0" smtClean="0"/>
              <a:t>Jamaican visitors were approximately </a:t>
            </a:r>
            <a:r>
              <a:rPr lang="en-US" dirty="0"/>
              <a:t>ten times as likely as a Dane to face </a:t>
            </a:r>
            <a:r>
              <a:rPr lang="en-US" dirty="0" smtClean="0"/>
              <a:t>a secondary </a:t>
            </a:r>
            <a:r>
              <a:rPr lang="en-US" dirty="0"/>
              <a:t>inspection for Customs purposes, and almost ten times as likely to </a:t>
            </a:r>
            <a:r>
              <a:rPr lang="en-US" dirty="0" smtClean="0"/>
              <a:t>be followed </a:t>
            </a:r>
            <a:r>
              <a:rPr lang="en-US" dirty="0"/>
              <a:t>up for immigration purposes.</a:t>
            </a:r>
          </a:p>
          <a:p>
            <a:r>
              <a:rPr lang="en-US" dirty="0" smtClean="0"/>
              <a:t>Border </a:t>
            </a:r>
            <a:r>
              <a:rPr lang="en-US" dirty="0"/>
              <a:t>officers are more likely to look twice at the customs declaration of a returning </a:t>
            </a:r>
            <a:r>
              <a:rPr lang="en-US" dirty="0" smtClean="0"/>
              <a:t>Canadian </a:t>
            </a:r>
            <a:r>
              <a:rPr lang="en-US" dirty="0" err="1"/>
              <a:t>traveller</a:t>
            </a:r>
            <a:r>
              <a:rPr lang="en-US" dirty="0"/>
              <a:t> than that of a U.S. visitor</a:t>
            </a:r>
            <a:r>
              <a:rPr lang="en-US" dirty="0" smtClean="0"/>
              <a:t>.</a:t>
            </a:r>
            <a:endParaRPr lang="en-US" dirty="0"/>
          </a:p>
          <a:p>
            <a:r>
              <a:rPr lang="en-US" dirty="0" smtClean="0"/>
              <a:t>The </a:t>
            </a:r>
            <a:r>
              <a:rPr lang="en-US" dirty="0"/>
              <a:t>new Primary Inspection Kiosks (PIK) that read </a:t>
            </a:r>
            <a:r>
              <a:rPr lang="en-US" dirty="0" smtClean="0"/>
              <a:t>passports (‘facial recognition’) </a:t>
            </a:r>
            <a:r>
              <a:rPr lang="en-US" dirty="0"/>
              <a:t>at some Canadian airports may have higher error rates when processing people with certain ethnic backgrounds.</a:t>
            </a:r>
          </a:p>
        </p:txBody>
      </p:sp>
    </p:spTree>
    <p:extLst>
      <p:ext uri="{BB962C8B-B14F-4D97-AF65-F5344CB8AC3E}">
        <p14:creationId xmlns:p14="http://schemas.microsoft.com/office/powerpoint/2010/main" val="337391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07720"/>
          </a:xfrm>
        </p:spPr>
        <p:txBody>
          <a:bodyPr/>
          <a:lstStyle/>
          <a:p>
            <a:pPr algn="ctr"/>
            <a:r>
              <a:rPr lang="en-US" dirty="0" smtClean="0">
                <a:solidFill>
                  <a:schemeClr val="tx1"/>
                </a:solidFill>
              </a:rPr>
              <a:t>African Canadian vs. Black</a:t>
            </a:r>
            <a:endParaRPr lang="en-US" dirty="0">
              <a:solidFill>
                <a:schemeClr val="tx1"/>
              </a:solidFill>
            </a:endParaRPr>
          </a:p>
        </p:txBody>
      </p:sp>
      <p:sp>
        <p:nvSpPr>
          <p:cNvPr id="3" name="Content Placeholder 2"/>
          <p:cNvSpPr>
            <a:spLocks noGrp="1"/>
          </p:cNvSpPr>
          <p:nvPr>
            <p:ph idx="1"/>
          </p:nvPr>
        </p:nvSpPr>
        <p:spPr>
          <a:xfrm>
            <a:off x="677334" y="1417320"/>
            <a:ext cx="9640146" cy="4998719"/>
          </a:xfrm>
        </p:spPr>
        <p:txBody>
          <a:bodyPr>
            <a:normAutofit/>
          </a:bodyPr>
          <a:lstStyle/>
          <a:p>
            <a:pPr marL="0" indent="0">
              <a:buNone/>
            </a:pPr>
            <a:r>
              <a:rPr lang="en-US" sz="2000" dirty="0"/>
              <a:t>Recent association research in the United States even suggests that people tend to be much more disposed to the identification of people as “African American” as opposed to those who identify as “Blacks”, and this can have remunerative consequences particularly for professionals (Hall, Phillips &amp; Townsend, 2015). </a:t>
            </a:r>
            <a:endParaRPr lang="en-US" sz="2000" dirty="0" smtClean="0"/>
          </a:p>
          <a:p>
            <a:pPr marL="0" indent="0">
              <a:buNone/>
            </a:pPr>
            <a:endParaRPr lang="en-US" dirty="0"/>
          </a:p>
          <a:p>
            <a:pPr>
              <a:buFont typeface="Wingdings" panose="05000000000000000000" pitchFamily="2" charset="2"/>
              <a:buChar char="q"/>
            </a:pPr>
            <a:r>
              <a:rPr lang="en-US" sz="2000" dirty="0" smtClean="0"/>
              <a:t>Through </a:t>
            </a:r>
            <a:r>
              <a:rPr lang="en-US" sz="2000" dirty="0"/>
              <a:t>a series of tests, the researchers concluded the </a:t>
            </a:r>
            <a:r>
              <a:rPr lang="en-US" sz="2000" i="1" dirty="0"/>
              <a:t>stereotype content for Blacks</a:t>
            </a:r>
            <a:r>
              <a:rPr lang="en-US" sz="2000" dirty="0"/>
              <a:t> was significantly more negative than for African-Americans. </a:t>
            </a:r>
            <a:endParaRPr lang="en-US" sz="2000" dirty="0" smtClean="0"/>
          </a:p>
          <a:p>
            <a:pPr>
              <a:buFont typeface="Wingdings" panose="05000000000000000000" pitchFamily="2" charset="2"/>
              <a:buChar char="q"/>
            </a:pPr>
            <a:r>
              <a:rPr lang="en-US" sz="2000" dirty="0" smtClean="0"/>
              <a:t>In </a:t>
            </a:r>
            <a:r>
              <a:rPr lang="en-US" sz="2000" dirty="0"/>
              <a:t>contrast, the </a:t>
            </a:r>
            <a:r>
              <a:rPr lang="en-US" sz="2000" i="1" dirty="0"/>
              <a:t>stereotype content for African-Americans </a:t>
            </a:r>
            <a:r>
              <a:rPr lang="en-US" sz="2000" dirty="0"/>
              <a:t>did not significantly differ in perceived negativity from that of Whites. </a:t>
            </a:r>
            <a:endParaRPr lang="en-US" sz="2000" dirty="0" smtClean="0"/>
          </a:p>
          <a:p>
            <a:pPr>
              <a:buFont typeface="Wingdings" panose="05000000000000000000" pitchFamily="2" charset="2"/>
              <a:buChar char="q"/>
            </a:pPr>
            <a:r>
              <a:rPr lang="en-US" sz="2000" dirty="0" smtClean="0"/>
              <a:t>The </a:t>
            </a:r>
            <a:r>
              <a:rPr lang="en-US" sz="2000" dirty="0"/>
              <a:t>research findings suggest that image embedded in the Black stereotype is generally more negative, and less warm and competent, than that in the African-American stereotype. </a:t>
            </a:r>
          </a:p>
          <a:p>
            <a:pPr>
              <a:buFont typeface="Wingdings" panose="05000000000000000000" pitchFamily="2" charset="2"/>
              <a:buChar char="q"/>
            </a:pPr>
            <a:r>
              <a:rPr lang="en-US" sz="2000" dirty="0" smtClean="0"/>
              <a:t>These </a:t>
            </a:r>
            <a:r>
              <a:rPr lang="en-US" sz="2000" dirty="0"/>
              <a:t>different associations carry consequences for how Whites perceive Americans of African descent are labeled with either term. </a:t>
            </a:r>
          </a:p>
        </p:txBody>
      </p:sp>
    </p:spTree>
    <p:extLst>
      <p:ext uri="{BB962C8B-B14F-4D97-AF65-F5344CB8AC3E}">
        <p14:creationId xmlns:p14="http://schemas.microsoft.com/office/powerpoint/2010/main" val="770351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92184" y="557349"/>
            <a:ext cx="9292046" cy="6200502"/>
          </a:xfrm>
          <a:prstGeom prst="rect">
            <a:avLst/>
          </a:prstGeom>
        </p:spPr>
      </p:pic>
    </p:spTree>
    <p:extLst>
      <p:ext uri="{BB962C8B-B14F-4D97-AF65-F5344CB8AC3E}">
        <p14:creationId xmlns:p14="http://schemas.microsoft.com/office/powerpoint/2010/main" val="3335781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83920"/>
          </a:xfrm>
        </p:spPr>
        <p:txBody>
          <a:bodyPr/>
          <a:lstStyle/>
          <a:p>
            <a:pPr algn="ctr"/>
            <a:r>
              <a:rPr lang="en-US" dirty="0" smtClean="0">
                <a:solidFill>
                  <a:schemeClr val="tx1"/>
                </a:solidFill>
              </a:rPr>
              <a:t>What can we do?</a:t>
            </a:r>
            <a:endParaRPr lang="en-US" dirty="0">
              <a:solidFill>
                <a:schemeClr val="tx1"/>
              </a:solidFill>
            </a:endParaRPr>
          </a:p>
        </p:txBody>
      </p:sp>
      <p:sp>
        <p:nvSpPr>
          <p:cNvPr id="3" name="Content Placeholder 2"/>
          <p:cNvSpPr>
            <a:spLocks noGrp="1"/>
          </p:cNvSpPr>
          <p:nvPr>
            <p:ph idx="1"/>
          </p:nvPr>
        </p:nvSpPr>
        <p:spPr>
          <a:xfrm>
            <a:off x="677334" y="1767841"/>
            <a:ext cx="8596668" cy="4273522"/>
          </a:xfrm>
        </p:spPr>
        <p:txBody>
          <a:bodyPr>
            <a:normAutofit/>
          </a:bodyPr>
          <a:lstStyle/>
          <a:p>
            <a:r>
              <a:rPr lang="en-US" sz="2200" dirty="0" smtClean="0"/>
              <a:t>Be </a:t>
            </a:r>
            <a:r>
              <a:rPr lang="en-US" sz="2200" dirty="0"/>
              <a:t>awareness/ </a:t>
            </a:r>
            <a:r>
              <a:rPr lang="en-US" sz="2200" dirty="0" smtClean="0"/>
              <a:t>conscious</a:t>
            </a:r>
            <a:endParaRPr lang="en-US" sz="2200" dirty="0"/>
          </a:p>
          <a:p>
            <a:r>
              <a:rPr lang="en-US" sz="2200" dirty="0" smtClean="0"/>
              <a:t>Considerations / vigilance</a:t>
            </a:r>
            <a:endParaRPr lang="en-US" sz="2200" dirty="0"/>
          </a:p>
          <a:p>
            <a:r>
              <a:rPr lang="en-US" sz="2200" dirty="0" smtClean="0"/>
              <a:t>Small </a:t>
            </a:r>
            <a:r>
              <a:rPr lang="en-US" sz="2200" dirty="0"/>
              <a:t>changes</a:t>
            </a:r>
          </a:p>
          <a:p>
            <a:r>
              <a:rPr lang="en-US" sz="2200" dirty="0" smtClean="0"/>
              <a:t>Challenging </a:t>
            </a:r>
            <a:r>
              <a:rPr lang="en-US" sz="2200" dirty="0"/>
              <a:t>stereotypes and counter stereotypical information</a:t>
            </a:r>
          </a:p>
          <a:p>
            <a:r>
              <a:rPr lang="en-US" sz="2200" dirty="0" smtClean="0"/>
              <a:t>Using </a:t>
            </a:r>
            <a:r>
              <a:rPr lang="en-US" sz="2200" dirty="0"/>
              <a:t>context to explain a situation</a:t>
            </a:r>
          </a:p>
          <a:p>
            <a:r>
              <a:rPr lang="en-US" sz="2200" dirty="0" smtClean="0"/>
              <a:t>Changing </a:t>
            </a:r>
            <a:r>
              <a:rPr lang="en-US" sz="2200" dirty="0"/>
              <a:t>perception and relationship with out-group members</a:t>
            </a:r>
          </a:p>
          <a:p>
            <a:r>
              <a:rPr lang="en-US" sz="2200" dirty="0" smtClean="0"/>
              <a:t>Being </a:t>
            </a:r>
            <a:r>
              <a:rPr lang="en-US" sz="2200" dirty="0"/>
              <a:t>an active bystander</a:t>
            </a:r>
          </a:p>
          <a:p>
            <a:r>
              <a:rPr lang="en-US" sz="2200" dirty="0" smtClean="0"/>
              <a:t>Improving </a:t>
            </a:r>
            <a:r>
              <a:rPr lang="en-US" sz="2200" dirty="0"/>
              <a:t>processes, policies &amp; procedures</a:t>
            </a:r>
          </a:p>
        </p:txBody>
      </p:sp>
    </p:spTree>
    <p:extLst>
      <p:ext uri="{BB962C8B-B14F-4D97-AF65-F5344CB8AC3E}">
        <p14:creationId xmlns:p14="http://schemas.microsoft.com/office/powerpoint/2010/main" val="1354562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99160"/>
          </a:xfrm>
        </p:spPr>
        <p:txBody>
          <a:bodyPr/>
          <a:lstStyle/>
          <a:p>
            <a:pPr algn="ctr"/>
            <a:r>
              <a:rPr lang="en-US" dirty="0" smtClean="0">
                <a:solidFill>
                  <a:schemeClr val="tx1"/>
                </a:solidFill>
              </a:rPr>
              <a:t>Summary</a:t>
            </a:r>
            <a:endParaRPr lang="en-US" dirty="0">
              <a:solidFill>
                <a:schemeClr val="tx1"/>
              </a:solidFill>
            </a:endParaRPr>
          </a:p>
        </p:txBody>
      </p:sp>
      <p:sp>
        <p:nvSpPr>
          <p:cNvPr id="3" name="Content Placeholder 2"/>
          <p:cNvSpPr>
            <a:spLocks noGrp="1"/>
          </p:cNvSpPr>
          <p:nvPr>
            <p:ph idx="1"/>
          </p:nvPr>
        </p:nvSpPr>
        <p:spPr>
          <a:xfrm>
            <a:off x="677334" y="1623061"/>
            <a:ext cx="8596668" cy="4418302"/>
          </a:xfrm>
        </p:spPr>
        <p:txBody>
          <a:bodyPr/>
          <a:lstStyle/>
          <a:p>
            <a:pPr>
              <a:buFont typeface="Wingdings" panose="05000000000000000000" pitchFamily="2" charset="2"/>
              <a:buChar char="Ø"/>
            </a:pPr>
            <a:r>
              <a:rPr lang="en-US" sz="2400" dirty="0" smtClean="0"/>
              <a:t>We </a:t>
            </a:r>
            <a:r>
              <a:rPr lang="en-US" sz="2400" dirty="0"/>
              <a:t>all have unconscious biases and we are all affected by bias</a:t>
            </a:r>
          </a:p>
          <a:p>
            <a:pPr>
              <a:buFont typeface="Wingdings" panose="05000000000000000000" pitchFamily="2" charset="2"/>
              <a:buChar char="Ø"/>
            </a:pPr>
            <a:r>
              <a:rPr lang="en-US" sz="2400" dirty="0" smtClean="0"/>
              <a:t>We </a:t>
            </a:r>
            <a:r>
              <a:rPr lang="en-US" sz="2400" dirty="0"/>
              <a:t>can take action to manage the impact on our behaviour and decision making</a:t>
            </a:r>
          </a:p>
          <a:p>
            <a:pPr>
              <a:buFont typeface="Wingdings" panose="05000000000000000000" pitchFamily="2" charset="2"/>
              <a:buChar char="Ø"/>
            </a:pPr>
            <a:r>
              <a:rPr lang="en-US" sz="2400" dirty="0" smtClean="0"/>
              <a:t>It’s </a:t>
            </a:r>
            <a:r>
              <a:rPr lang="en-US" sz="2400" dirty="0"/>
              <a:t>up to individuals to decide what action to take</a:t>
            </a:r>
          </a:p>
          <a:p>
            <a:pPr marL="0" indent="0">
              <a:buNone/>
            </a:pPr>
            <a:endParaRPr lang="en-US" sz="2400" dirty="0" smtClean="0"/>
          </a:p>
          <a:p>
            <a:pPr marL="0" indent="0">
              <a:buNone/>
            </a:pPr>
            <a:r>
              <a:rPr lang="en-US" sz="2400" dirty="0" smtClean="0"/>
              <a:t>1.Introduction </a:t>
            </a:r>
            <a:r>
              <a:rPr lang="en-US" sz="2400" dirty="0"/>
              <a:t>to Unconscious Bias</a:t>
            </a:r>
          </a:p>
          <a:p>
            <a:pPr marL="0" indent="0">
              <a:buNone/>
            </a:pPr>
            <a:r>
              <a:rPr lang="en-US" sz="2400" dirty="0"/>
              <a:t>2.Examples of Unconscious Bias</a:t>
            </a:r>
          </a:p>
          <a:p>
            <a:pPr marL="0" indent="0">
              <a:buNone/>
            </a:pPr>
            <a:r>
              <a:rPr lang="en-US" sz="2400" dirty="0"/>
              <a:t>3.Mitigating Unconscious Bias</a:t>
            </a:r>
          </a:p>
        </p:txBody>
      </p:sp>
    </p:spTree>
    <p:extLst>
      <p:ext uri="{BB962C8B-B14F-4D97-AF65-F5344CB8AC3E}">
        <p14:creationId xmlns:p14="http://schemas.microsoft.com/office/powerpoint/2010/main" val="349438982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340</TotalTime>
  <Words>860</Words>
  <Application>Microsoft Office PowerPoint</Application>
  <PresentationFormat>Widescreen</PresentationFormat>
  <Paragraphs>72</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Open Sans</vt:lpstr>
      <vt:lpstr>Times New Roman</vt:lpstr>
      <vt:lpstr>Trebuchet MS</vt:lpstr>
      <vt:lpstr>Wingdings</vt:lpstr>
      <vt:lpstr>Wingdings 3</vt:lpstr>
      <vt:lpstr>Facet</vt:lpstr>
      <vt:lpstr>What is Unconscious Bias: considerations and top tips.</vt:lpstr>
      <vt:lpstr>Outline of Session</vt:lpstr>
      <vt:lpstr>PowerPoint Presentation</vt:lpstr>
      <vt:lpstr>PowerPoint Presentation</vt:lpstr>
      <vt:lpstr>The Reality</vt:lpstr>
      <vt:lpstr>What is Unconscious Bias?  </vt:lpstr>
      <vt:lpstr>Microaggression</vt:lpstr>
      <vt:lpstr>Microaggression Examples </vt:lpstr>
      <vt:lpstr>2019 The Canada Border Services Agency</vt:lpstr>
      <vt:lpstr>African Canadian vs. Black</vt:lpstr>
      <vt:lpstr>PowerPoint Presentation</vt:lpstr>
      <vt:lpstr>What can we do?</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Foster</dc:creator>
  <cp:lastModifiedBy>Foster</cp:lastModifiedBy>
  <cp:revision>20</cp:revision>
  <dcterms:created xsi:type="dcterms:W3CDTF">2018-05-31T12:33:52Z</dcterms:created>
  <dcterms:modified xsi:type="dcterms:W3CDTF">2019-10-23T13:27:44Z</dcterms:modified>
</cp:coreProperties>
</file>