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2"/>
  </p:notesMasterIdLst>
  <p:sldIdLst>
    <p:sldId id="256" r:id="rId2"/>
    <p:sldId id="324" r:id="rId3"/>
    <p:sldId id="282" r:id="rId4"/>
    <p:sldId id="296" r:id="rId5"/>
    <p:sldId id="298" r:id="rId6"/>
    <p:sldId id="280" r:id="rId7"/>
    <p:sldId id="302" r:id="rId8"/>
    <p:sldId id="323" r:id="rId9"/>
    <p:sldId id="303" r:id="rId10"/>
    <p:sldId id="300" r:id="rId11"/>
    <p:sldId id="335"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17" r:id="rId26"/>
    <p:sldId id="318" r:id="rId27"/>
    <p:sldId id="319" r:id="rId28"/>
    <p:sldId id="320" r:id="rId29"/>
    <p:sldId id="321" r:id="rId30"/>
    <p:sldId id="322" r:id="rId31"/>
    <p:sldId id="325" r:id="rId32"/>
    <p:sldId id="326" r:id="rId33"/>
    <p:sldId id="327" r:id="rId34"/>
    <p:sldId id="328" r:id="rId35"/>
    <p:sldId id="329" r:id="rId36"/>
    <p:sldId id="330" r:id="rId37"/>
    <p:sldId id="331" r:id="rId38"/>
    <p:sldId id="332" r:id="rId39"/>
    <p:sldId id="333" r:id="rId40"/>
    <p:sldId id="334" r:id="rId4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8603" autoAdjust="0"/>
    <p:restoredTop sz="83770" autoAdjust="0"/>
  </p:normalViewPr>
  <p:slideViewPr>
    <p:cSldViewPr>
      <p:cViewPr varScale="1">
        <p:scale>
          <a:sx n="62" d="100"/>
          <a:sy n="62" d="100"/>
        </p:scale>
        <p:origin x="-1878" y="-90"/>
      </p:cViewPr>
      <p:guideLst>
        <p:guide orient="horz" pos="2160"/>
        <p:guide pos="2880"/>
      </p:guideLst>
    </p:cSldViewPr>
  </p:slideViewPr>
  <p:notesTextViewPr>
    <p:cViewPr>
      <p:scale>
        <a:sx n="300" d="100"/>
        <a:sy n="300" d="100"/>
      </p:scale>
      <p:origin x="0" y="90"/>
    </p:cViewPr>
  </p:notesTextViewPr>
  <p:notesViewPr>
    <p:cSldViewPr>
      <p:cViewPr varScale="1">
        <p:scale>
          <a:sx n="56" d="100"/>
          <a:sy n="56" d="100"/>
        </p:scale>
        <p:origin x="-2838" y="-9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C1ADA328-66FC-4CA8-B81F-2BF4C8C34639}" type="datetimeFigureOut">
              <a:rPr lang="en-US" smtClean="0"/>
              <a:pPr/>
              <a:t>5/20/2014</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501F6079-D70D-43F7-9825-87AC864683ED}" type="slidenum">
              <a:rPr lang="en-US" smtClean="0"/>
              <a:pPr/>
              <a:t>‹#›</a:t>
            </a:fld>
            <a:endParaRPr lang="en-US"/>
          </a:p>
        </p:txBody>
      </p:sp>
    </p:spTree>
    <p:extLst>
      <p:ext uri="{BB962C8B-B14F-4D97-AF65-F5344CB8AC3E}">
        <p14:creationId xmlns:p14="http://schemas.microsoft.com/office/powerpoint/2010/main" val="1214153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kern="1200" dirty="0" smtClean="0">
                <a:solidFill>
                  <a:schemeClr val="tx1"/>
                </a:solidFill>
                <a:effectLst/>
                <a:latin typeface="Arial" panose="020B0604020202020204" pitchFamily="34" charset="0"/>
                <a:ea typeface="+mn-ea"/>
                <a:cs typeface="Arial" panose="020B0604020202020204" pitchFamily="34" charset="0"/>
              </a:rPr>
              <a:t>Individual accommodation has </a:t>
            </a:r>
            <a:r>
              <a:rPr lang="en-US" sz="1400" u="sng" kern="1200" dirty="0" smtClean="0">
                <a:solidFill>
                  <a:schemeClr val="tx1"/>
                </a:solidFill>
                <a:effectLst/>
                <a:latin typeface="Arial" panose="020B0604020202020204" pitchFamily="34" charset="0"/>
                <a:ea typeface="+mn-ea"/>
                <a:cs typeface="Arial" panose="020B0604020202020204" pitchFamily="34" charset="0"/>
              </a:rPr>
              <a:t>grown in significance as a central principle of human rights law</a:t>
            </a:r>
            <a:r>
              <a:rPr lang="en-US" sz="1400" kern="1200" dirty="0" smtClean="0">
                <a:solidFill>
                  <a:schemeClr val="tx1"/>
                </a:solidFill>
                <a:effectLst/>
                <a:latin typeface="Arial" panose="020B0604020202020204" pitchFamily="34" charset="0"/>
                <a:ea typeface="+mn-ea"/>
                <a:cs typeface="Arial" panose="020B0604020202020204" pitchFamily="34" charset="0"/>
              </a:rPr>
              <a:t> in Canada – and is looked at by many international jurisdictions as an exemplary workplace framework</a:t>
            </a:r>
          </a:p>
          <a:p>
            <a:endParaRPr lang="en-US" sz="1400" dirty="0" smtClean="0">
              <a:latin typeface="Arial" panose="020B0604020202020204" pitchFamily="34" charset="0"/>
              <a:cs typeface="Arial" panose="020B0604020202020204" pitchFamily="34" charset="0"/>
            </a:endParaRPr>
          </a:p>
          <a:p>
            <a:r>
              <a:rPr lang="en-US" sz="1400" u="sng" kern="1200" dirty="0" smtClean="0">
                <a:solidFill>
                  <a:schemeClr val="tx1"/>
                </a:solidFill>
                <a:effectLst/>
                <a:latin typeface="Arial" panose="020B0604020202020204" pitchFamily="34" charset="0"/>
                <a:ea typeface="+mn-ea"/>
                <a:cs typeface="Arial" panose="020B0604020202020204" pitchFamily="34" charset="0"/>
              </a:rPr>
              <a:t>Duty to accommodate in the </a:t>
            </a:r>
            <a:r>
              <a:rPr lang="en-US" sz="1400" u="sng" kern="1200" dirty="0" err="1" smtClean="0">
                <a:solidFill>
                  <a:schemeClr val="tx1"/>
                </a:solidFill>
                <a:effectLst/>
                <a:latin typeface="Arial" panose="020B0604020202020204" pitchFamily="34" charset="0"/>
                <a:ea typeface="+mn-ea"/>
                <a:cs typeface="Arial" panose="020B0604020202020204" pitchFamily="34" charset="0"/>
              </a:rPr>
              <a:t>Worplace</a:t>
            </a:r>
            <a:r>
              <a:rPr lang="en-US" sz="1400" kern="1200" dirty="0" smtClean="0">
                <a:solidFill>
                  <a:schemeClr val="tx1"/>
                </a:solidFill>
                <a:effectLst/>
                <a:latin typeface="Arial" panose="020B0604020202020204" pitchFamily="34" charset="0"/>
                <a:ea typeface="+mn-ea"/>
                <a:cs typeface="Arial" panose="020B0604020202020204" pitchFamily="34" charset="0"/>
              </a:rPr>
              <a:t> – the obligation of an employer to take steps to eliminate the disadvantage caused by </a:t>
            </a:r>
            <a:r>
              <a:rPr lang="en-US" sz="1400" b="1" i="1" u="sng" kern="1200" dirty="0" smtClean="0">
                <a:solidFill>
                  <a:schemeClr val="tx1"/>
                </a:solidFill>
                <a:effectLst/>
                <a:latin typeface="Arial" panose="020B0604020202020204" pitchFamily="34" charset="0"/>
                <a:ea typeface="+mn-ea"/>
                <a:cs typeface="Arial" panose="020B0604020202020204" pitchFamily="34" charset="0"/>
              </a:rPr>
              <a:t>systemic</a:t>
            </a:r>
            <a:r>
              <a:rPr lang="en-US" sz="1400" kern="1200" dirty="0" smtClean="0">
                <a:solidFill>
                  <a:schemeClr val="tx1"/>
                </a:solidFill>
                <a:effectLst/>
                <a:latin typeface="Arial" panose="020B0604020202020204" pitchFamily="34" charset="0"/>
                <a:ea typeface="+mn-ea"/>
                <a:cs typeface="Arial" panose="020B0604020202020204" pitchFamily="34" charset="0"/>
              </a:rPr>
              <a:t>, </a:t>
            </a:r>
            <a:r>
              <a:rPr lang="en-US" sz="1400" b="1" i="1" u="sng" kern="1200" dirty="0" smtClean="0">
                <a:solidFill>
                  <a:schemeClr val="tx1"/>
                </a:solidFill>
                <a:effectLst/>
                <a:latin typeface="Arial" panose="020B0604020202020204" pitchFamily="34" charset="0"/>
                <a:ea typeface="+mn-ea"/>
                <a:cs typeface="Arial" panose="020B0604020202020204" pitchFamily="34" charset="0"/>
              </a:rPr>
              <a:t>attitudinal</a:t>
            </a:r>
            <a:r>
              <a:rPr lang="en-US" sz="1400" b="1" i="1" kern="1200" dirty="0" smtClean="0">
                <a:solidFill>
                  <a:schemeClr val="tx1"/>
                </a:solidFill>
                <a:effectLst/>
                <a:latin typeface="Arial" panose="020B0604020202020204" pitchFamily="34" charset="0"/>
                <a:ea typeface="+mn-ea"/>
                <a:cs typeface="Arial" panose="020B0604020202020204" pitchFamily="34" charset="0"/>
              </a:rPr>
              <a:t>,</a:t>
            </a:r>
            <a:r>
              <a:rPr lang="en-US" sz="1400" kern="1200" dirty="0" smtClean="0">
                <a:solidFill>
                  <a:schemeClr val="tx1"/>
                </a:solidFill>
                <a:effectLst/>
                <a:latin typeface="Arial" panose="020B0604020202020204" pitchFamily="34" charset="0"/>
                <a:ea typeface="+mn-ea"/>
                <a:cs typeface="Arial" panose="020B0604020202020204" pitchFamily="34" charset="0"/>
              </a:rPr>
              <a:t> or </a:t>
            </a:r>
            <a:r>
              <a:rPr lang="en-US" sz="1400" b="1" i="1" u="sng" kern="1200" dirty="0" smtClean="0">
                <a:solidFill>
                  <a:schemeClr val="tx1"/>
                </a:solidFill>
                <a:effectLst/>
                <a:latin typeface="Arial" panose="020B0604020202020204" pitchFamily="34" charset="0"/>
                <a:ea typeface="+mn-ea"/>
                <a:cs typeface="Arial" panose="020B0604020202020204" pitchFamily="34" charset="0"/>
              </a:rPr>
              <a:t>physical barriers</a:t>
            </a:r>
            <a:r>
              <a:rPr lang="en-US" sz="1400" kern="1200" dirty="0" smtClean="0">
                <a:solidFill>
                  <a:schemeClr val="tx1"/>
                </a:solidFill>
                <a:effectLst/>
                <a:latin typeface="Arial" panose="020B0604020202020204" pitchFamily="34" charset="0"/>
                <a:ea typeface="+mn-ea"/>
                <a:cs typeface="Arial" panose="020B0604020202020204" pitchFamily="34" charset="0"/>
              </a:rPr>
              <a:t> that unfairly exclude individuals or groups protected under the </a:t>
            </a:r>
            <a:r>
              <a:rPr lang="en-US" sz="1400" i="1" kern="1200" dirty="0" smtClean="0">
                <a:solidFill>
                  <a:schemeClr val="tx1"/>
                </a:solidFill>
                <a:effectLst/>
                <a:latin typeface="Arial" panose="020B0604020202020204" pitchFamily="34" charset="0"/>
                <a:ea typeface="+mn-ea"/>
                <a:cs typeface="Arial" panose="020B0604020202020204" pitchFamily="34" charset="0"/>
              </a:rPr>
              <a:t>Code – </a:t>
            </a:r>
            <a:r>
              <a:rPr lang="en-US" sz="1400" i="0" kern="1200" dirty="0" smtClean="0">
                <a:solidFill>
                  <a:schemeClr val="tx1"/>
                </a:solidFill>
                <a:effectLst/>
                <a:latin typeface="Arial" panose="020B0604020202020204" pitchFamily="34" charset="0"/>
                <a:ea typeface="+mn-ea"/>
                <a:cs typeface="Arial" panose="020B0604020202020204" pitchFamily="34" charset="0"/>
              </a:rPr>
              <a:t>arbitrary barriers</a:t>
            </a:r>
            <a:r>
              <a:rPr lang="en-US" sz="1400" i="0" kern="1200" baseline="0" dirty="0" smtClean="0">
                <a:solidFill>
                  <a:schemeClr val="tx1"/>
                </a:solidFill>
                <a:effectLst/>
                <a:latin typeface="Arial" panose="020B0604020202020204" pitchFamily="34" charset="0"/>
                <a:ea typeface="+mn-ea"/>
                <a:cs typeface="Arial" panose="020B0604020202020204" pitchFamily="34" charset="0"/>
              </a:rPr>
              <a:t> that exclude people for reasons other than ability</a:t>
            </a:r>
            <a:endParaRPr lang="en-US" sz="1400" kern="1200" dirty="0" smtClean="0">
              <a:solidFill>
                <a:schemeClr val="tx1"/>
              </a:solidFill>
              <a:effectLst/>
              <a:latin typeface="Arial" panose="020B0604020202020204" pitchFamily="34" charset="0"/>
              <a:ea typeface="+mn-ea"/>
              <a:cs typeface="Arial" panose="020B0604020202020204" pitchFamily="34" charset="0"/>
            </a:endParaRPr>
          </a:p>
          <a:p>
            <a:endParaRPr lang="en-US" sz="1400" kern="1200" dirty="0" smtClean="0">
              <a:solidFill>
                <a:schemeClr val="tx1"/>
              </a:solidFill>
              <a:effectLst/>
              <a:latin typeface="Arial" panose="020B0604020202020204" pitchFamily="34" charset="0"/>
              <a:ea typeface="+mn-ea"/>
              <a:cs typeface="Arial" panose="020B0604020202020204" pitchFamily="34" charset="0"/>
            </a:endParaRPr>
          </a:p>
          <a:p>
            <a:r>
              <a:rPr lang="en-US" sz="1400" kern="1200" dirty="0" smtClean="0">
                <a:solidFill>
                  <a:schemeClr val="tx1"/>
                </a:solidFill>
                <a:effectLst/>
                <a:latin typeface="Arial" panose="020B0604020202020204" pitchFamily="34" charset="0"/>
                <a:ea typeface="+mn-ea"/>
                <a:cs typeface="Arial" panose="020B0604020202020204" pitchFamily="34" charset="0"/>
              </a:rPr>
              <a:t>We are going to engage the major processes and solutions related to workplace</a:t>
            </a:r>
            <a:r>
              <a:rPr lang="en-US" sz="1400" kern="1200" baseline="0" dirty="0" smtClean="0">
                <a:solidFill>
                  <a:schemeClr val="tx1"/>
                </a:solidFill>
                <a:effectLst/>
                <a:latin typeface="Arial" panose="020B0604020202020204" pitchFamily="34" charset="0"/>
                <a:ea typeface="+mn-ea"/>
                <a:cs typeface="Arial" panose="020B0604020202020204" pitchFamily="34" charset="0"/>
              </a:rPr>
              <a:t> accommodations in Canada.</a:t>
            </a:r>
            <a:r>
              <a:rPr lang="en-US" sz="1400" kern="1200" dirty="0" smtClean="0">
                <a:solidFill>
                  <a:schemeClr val="tx1"/>
                </a:solidFill>
                <a:effectLst/>
                <a:latin typeface="Arial" panose="020B0604020202020204" pitchFamily="34" charset="0"/>
                <a:ea typeface="+mn-ea"/>
                <a:cs typeface="Arial" panose="020B0604020202020204" pitchFamily="34" charset="0"/>
              </a:rPr>
              <a:t> </a:t>
            </a: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01F6079-D70D-43F7-9825-87AC864683ED}" type="slidenum">
              <a:rPr lang="en-US" smtClean="0"/>
              <a:pPr/>
              <a:t>1</a:t>
            </a:fld>
            <a:endParaRPr lang="en-US"/>
          </a:p>
        </p:txBody>
      </p:sp>
    </p:spTree>
    <p:extLst>
      <p:ext uri="{BB962C8B-B14F-4D97-AF65-F5344CB8AC3E}">
        <p14:creationId xmlns:p14="http://schemas.microsoft.com/office/powerpoint/2010/main" val="3496210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3C6028A-658D-4574-9E74-7D392BE7A0B6}" type="slidenum">
              <a:rPr lang="en-CA" altLang="en-US" smtClean="0"/>
              <a:pPr eaLnBrk="1" hangingPunct="1">
                <a:spcBef>
                  <a:spcPct val="0"/>
                </a:spcBef>
              </a:pPr>
              <a:t>2</a:t>
            </a:fld>
            <a:endParaRPr lang="en-CA"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baseline="-25000" dirty="0" smtClean="0">
                <a:latin typeface="Arial" panose="020B0604020202020204" pitchFamily="34" charset="0"/>
                <a:cs typeface="Arial" panose="020B0604020202020204" pitchFamily="34" charset="0"/>
              </a:rPr>
              <a:t>This module starts with an introduction and is followed by 4 parts:</a:t>
            </a:r>
          </a:p>
          <a:p>
            <a:pPr marL="0" indent="0" eaLnBrk="1" hangingPunct="1"/>
            <a:endParaRPr lang="en-US" altLang="en-US" sz="1400" baseline="-25000" dirty="0" smtClean="0">
              <a:latin typeface="Arial" panose="020B0604020202020204" pitchFamily="34" charset="0"/>
              <a:cs typeface="Arial" panose="020B0604020202020204" pitchFamily="34" charset="0"/>
            </a:endParaRPr>
          </a:p>
          <a:p>
            <a:pPr marL="0" indent="0" eaLnBrk="1" hangingPunct="1"/>
            <a:r>
              <a:rPr lang="en-US" altLang="en-US" sz="1400" baseline="-25000" dirty="0" smtClean="0">
                <a:latin typeface="Arial" panose="020B0604020202020204" pitchFamily="34" charset="0"/>
                <a:cs typeface="Arial" panose="020B0604020202020204" pitchFamily="34" charset="0"/>
              </a:rPr>
              <a:t>Part A is an overview of the types of barriers</a:t>
            </a:r>
          </a:p>
          <a:p>
            <a:r>
              <a:rPr lang="en-US" sz="1400" b="1" u="sng" kern="1200" baseline="-25000" dirty="0" smtClean="0">
                <a:solidFill>
                  <a:schemeClr val="tx1"/>
                </a:solidFill>
                <a:effectLst/>
                <a:latin typeface="Arial" panose="020B0604020202020204" pitchFamily="34" charset="0"/>
                <a:ea typeface="+mn-ea"/>
                <a:cs typeface="Arial" panose="020B0604020202020204" pitchFamily="34" charset="0"/>
              </a:rPr>
              <a:t>Goal: Barrier Removal </a:t>
            </a:r>
            <a:r>
              <a:rPr lang="en-US" sz="1400" kern="1200" baseline="-25000" dirty="0" smtClean="0">
                <a:solidFill>
                  <a:schemeClr val="tx1"/>
                </a:solidFill>
                <a:effectLst/>
                <a:latin typeface="Arial" panose="020B0604020202020204" pitchFamily="34" charset="0"/>
                <a:ea typeface="+mn-ea"/>
                <a:cs typeface="Arial" panose="020B0604020202020204" pitchFamily="34" charset="0"/>
              </a:rPr>
              <a:t>– individuals can experience discrimination as a result of </a:t>
            </a:r>
            <a:r>
              <a:rPr lang="en-US" sz="1400" b="1" u="sng" kern="1200" baseline="-25000" dirty="0" smtClean="0">
                <a:solidFill>
                  <a:schemeClr val="tx1"/>
                </a:solidFill>
                <a:effectLst/>
                <a:latin typeface="Arial" panose="020B0604020202020204" pitchFamily="34" charset="0"/>
                <a:ea typeface="+mn-ea"/>
                <a:cs typeface="Arial" panose="020B0604020202020204" pitchFamily="34" charset="0"/>
              </a:rPr>
              <a:t>physical</a:t>
            </a:r>
            <a:r>
              <a:rPr lang="en-US" sz="1400" u="sng" kern="1200" baseline="-25000" dirty="0" smtClean="0">
                <a:solidFill>
                  <a:schemeClr val="tx1"/>
                </a:solidFill>
                <a:effectLst/>
                <a:latin typeface="Arial" panose="020B0604020202020204" pitchFamily="34" charset="0"/>
                <a:ea typeface="+mn-ea"/>
                <a:cs typeface="Arial" panose="020B0604020202020204" pitchFamily="34" charset="0"/>
              </a:rPr>
              <a:t> </a:t>
            </a:r>
            <a:r>
              <a:rPr lang="en-US" sz="1400" kern="1200" baseline="-25000" dirty="0" smtClean="0">
                <a:solidFill>
                  <a:schemeClr val="tx1"/>
                </a:solidFill>
                <a:effectLst/>
                <a:latin typeface="Arial" panose="020B0604020202020204" pitchFamily="34" charset="0"/>
                <a:ea typeface="+mn-ea"/>
                <a:cs typeface="Arial" panose="020B0604020202020204" pitchFamily="34" charset="0"/>
              </a:rPr>
              <a:t>(building design</a:t>
            </a:r>
            <a:r>
              <a:rPr lang="en-US" sz="1400" u="none" kern="1200" baseline="-25000" dirty="0" smtClean="0">
                <a:solidFill>
                  <a:schemeClr val="tx1"/>
                </a:solidFill>
                <a:effectLst/>
                <a:latin typeface="Arial" panose="020B0604020202020204" pitchFamily="34" charset="0"/>
                <a:ea typeface="+mn-ea"/>
                <a:cs typeface="Arial" panose="020B0604020202020204" pitchFamily="34" charset="0"/>
              </a:rPr>
              <a:t>), </a:t>
            </a:r>
            <a:r>
              <a:rPr lang="en-US" sz="1400" b="1" u="sng" kern="1200" baseline="-25000" dirty="0" smtClean="0">
                <a:solidFill>
                  <a:schemeClr val="tx1"/>
                </a:solidFill>
                <a:effectLst/>
                <a:latin typeface="Arial" panose="020B0604020202020204" pitchFamily="34" charset="0"/>
                <a:ea typeface="+mn-ea"/>
                <a:cs typeface="Arial" panose="020B0604020202020204" pitchFamily="34" charset="0"/>
              </a:rPr>
              <a:t>attitudinal</a:t>
            </a:r>
            <a:r>
              <a:rPr lang="en-US" sz="1400" kern="1200" baseline="-25000" dirty="0" smtClean="0">
                <a:solidFill>
                  <a:schemeClr val="tx1"/>
                </a:solidFill>
                <a:effectLst/>
                <a:latin typeface="Arial" panose="020B0604020202020204" pitchFamily="34" charset="0"/>
                <a:ea typeface="+mn-ea"/>
                <a:cs typeface="Arial" panose="020B0604020202020204" pitchFamily="34" charset="0"/>
              </a:rPr>
              <a:t> (stereotypes or prejudices) or </a:t>
            </a:r>
            <a:r>
              <a:rPr lang="en-US" sz="1400" b="1" u="sng" kern="1200" baseline="-25000" dirty="0" smtClean="0">
                <a:solidFill>
                  <a:schemeClr val="tx1"/>
                </a:solidFill>
                <a:effectLst/>
                <a:latin typeface="Arial" panose="020B0604020202020204" pitchFamily="34" charset="0"/>
                <a:ea typeface="+mn-ea"/>
                <a:cs typeface="Arial" panose="020B0604020202020204" pitchFamily="34" charset="0"/>
              </a:rPr>
              <a:t>systemic</a:t>
            </a:r>
            <a:r>
              <a:rPr lang="en-US" sz="1400" b="1" kern="1200" baseline="-25000" dirty="0" smtClean="0">
                <a:solidFill>
                  <a:schemeClr val="tx1"/>
                </a:solidFill>
                <a:effectLst/>
                <a:latin typeface="Arial" panose="020B0604020202020204" pitchFamily="34" charset="0"/>
                <a:ea typeface="+mn-ea"/>
                <a:cs typeface="Arial" panose="020B0604020202020204" pitchFamily="34" charset="0"/>
              </a:rPr>
              <a:t> </a:t>
            </a:r>
            <a:r>
              <a:rPr lang="en-US" sz="1400" kern="1200" baseline="-25000" dirty="0" smtClean="0">
                <a:solidFill>
                  <a:schemeClr val="tx1"/>
                </a:solidFill>
                <a:effectLst/>
                <a:latin typeface="Arial" panose="020B0604020202020204" pitchFamily="34" charset="0"/>
                <a:ea typeface="+mn-ea"/>
                <a:cs typeface="Arial" panose="020B0604020202020204" pitchFamily="34" charset="0"/>
              </a:rPr>
              <a:t>barriers. </a:t>
            </a:r>
          </a:p>
          <a:p>
            <a:endParaRPr lang="en-US" altLang="en-US" sz="1400" kern="1200" baseline="-25000" dirty="0" smtClean="0">
              <a:solidFill>
                <a:schemeClr val="tx1"/>
              </a:solidFill>
              <a:effectLst/>
              <a:latin typeface="Arial" panose="020B0604020202020204" pitchFamily="34" charset="0"/>
              <a:ea typeface="+mn-ea"/>
              <a:cs typeface="Arial" panose="020B0604020202020204" pitchFamily="34" charset="0"/>
            </a:endParaRPr>
          </a:p>
          <a:p>
            <a:r>
              <a:rPr lang="en-US" altLang="en-US" sz="1400" baseline="-25000" dirty="0" smtClean="0">
                <a:latin typeface="Arial" panose="020B0604020202020204" pitchFamily="34" charset="0"/>
                <a:cs typeface="Arial" panose="020B0604020202020204" pitchFamily="34" charset="0"/>
              </a:rPr>
              <a:t>Part B is about the duty to accommodate. This section covers the principles of accommodation, the most appropriate accommodation and the duty to accommodate to the point of undue hardship </a:t>
            </a:r>
          </a:p>
          <a:p>
            <a:pPr marL="0" indent="0" eaLnBrk="1" hangingPunct="1"/>
            <a:endParaRPr lang="en-US" altLang="en-US" sz="1400" baseline="-25000" dirty="0" smtClean="0">
              <a:latin typeface="Arial" panose="020B0604020202020204" pitchFamily="34" charset="0"/>
              <a:cs typeface="Arial" panose="020B0604020202020204" pitchFamily="34" charset="0"/>
            </a:endParaRPr>
          </a:p>
          <a:p>
            <a:pPr marL="0" indent="0" eaLnBrk="1" hangingPunct="1"/>
            <a:r>
              <a:rPr lang="en-US" altLang="en-US" sz="1400" baseline="-25000" dirty="0" smtClean="0">
                <a:latin typeface="Arial" panose="020B0604020202020204" pitchFamily="34" charset="0"/>
                <a:cs typeface="Arial" panose="020B0604020202020204" pitchFamily="34" charset="0"/>
              </a:rPr>
              <a:t>Part C gives you details on the duty to accommodate in work, [not services and housing, other important areas] and in </a:t>
            </a:r>
          </a:p>
          <a:p>
            <a:pPr marL="0" indent="0" eaLnBrk="1" hangingPunct="1"/>
            <a:endParaRPr lang="en-US" altLang="en-US" sz="1400" baseline="-25000" dirty="0" smtClean="0">
              <a:latin typeface="Arial" panose="020B0604020202020204" pitchFamily="34" charset="0"/>
              <a:cs typeface="Arial" panose="020B0604020202020204" pitchFamily="34" charset="0"/>
            </a:endParaRPr>
          </a:p>
          <a:p>
            <a:pPr marL="0" indent="0" eaLnBrk="1" hangingPunct="1"/>
            <a:r>
              <a:rPr lang="en-US" altLang="en-US" sz="1400" baseline="-25000" dirty="0" smtClean="0">
                <a:latin typeface="Arial" panose="020B0604020202020204" pitchFamily="34" charset="0"/>
                <a:cs typeface="Arial" panose="020B0604020202020204" pitchFamily="34" charset="0"/>
              </a:rPr>
              <a:t>Part D we’ll give you the details on the duty to accommodate because of disability, creed or family status</a:t>
            </a:r>
            <a:r>
              <a:rPr lang="en-CA" altLang="en-US" sz="1400" baseline="-25000" dirty="0" smtClean="0">
                <a:latin typeface="Arial" panose="020B0604020202020204" pitchFamily="34" charset="0"/>
                <a:cs typeface="Arial" panose="020B0604020202020204" pitchFamily="34" charset="0"/>
              </a:rPr>
              <a:t>, in workplace environments.</a:t>
            </a:r>
            <a:endParaRPr lang="en-US" altLang="en-US" sz="1400" baseline="-25000" dirty="0" smtClean="0">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Emphasizes – Dignity and worth of each person // Climate of respect and mutual understanding //Equal rights and opportunities // Fully participate in society </a:t>
            </a:r>
            <a:r>
              <a:rPr kumimoji="0" lang="en-US" sz="1200" b="0" i="0" u="none" strike="noStrike" kern="1200" cap="none" spc="0" normalizeH="0" baseline="0" noProof="0" dirty="0" smtClean="0">
                <a:ln>
                  <a:noFill/>
                </a:ln>
                <a:solidFill>
                  <a:prstClr val="black"/>
                </a:solidFill>
                <a:effectLst/>
                <a:uLnTx/>
                <a:uFillTx/>
                <a:latin typeface="+mn-lt"/>
                <a:sym typeface="Wingdings" panose="05000000000000000000" pitchFamily="2" charset="2"/>
              </a:rPr>
              <a:t> This (for </a:t>
            </a:r>
            <a:r>
              <a:rPr kumimoji="0" lang="en-US" sz="1200" b="0" i="0" u="none" strike="noStrike" kern="1200" cap="none" spc="0" normalizeH="0" baseline="0" noProof="0" dirty="0" err="1" smtClean="0">
                <a:ln>
                  <a:noFill/>
                </a:ln>
                <a:solidFill>
                  <a:prstClr val="black"/>
                </a:solidFill>
                <a:effectLst/>
                <a:uLnTx/>
                <a:uFillTx/>
                <a:latin typeface="+mn-lt"/>
                <a:sym typeface="Wingdings" panose="05000000000000000000" pitchFamily="2" charset="2"/>
              </a:rPr>
              <a:t>McLachin</a:t>
            </a:r>
            <a:r>
              <a:rPr kumimoji="0" lang="en-US" sz="1200" b="0" i="0" u="none" strike="noStrike" kern="1200" cap="none" spc="0" normalizeH="0" baseline="0" noProof="0" dirty="0" smtClean="0">
                <a:ln>
                  <a:noFill/>
                </a:ln>
                <a:solidFill>
                  <a:prstClr val="black"/>
                </a:solidFill>
                <a:effectLst/>
                <a:uLnTx/>
                <a:uFillTx/>
                <a:latin typeface="+mn-lt"/>
                <a:sym typeface="Wingdings" panose="05000000000000000000" pitchFamily="2" charset="2"/>
              </a:rPr>
              <a:t>) has global implications  for accommodating pluralist civil societies</a:t>
            </a:r>
            <a:endParaRPr kumimoji="0" lang="en-US" sz="1200" b="0" i="0" u="none" strike="noStrike" kern="1200" cap="none" spc="0" normalizeH="0" baseline="0" noProof="0" dirty="0" smtClean="0">
              <a:ln>
                <a:noFill/>
              </a:ln>
              <a:solidFill>
                <a:prstClr val="black"/>
              </a:solidFill>
              <a:effectLst/>
              <a:uLnTx/>
              <a:uFillTx/>
              <a:latin typeface="+mn-lt"/>
            </a:endParaRPr>
          </a:p>
          <a:p>
            <a:endParaRPr lang="en-US" sz="1200" dirty="0" smtClean="0"/>
          </a:p>
          <a:p>
            <a:r>
              <a:rPr lang="en-US" u="sng" dirty="0" smtClean="0"/>
              <a:t>Purpose of Human</a:t>
            </a:r>
            <a:r>
              <a:rPr lang="en-US" u="sng" baseline="0" dirty="0" smtClean="0"/>
              <a:t> Rights Accommodation Policy in the Workplace</a:t>
            </a:r>
            <a:r>
              <a:rPr lang="en-US" u="none" baseline="0" dirty="0" smtClean="0"/>
              <a:t> </a:t>
            </a:r>
            <a:r>
              <a:rPr lang="en-US" u="none" baseline="0" dirty="0" smtClean="0">
                <a:sym typeface="Wingdings" panose="05000000000000000000" pitchFamily="2" charset="2"/>
              </a:rPr>
              <a:t> Inclusivity – an intention</a:t>
            </a:r>
            <a:r>
              <a:rPr lang="en-US" baseline="0" dirty="0" smtClean="0"/>
              <a:t> or policy of including people who might otherwise be excluded or marginalize for reasons other than ability.</a:t>
            </a:r>
            <a:endParaRPr lang="en-US" dirty="0"/>
          </a:p>
        </p:txBody>
      </p:sp>
      <p:sp>
        <p:nvSpPr>
          <p:cNvPr id="4" name="Slide Number Placeholder 3"/>
          <p:cNvSpPr>
            <a:spLocks noGrp="1"/>
          </p:cNvSpPr>
          <p:nvPr>
            <p:ph type="sldNum" sz="quarter" idx="10"/>
          </p:nvPr>
        </p:nvSpPr>
        <p:spPr/>
        <p:txBody>
          <a:bodyPr/>
          <a:lstStyle/>
          <a:p>
            <a:fld id="{501F6079-D70D-43F7-9825-87AC864683ED}" type="slidenum">
              <a:rPr lang="en-US" smtClean="0"/>
              <a:pPr/>
              <a:t>3</a:t>
            </a:fld>
            <a:endParaRPr lang="en-US"/>
          </a:p>
        </p:txBody>
      </p:sp>
    </p:spTree>
    <p:extLst>
      <p:ext uri="{BB962C8B-B14F-4D97-AF65-F5344CB8AC3E}">
        <p14:creationId xmlns:p14="http://schemas.microsoft.com/office/powerpoint/2010/main" val="2910134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400" dirty="0" smtClean="0">
                <a:latin typeface="Arial" panose="020B0604020202020204" pitchFamily="34" charset="0"/>
                <a:cs typeface="Arial" panose="020B0604020202020204" pitchFamily="34" charset="0"/>
              </a:rPr>
              <a:t>So,</a:t>
            </a:r>
            <a:r>
              <a:rPr lang="en-US" sz="1400" baseline="0" dirty="0" smtClean="0">
                <a:latin typeface="Arial" panose="020B0604020202020204" pitchFamily="34" charset="0"/>
                <a:cs typeface="Arial" panose="020B0604020202020204" pitchFamily="34" charset="0"/>
              </a:rPr>
              <a:t> it is first important to understand that t</a:t>
            </a:r>
            <a:r>
              <a:rPr lang="en-US" sz="1400" dirty="0" smtClean="0">
                <a:latin typeface="Arial" panose="020B0604020202020204" pitchFamily="34" charset="0"/>
                <a:cs typeface="Arial" panose="020B0604020202020204" pitchFamily="34" charset="0"/>
              </a:rPr>
              <a:t>he duty to accommodate</a:t>
            </a:r>
            <a:r>
              <a:rPr lang="en-US" sz="1400" baseline="0" dirty="0" smtClean="0">
                <a:latin typeface="Arial" panose="020B0604020202020204" pitchFamily="34" charset="0"/>
                <a:cs typeface="Arial" panose="020B0604020202020204" pitchFamily="34" charset="0"/>
              </a:rPr>
              <a:t> is the law and undue hardship is a </a:t>
            </a:r>
            <a:r>
              <a:rPr lang="en-US" sz="1400" baseline="0" dirty="0" err="1" smtClean="0">
                <a:latin typeface="Arial" panose="020B0604020202020204" pitchFamily="34" charset="0"/>
                <a:cs typeface="Arial" panose="020B0604020202020204" pitchFamily="34" charset="0"/>
              </a:rPr>
              <a:t>defence</a:t>
            </a:r>
            <a:r>
              <a:rPr lang="en-US" sz="1400" baseline="0" dirty="0" smtClean="0">
                <a:latin typeface="Arial" panose="020B0604020202020204" pitchFamily="34" charset="0"/>
                <a:cs typeface="Arial" panose="020B0604020202020204" pitchFamily="34" charset="0"/>
              </a:rPr>
              <a:t>.</a:t>
            </a:r>
          </a:p>
          <a:p>
            <a:endParaRPr lang="en-US" sz="1400" baseline="0" dirty="0" smtClean="0">
              <a:latin typeface="Arial" panose="020B0604020202020204" pitchFamily="34" charset="0"/>
              <a:cs typeface="Arial" panose="020B0604020202020204" pitchFamily="34" charset="0"/>
            </a:endParaRPr>
          </a:p>
          <a:p>
            <a:r>
              <a:rPr lang="en-US" sz="1400" u="sng" kern="1200" dirty="0" smtClean="0">
                <a:solidFill>
                  <a:schemeClr val="tx1"/>
                </a:solidFill>
                <a:effectLst/>
                <a:latin typeface="Arial" panose="020B0604020202020204" pitchFamily="34" charset="0"/>
                <a:ea typeface="+mn-ea"/>
                <a:cs typeface="Arial" panose="020B0604020202020204" pitchFamily="34" charset="0"/>
              </a:rPr>
              <a:t>Leading Principles Of Accommodation [As</a:t>
            </a:r>
            <a:r>
              <a:rPr lang="en-US" sz="1400" u="sng" kern="1200" baseline="0" dirty="0" smtClean="0">
                <a:solidFill>
                  <a:schemeClr val="tx1"/>
                </a:solidFill>
                <a:effectLst/>
                <a:latin typeface="Arial" panose="020B0604020202020204" pitchFamily="34" charset="0"/>
                <a:ea typeface="+mn-ea"/>
                <a:cs typeface="Arial" panose="020B0604020202020204" pitchFamily="34" charset="0"/>
              </a:rPr>
              <a:t> A Legal Requirement Are]</a:t>
            </a:r>
            <a:r>
              <a:rPr lang="en-US" sz="1400" kern="1200" dirty="0" smtClean="0">
                <a:solidFill>
                  <a:schemeClr val="tx1"/>
                </a:solidFill>
                <a:effectLst/>
                <a:latin typeface="Arial" panose="020B0604020202020204" pitchFamily="34" charset="0"/>
                <a:ea typeface="+mn-ea"/>
                <a:cs typeface="Arial" panose="020B0604020202020204" pitchFamily="34" charset="0"/>
              </a:rPr>
              <a:t>:</a:t>
            </a:r>
          </a:p>
          <a:p>
            <a:r>
              <a:rPr lang="en-US" sz="1400" kern="1200" dirty="0" smtClean="0">
                <a:solidFill>
                  <a:schemeClr val="tx1"/>
                </a:solidFill>
                <a:effectLst/>
                <a:latin typeface="Arial" panose="020B0604020202020204" pitchFamily="34" charset="0"/>
                <a:ea typeface="+mn-ea"/>
                <a:cs typeface="Arial" panose="020B0604020202020204" pitchFamily="34" charset="0"/>
              </a:rPr>
              <a:t> </a:t>
            </a:r>
          </a:p>
          <a:p>
            <a:r>
              <a:rPr lang="en-US" sz="1400" kern="1200" dirty="0" smtClean="0">
                <a:solidFill>
                  <a:schemeClr val="tx1"/>
                </a:solidFill>
                <a:effectLst/>
                <a:latin typeface="Arial" panose="020B0604020202020204" pitchFamily="34" charset="0"/>
                <a:ea typeface="+mn-ea"/>
                <a:cs typeface="Arial" panose="020B0604020202020204" pitchFamily="34" charset="0"/>
              </a:rPr>
              <a:t>THE ESSENCE OF THE DUTY TO ACCOMMODATE IS STRAIGHT-FORWARD TO STATE: EMPLOYERS AND UNIONS IN CANADA ARE REQUIRED TO MAKE EVERY REASONABLE EFFORT, SHORT OF UNDUE HARDSHIP, TO ACCOMMODATE AN EMPLOYEE WHO COMES UNDER A PROTECTED GROUND OF DISCRIMINATION WITHIN HUMAN RIGHTS LEGISLATION. </a:t>
            </a:r>
          </a:p>
          <a:p>
            <a:r>
              <a:rPr lang="en-US" sz="1400" kern="1200" dirty="0" smtClean="0">
                <a:solidFill>
                  <a:schemeClr val="tx1"/>
                </a:solidFill>
                <a:effectLst/>
                <a:latin typeface="Arial" panose="020B0604020202020204" pitchFamily="34" charset="0"/>
                <a:ea typeface="+mn-ea"/>
                <a:cs typeface="Arial" panose="020B0604020202020204" pitchFamily="34" charset="0"/>
              </a:rPr>
              <a:t> </a:t>
            </a:r>
          </a:p>
          <a:p>
            <a:r>
              <a:rPr lang="en-US" sz="1400" kern="1200" dirty="0" smtClean="0">
                <a:solidFill>
                  <a:schemeClr val="tx1"/>
                </a:solidFill>
                <a:effectLst/>
                <a:latin typeface="Arial" panose="020B0604020202020204" pitchFamily="34" charset="0"/>
                <a:ea typeface="+mn-ea"/>
                <a:cs typeface="Arial" panose="020B0604020202020204" pitchFamily="34" charset="0"/>
              </a:rPr>
              <a:t>IN MOST CASES, THE PROTECTED GROUND REQUIRING AN ACCOMMODATION IS A DISABILITY, ALTHOUGH RECENT ACCOMMODATION CASES HAVE INVOLVED OTHER GROUNDS SUCH AS RELIGION, GENDER, AND RACE </a:t>
            </a:r>
          </a:p>
          <a:p>
            <a:r>
              <a:rPr lang="en-US" sz="1400" kern="1200" dirty="0" smtClean="0">
                <a:solidFill>
                  <a:schemeClr val="tx1"/>
                </a:solidFill>
                <a:effectLst/>
                <a:latin typeface="Arial" panose="020B0604020202020204" pitchFamily="34" charset="0"/>
                <a:ea typeface="+mn-ea"/>
                <a:cs typeface="Arial" panose="020B0604020202020204" pitchFamily="34" charset="0"/>
              </a:rPr>
              <a:t> </a:t>
            </a:r>
          </a:p>
          <a:p>
            <a:r>
              <a:rPr lang="en-US" sz="1400" kern="1200" dirty="0" smtClean="0">
                <a:solidFill>
                  <a:schemeClr val="tx1"/>
                </a:solidFill>
                <a:effectLst/>
                <a:latin typeface="Arial" panose="020B0604020202020204" pitchFamily="34" charset="0"/>
                <a:ea typeface="+mn-ea"/>
                <a:cs typeface="Arial" panose="020B0604020202020204" pitchFamily="34" charset="0"/>
              </a:rPr>
              <a:t>[RELIGIOUS OBSERVANCE / </a:t>
            </a:r>
          </a:p>
          <a:p>
            <a:r>
              <a:rPr lang="en-US" sz="1400" kern="1200" dirty="0" smtClean="0">
                <a:solidFill>
                  <a:schemeClr val="tx1"/>
                </a:solidFill>
                <a:effectLst/>
                <a:latin typeface="Arial" panose="020B0604020202020204" pitchFamily="34" charset="0"/>
                <a:ea typeface="+mn-ea"/>
                <a:cs typeface="Arial" panose="020B0604020202020204" pitchFamily="34" charset="0"/>
              </a:rPr>
              <a:t> </a:t>
            </a: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01F6079-D70D-43F7-9825-87AC864683E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1F6079-D70D-43F7-9825-87AC864683ED}" type="slidenum">
              <a:rPr lang="en-US" smtClean="0"/>
              <a:pPr/>
              <a:t>5</a:t>
            </a:fld>
            <a:endParaRPr lang="en-US"/>
          </a:p>
        </p:txBody>
      </p:sp>
    </p:spTree>
    <p:extLst>
      <p:ext uri="{BB962C8B-B14F-4D97-AF65-F5344CB8AC3E}">
        <p14:creationId xmlns:p14="http://schemas.microsoft.com/office/powerpoint/2010/main" val="177417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400" kern="1200" dirty="0" smtClean="0">
                <a:solidFill>
                  <a:schemeClr val="tx1"/>
                </a:solidFill>
                <a:effectLst/>
                <a:latin typeface="+mn-lt"/>
                <a:ea typeface="+mn-ea"/>
                <a:cs typeface="+mn-cs"/>
              </a:rPr>
              <a:t>The </a:t>
            </a:r>
            <a:r>
              <a:rPr lang="en-US" sz="1400" i="1" kern="1200" dirty="0" smtClean="0">
                <a:solidFill>
                  <a:schemeClr val="tx1"/>
                </a:solidFill>
                <a:effectLst/>
                <a:latin typeface="+mn-lt"/>
                <a:ea typeface="+mn-ea"/>
                <a:cs typeface="+mn-cs"/>
              </a:rPr>
              <a:t>Code</a:t>
            </a:r>
            <a:r>
              <a:rPr lang="en-US" sz="1400" kern="1200" dirty="0" smtClean="0">
                <a:solidFill>
                  <a:schemeClr val="tx1"/>
                </a:solidFill>
                <a:effectLst/>
                <a:latin typeface="+mn-lt"/>
                <a:ea typeface="+mn-ea"/>
                <a:cs typeface="+mn-cs"/>
              </a:rPr>
              <a:t> requires an effort, short of undue hardship, to accommodate the needs of persons who are protected by the </a:t>
            </a:r>
            <a:r>
              <a:rPr lang="en-US" sz="1400" i="1" kern="1200" dirty="0" smtClean="0">
                <a:solidFill>
                  <a:schemeClr val="tx1"/>
                </a:solidFill>
                <a:effectLst/>
                <a:latin typeface="+mn-lt"/>
                <a:ea typeface="+mn-ea"/>
                <a:cs typeface="+mn-cs"/>
              </a:rPr>
              <a:t>Code</a:t>
            </a:r>
            <a:r>
              <a:rPr lang="en-US" sz="1400" kern="1200" dirty="0" smtClean="0">
                <a:solidFill>
                  <a:schemeClr val="tx1"/>
                </a:solidFill>
                <a:effectLst/>
                <a:latin typeface="+mn-lt"/>
                <a:ea typeface="+mn-ea"/>
                <a:cs typeface="+mn-cs"/>
              </a:rPr>
              <a:t>. It would be unfair to exclude someone from the workplace or activities in the workplace, because their </a:t>
            </a:r>
            <a:r>
              <a:rPr lang="en-US" sz="1400" i="1" kern="1200" dirty="0" smtClean="0">
                <a:solidFill>
                  <a:schemeClr val="tx1"/>
                </a:solidFill>
                <a:effectLst/>
                <a:latin typeface="+mn-lt"/>
                <a:ea typeface="+mn-ea"/>
                <a:cs typeface="+mn-cs"/>
              </a:rPr>
              <a:t>Code</a:t>
            </a:r>
            <a:r>
              <a:rPr lang="en-US" sz="1400" kern="1200" dirty="0" smtClean="0">
                <a:solidFill>
                  <a:schemeClr val="tx1"/>
                </a:solidFill>
                <a:effectLst/>
                <a:latin typeface="+mn-lt"/>
                <a:ea typeface="+mn-ea"/>
                <a:cs typeface="+mn-cs"/>
              </a:rPr>
              <a:t>-protected needs are different from the majority. The principle of accommodation applies to all grounds of the </a:t>
            </a:r>
            <a:r>
              <a:rPr lang="en-US" sz="1400" i="1" kern="1200" dirty="0" smtClean="0">
                <a:solidFill>
                  <a:schemeClr val="tx1"/>
                </a:solidFill>
                <a:effectLst/>
                <a:latin typeface="+mn-lt"/>
                <a:ea typeface="+mn-ea"/>
                <a:cs typeface="+mn-cs"/>
              </a:rPr>
              <a:t>Code</a:t>
            </a:r>
            <a:r>
              <a:rPr lang="en-US" sz="1400" kern="1200" dirty="0" smtClean="0">
                <a:solidFill>
                  <a:schemeClr val="tx1"/>
                </a:solidFill>
                <a:effectLst/>
                <a:latin typeface="+mn-lt"/>
                <a:ea typeface="+mn-ea"/>
                <a:cs typeface="+mn-cs"/>
              </a:rPr>
              <a:t>, but accommodation issues in employment most often relate to the needs of:</a:t>
            </a:r>
          </a:p>
          <a:p>
            <a:pPr fontAlgn="base"/>
            <a:r>
              <a:rPr lang="en-US" sz="1400" kern="1200" dirty="0" smtClean="0">
                <a:solidFill>
                  <a:schemeClr val="tx1"/>
                </a:solidFill>
                <a:effectLst/>
                <a:latin typeface="+mn-lt"/>
                <a:ea typeface="+mn-ea"/>
                <a:cs typeface="+mn-cs"/>
              </a:rPr>
              <a:t> </a:t>
            </a:r>
          </a:p>
          <a:p>
            <a:pPr lvl="0" fontAlgn="base"/>
            <a:r>
              <a:rPr lang="en-US" sz="1400" kern="1200" dirty="0" smtClean="0">
                <a:solidFill>
                  <a:schemeClr val="tx1"/>
                </a:solidFill>
                <a:effectLst/>
                <a:latin typeface="+mn-lt"/>
                <a:ea typeface="+mn-ea"/>
                <a:cs typeface="+mn-cs"/>
              </a:rPr>
              <a:t>employees with disabilities (disability)</a:t>
            </a:r>
          </a:p>
          <a:p>
            <a:pPr lvl="0" fontAlgn="base"/>
            <a:r>
              <a:rPr lang="en-US" sz="1400" kern="1200" dirty="0" smtClean="0">
                <a:solidFill>
                  <a:schemeClr val="tx1"/>
                </a:solidFill>
                <a:effectLst/>
                <a:latin typeface="+mn-lt"/>
                <a:ea typeface="+mn-ea"/>
                <a:cs typeface="+mn-cs"/>
              </a:rPr>
              <a:t>older workers (age)</a:t>
            </a:r>
          </a:p>
          <a:p>
            <a:pPr lvl="0" fontAlgn="base"/>
            <a:r>
              <a:rPr lang="en-US" sz="1400" kern="1200" dirty="0" smtClean="0">
                <a:solidFill>
                  <a:schemeClr val="tx1"/>
                </a:solidFill>
                <a:effectLst/>
                <a:latin typeface="+mn-lt"/>
                <a:ea typeface="+mn-ea"/>
                <a:cs typeface="+mn-cs"/>
              </a:rPr>
              <a:t>employees with religious needs (creed)</a:t>
            </a:r>
          </a:p>
          <a:p>
            <a:pPr lvl="0" fontAlgn="base"/>
            <a:r>
              <a:rPr lang="en-US" sz="1400" kern="1200" dirty="0" smtClean="0">
                <a:solidFill>
                  <a:schemeClr val="tx1"/>
                </a:solidFill>
                <a:effectLst/>
                <a:latin typeface="+mn-lt"/>
                <a:ea typeface="+mn-ea"/>
                <a:cs typeface="+mn-cs"/>
              </a:rPr>
              <a:t>pregnant women (sex)</a:t>
            </a:r>
          </a:p>
          <a:p>
            <a:pPr lvl="0" fontAlgn="base"/>
            <a:r>
              <a:rPr lang="en-US" sz="1400" kern="1200" dirty="0" smtClean="0">
                <a:solidFill>
                  <a:schemeClr val="tx1"/>
                </a:solidFill>
                <a:effectLst/>
                <a:latin typeface="+mn-lt"/>
                <a:ea typeface="+mn-ea"/>
                <a:cs typeface="+mn-cs"/>
              </a:rPr>
              <a:t>employees with caregiving responsibilities (family status).</a:t>
            </a:r>
          </a:p>
          <a:p>
            <a:pPr lvl="0" fontAlgn="base"/>
            <a:endParaRPr lang="en-US" sz="1400" kern="1200" dirty="0" smtClean="0">
              <a:solidFill>
                <a:schemeClr val="tx1"/>
              </a:solidFill>
              <a:effectLst/>
              <a:latin typeface="+mn-lt"/>
              <a:ea typeface="+mn-ea"/>
              <a:cs typeface="+mn-cs"/>
            </a:endParaRPr>
          </a:p>
          <a:p>
            <a:pPr lvl="0" fontAlgn="base"/>
            <a:r>
              <a:rPr lang="en-US" sz="1400" kern="1200" dirty="0" smtClean="0">
                <a:solidFill>
                  <a:schemeClr val="tx1"/>
                </a:solidFill>
                <a:effectLst/>
                <a:latin typeface="+mn-lt"/>
                <a:ea typeface="+mn-ea"/>
                <a:cs typeface="+mn-cs"/>
              </a:rPr>
              <a:t>The</a:t>
            </a:r>
            <a:r>
              <a:rPr lang="en-US" sz="1400" kern="1200" baseline="0" dirty="0" smtClean="0">
                <a:solidFill>
                  <a:schemeClr val="tx1"/>
                </a:solidFill>
                <a:effectLst/>
                <a:latin typeface="+mn-lt"/>
                <a:ea typeface="+mn-ea"/>
                <a:cs typeface="+mn-cs"/>
              </a:rPr>
              <a:t> Code recognizes there are “barriers” in society and the workplace that can disadvantage some individuals and groups, and advantage others </a:t>
            </a:r>
            <a:r>
              <a:rPr lang="en-US" sz="1400" kern="1200" baseline="0" dirty="0" smtClean="0">
                <a:solidFill>
                  <a:schemeClr val="tx1"/>
                </a:solidFill>
                <a:effectLst/>
                <a:latin typeface="+mn-lt"/>
                <a:ea typeface="+mn-ea"/>
                <a:cs typeface="+mn-cs"/>
                <a:sym typeface="Wingdings" panose="05000000000000000000" pitchFamily="2" charset="2"/>
              </a:rPr>
              <a:t> Let’s consider the “types of barriers” individuals face.</a:t>
            </a:r>
            <a:endParaRPr lang="en-US" sz="1400" kern="1200" dirty="0" smtClean="0">
              <a:solidFill>
                <a:schemeClr val="tx1"/>
              </a:solidFill>
              <a:effectLst/>
              <a:latin typeface="+mn-lt"/>
              <a:ea typeface="+mn-ea"/>
              <a:cs typeface="+mn-cs"/>
            </a:endParaRPr>
          </a:p>
          <a:p>
            <a:pPr fontAlgn="base"/>
            <a:r>
              <a:rPr lang="en-US" sz="1400" kern="1200" dirty="0" smtClean="0">
                <a:solidFill>
                  <a:schemeClr val="tx1"/>
                </a:solidFill>
                <a:effectLst/>
                <a:latin typeface="+mn-lt"/>
                <a:ea typeface="+mn-ea"/>
                <a:cs typeface="+mn-cs"/>
              </a:rPr>
              <a:t> </a:t>
            </a:r>
          </a:p>
          <a:p>
            <a:endParaRPr lang="en-US" sz="1400" dirty="0"/>
          </a:p>
        </p:txBody>
      </p:sp>
      <p:sp>
        <p:nvSpPr>
          <p:cNvPr id="4" name="Slide Number Placeholder 3"/>
          <p:cNvSpPr>
            <a:spLocks noGrp="1"/>
          </p:cNvSpPr>
          <p:nvPr>
            <p:ph type="sldNum" sz="quarter" idx="10"/>
          </p:nvPr>
        </p:nvSpPr>
        <p:spPr/>
        <p:txBody>
          <a:bodyPr/>
          <a:lstStyle/>
          <a:p>
            <a:fld id="{501F6079-D70D-43F7-9825-87AC864683ED}" type="slidenum">
              <a:rPr lang="en-US" smtClean="0"/>
              <a:pPr/>
              <a:t>6</a:t>
            </a:fld>
            <a:endParaRPr lang="en-US"/>
          </a:p>
        </p:txBody>
      </p:sp>
    </p:spTree>
    <p:extLst>
      <p:ext uri="{BB962C8B-B14F-4D97-AF65-F5344CB8AC3E}">
        <p14:creationId xmlns:p14="http://schemas.microsoft.com/office/powerpoint/2010/main" val="2795166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82A05C-1511-48A3-9869-7B69FFD48B3D}" type="slidenum">
              <a:rPr lang="en-CA" altLang="en-US" smtClean="0"/>
              <a:pPr eaLnBrk="1" hangingPunct="1"/>
              <a:t>7</a:t>
            </a:fld>
            <a:endParaRPr lang="en-CA"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eaLnBrk="1" hangingPunct="1"/>
            <a:r>
              <a:rPr lang="en-US" altLang="en-US" sz="1400" dirty="0" smtClean="0">
                <a:latin typeface="Arial" panose="020B0604020202020204" pitchFamily="34" charset="0"/>
                <a:cs typeface="Arial" panose="020B0604020202020204" pitchFamily="34" charset="0"/>
              </a:rPr>
              <a:t>Many people face barriers because of a disability, their age, because they have children, or are pregnancy or breastfeeding, or because of their religious beliefs.  There are also physical barriers like having to climb stairs to get into a building; barriers because of attitudes, such as stereotypes that can make a work environment uncomfortable; or systemic barriers where patterns, policies or practices block out people. </a:t>
            </a:r>
          </a:p>
          <a:p>
            <a:pPr eaLnBrk="1" hangingPunct="1"/>
            <a:endParaRPr lang="en-US" altLang="en-US" sz="1400" dirty="0" smtClean="0">
              <a:latin typeface="Arial" panose="020B0604020202020204" pitchFamily="34" charset="0"/>
              <a:cs typeface="Arial" panose="020B0604020202020204" pitchFamily="34" charset="0"/>
            </a:endParaRPr>
          </a:p>
          <a:p>
            <a:r>
              <a:rPr lang="en-US" sz="1400" kern="1200" dirty="0" smtClean="0">
                <a:solidFill>
                  <a:schemeClr val="tx1"/>
                </a:solidFill>
                <a:effectLst/>
                <a:latin typeface="Arial" panose="020B0604020202020204" pitchFamily="34" charset="0"/>
                <a:ea typeface="+mn-ea"/>
                <a:cs typeface="Arial" panose="020B0604020202020204" pitchFamily="34" charset="0"/>
              </a:rPr>
              <a:t>Systemic barriers in the workplace are formal or informal policies, practices or rules which, when applied in the same way to everyone, may have the effect of unfairly excluding or restricting the participation of some individuals, e.g.,, a</a:t>
            </a:r>
            <a:r>
              <a:rPr lang="en-US" sz="1400" kern="1200" baseline="0" dirty="0" smtClean="0">
                <a:solidFill>
                  <a:schemeClr val="tx1"/>
                </a:solidFill>
                <a:effectLst/>
                <a:latin typeface="Arial" panose="020B0604020202020204" pitchFamily="34" charset="0"/>
                <a:ea typeface="+mn-ea"/>
                <a:cs typeface="Arial" panose="020B0604020202020204" pitchFamily="34" charset="0"/>
              </a:rPr>
              <a:t> </a:t>
            </a:r>
            <a:r>
              <a:rPr lang="en-US" sz="1400" i="1" u="sng" kern="1200" dirty="0" smtClean="0">
                <a:solidFill>
                  <a:schemeClr val="tx1"/>
                </a:solidFill>
                <a:effectLst/>
                <a:latin typeface="Arial" panose="020B0604020202020204" pitchFamily="34" charset="0"/>
                <a:ea typeface="+mn-ea"/>
                <a:cs typeface="Arial" panose="020B0604020202020204" pitchFamily="34" charset="0"/>
              </a:rPr>
              <a:t>work schedule that conflicts with religious observance days</a:t>
            </a:r>
            <a:r>
              <a:rPr lang="en-US" sz="1400" kern="1200" dirty="0" smtClean="0">
                <a:solidFill>
                  <a:schemeClr val="tx1"/>
                </a:solidFill>
                <a:effectLst/>
                <a:latin typeface="Arial" panose="020B0604020202020204" pitchFamily="34" charset="0"/>
                <a:ea typeface="+mn-ea"/>
                <a:cs typeface="Arial" panose="020B0604020202020204" pitchFamily="34" charset="0"/>
              </a:rPr>
              <a:t>. {Theresa O’Malley –</a:t>
            </a:r>
            <a:r>
              <a:rPr lang="en-US" sz="1400" kern="1200" baseline="0" dirty="0" smtClean="0">
                <a:solidFill>
                  <a:schemeClr val="tx1"/>
                </a:solidFill>
                <a:effectLst/>
                <a:latin typeface="Arial" panose="020B0604020202020204" pitchFamily="34" charset="0"/>
                <a:ea typeface="+mn-ea"/>
                <a:cs typeface="Arial" panose="020B0604020202020204" pitchFamily="34" charset="0"/>
              </a:rPr>
              <a:t> Seventh Day Adventist – </a:t>
            </a:r>
            <a:r>
              <a:rPr lang="en-US" sz="1400" b="1" i="1" dirty="0" smtClean="0">
                <a:latin typeface="Arial" panose="020B0604020202020204" pitchFamily="34" charset="0"/>
                <a:cs typeface="Arial" panose="020B0604020202020204" pitchFamily="34" charset="0"/>
              </a:rPr>
              <a:t>O'Malley v. Simpsons-Sears Ltd.</a:t>
            </a:r>
            <a:r>
              <a:rPr lang="en-US" sz="1400" kern="1200" baseline="0" dirty="0" smtClean="0">
                <a:solidFill>
                  <a:schemeClr val="tx1"/>
                </a:solidFill>
                <a:effectLst/>
                <a:latin typeface="Arial" panose="020B0604020202020204" pitchFamily="34" charset="0"/>
                <a:ea typeface="+mn-ea"/>
                <a:cs typeface="Arial" panose="020B0604020202020204" pitchFamily="34" charset="0"/>
              </a:rPr>
              <a:t>}</a:t>
            </a:r>
            <a:endParaRPr lang="en-US" sz="1400" kern="1200" dirty="0" smtClean="0">
              <a:solidFill>
                <a:schemeClr val="tx1"/>
              </a:solidFill>
              <a:effectLst/>
              <a:latin typeface="Arial" panose="020B0604020202020204" pitchFamily="34" charset="0"/>
              <a:ea typeface="+mn-ea"/>
              <a:cs typeface="Arial" panose="020B0604020202020204" pitchFamily="34" charset="0"/>
            </a:endParaRPr>
          </a:p>
          <a:p>
            <a:r>
              <a:rPr lang="en-US" sz="1400" kern="1200" dirty="0" smtClean="0">
                <a:solidFill>
                  <a:schemeClr val="tx1"/>
                </a:solidFill>
                <a:effectLst/>
                <a:latin typeface="Arial" panose="020B0604020202020204" pitchFamily="34" charset="0"/>
                <a:ea typeface="+mn-ea"/>
                <a:cs typeface="Arial" panose="020B0604020202020204" pitchFamily="34" charset="0"/>
              </a:rPr>
              <a:t> </a:t>
            </a:r>
          </a:p>
          <a:p>
            <a:pPr eaLnBrk="1" hangingPunct="1"/>
            <a:r>
              <a:rPr lang="en-US" altLang="en-US" sz="1400" dirty="0" smtClean="0">
                <a:latin typeface="Arial" panose="020B0604020202020204" pitchFamily="34" charset="0"/>
                <a:cs typeface="Arial" panose="020B0604020202020204" pitchFamily="34" charset="0"/>
              </a:rPr>
              <a:t>It is important to understand</a:t>
            </a:r>
            <a:r>
              <a:rPr lang="en-US" altLang="en-US" sz="1400" baseline="0" dirty="0" smtClean="0">
                <a:latin typeface="Arial" panose="020B0604020202020204" pitchFamily="34" charset="0"/>
                <a:cs typeface="Arial" panose="020B0604020202020204" pitchFamily="34" charset="0"/>
              </a:rPr>
              <a:t> that </a:t>
            </a:r>
            <a:r>
              <a:rPr lang="en-US" altLang="en-US" sz="1400" u="sng" baseline="0" dirty="0" smtClean="0">
                <a:latin typeface="Arial" panose="020B0604020202020204" pitchFamily="34" charset="0"/>
                <a:cs typeface="Arial" panose="020B0604020202020204" pitchFamily="34" charset="0"/>
              </a:rPr>
              <a:t>barriers are considered multi-dimensional </a:t>
            </a:r>
            <a:r>
              <a:rPr lang="en-US" altLang="en-US" sz="1400" baseline="0" dirty="0" smtClean="0">
                <a:latin typeface="Arial" panose="020B0604020202020204" pitchFamily="34" charset="0"/>
                <a:cs typeface="Arial" panose="020B0604020202020204" pitchFamily="34" charset="0"/>
              </a:rPr>
              <a:t>in a human rights paradigm for accommodation.</a:t>
            </a:r>
          </a:p>
          <a:p>
            <a:pPr eaLnBrk="1" hangingPunct="1"/>
            <a:r>
              <a:rPr lang="en-US" altLang="en-US" sz="1400" baseline="0" dirty="0" smtClean="0">
                <a:latin typeface="Arial" panose="020B0604020202020204" pitchFamily="34" charset="0"/>
                <a:cs typeface="Arial" panose="020B0604020202020204" pitchFamily="34" charset="0"/>
              </a:rPr>
              <a:t>-----------------------------------------------------------------------------------</a:t>
            </a:r>
          </a:p>
          <a:p>
            <a:pPr eaLnBrk="1" hangingPunct="1"/>
            <a:r>
              <a:rPr lang="en-US" altLang="en-US" sz="1400" baseline="0" dirty="0" smtClean="0">
                <a:latin typeface="Arial" panose="020B0604020202020204" pitchFamily="34" charset="0"/>
                <a:cs typeface="Arial" panose="020B0604020202020204" pitchFamily="34" charset="0"/>
              </a:rPr>
              <a:t>Now let’s examine the duty of an employer (or service provider) to accommodate and be inclusive.</a:t>
            </a:r>
            <a:endParaRPr lang="en-CA" altLang="en-US" sz="1400" dirty="0" smtClean="0">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70DBD6-0EC4-4E3E-99F3-F7E16FDFAB08}" type="slidenum">
              <a:rPr lang="en-CA" altLang="en-US" smtClean="0"/>
              <a:pPr eaLnBrk="1" hangingPunct="1"/>
              <a:t>8</a:t>
            </a:fld>
            <a:endParaRPr lang="en-CA" alt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z="1400" dirty="0" smtClean="0"/>
              <a:t>This section on the Duty to Accommodate covers 4 areas:</a:t>
            </a:r>
          </a:p>
          <a:p>
            <a:pPr marL="228600" indent="-228600" eaLnBrk="1" hangingPunct="1">
              <a:buFontTx/>
              <a:buAutoNum type="alphaLcPeriod"/>
            </a:pPr>
            <a:r>
              <a:rPr lang="en-US" altLang="en-US" sz="1400" dirty="0" smtClean="0"/>
              <a:t>Principles of accommodation</a:t>
            </a:r>
          </a:p>
          <a:p>
            <a:pPr marL="228600" indent="-228600" eaLnBrk="1" hangingPunct="1">
              <a:buFontTx/>
              <a:buAutoNum type="alphaLcPeriod"/>
            </a:pPr>
            <a:r>
              <a:rPr lang="en-US" altLang="en-US" sz="1400" dirty="0" smtClean="0"/>
              <a:t>Most appropriate accommodation</a:t>
            </a:r>
          </a:p>
          <a:p>
            <a:pPr marL="228600" indent="-228600" eaLnBrk="1" hangingPunct="1">
              <a:buFontTx/>
              <a:buAutoNum type="alphaLcPeriod"/>
            </a:pPr>
            <a:r>
              <a:rPr lang="en-US" altLang="en-US" sz="1400" dirty="0" smtClean="0"/>
              <a:t>Undue hardship</a:t>
            </a:r>
          </a:p>
          <a:p>
            <a:pPr marL="228600" indent="-228600" eaLnBrk="1" hangingPunct="1">
              <a:buFontTx/>
              <a:buAutoNum type="alphaLcPeriod"/>
            </a:pPr>
            <a:r>
              <a:rPr lang="en-US" altLang="en-US" sz="1400" dirty="0" smtClean="0"/>
              <a:t>Shared responsibilities</a:t>
            </a:r>
            <a:endParaRPr lang="en-CA" altLang="en-US" sz="14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2812767-6C08-4DD6-BD4A-5E798E7210FB}" type="slidenum">
              <a:rPr lang="en-CA" altLang="en-US" smtClean="0"/>
              <a:pPr eaLnBrk="1" hangingPunct="1"/>
              <a:t>9</a:t>
            </a:fld>
            <a:endParaRPr lang="en-CA" alt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z="1400" dirty="0" smtClean="0">
                <a:latin typeface="Arial" panose="020B0604020202020204" pitchFamily="34" charset="0"/>
                <a:cs typeface="Arial" panose="020B0604020202020204" pitchFamily="34" charset="0"/>
              </a:rPr>
              <a:t>a. Principles of Accommodation</a:t>
            </a:r>
          </a:p>
          <a:p>
            <a:pPr marL="228600" indent="-228600" eaLnBrk="1" hangingPunct="1"/>
            <a:endParaRPr lang="en-US" altLang="en-US" sz="1400" dirty="0" smtClean="0">
              <a:latin typeface="Arial" panose="020B0604020202020204" pitchFamily="34" charset="0"/>
              <a:cs typeface="Arial" panose="020B0604020202020204" pitchFamily="34" charset="0"/>
            </a:endParaRPr>
          </a:p>
          <a:p>
            <a:pPr marL="228600" indent="-228600" eaLnBrk="1" hangingPunct="1"/>
            <a:r>
              <a:rPr lang="en-US" altLang="en-US" sz="1400" dirty="0" smtClean="0">
                <a:latin typeface="Arial" panose="020B0604020202020204" pitchFamily="34" charset="0"/>
                <a:cs typeface="Arial" panose="020B0604020202020204" pitchFamily="34" charset="0"/>
              </a:rPr>
              <a:t>There are 3 major principles of accommodation: dignity, individualization, and inclusion.</a:t>
            </a:r>
          </a:p>
          <a:p>
            <a:pPr marL="228600" indent="-228600" eaLnBrk="1" hangingPunct="1"/>
            <a:endParaRPr lang="en-US" altLang="en-US" sz="1400" dirty="0" smtClean="0">
              <a:latin typeface="Arial" panose="020B0604020202020204" pitchFamily="34" charset="0"/>
              <a:cs typeface="Arial" panose="020B0604020202020204" pitchFamily="34" charset="0"/>
            </a:endParaRPr>
          </a:p>
          <a:p>
            <a:pPr marL="0" indent="0" eaLnBrk="1" hangingPunct="1"/>
            <a:r>
              <a:rPr lang="en-US" altLang="en-US" sz="1400" dirty="0" smtClean="0">
                <a:latin typeface="Arial" panose="020B0604020202020204" pitchFamily="34" charset="0"/>
                <a:cs typeface="Arial" panose="020B0604020202020204" pitchFamily="34" charset="0"/>
              </a:rPr>
              <a:t>During the accommodation process it is important to treat the person with dignity and respect. You need to think about their individual needs because there is no one</a:t>
            </a:r>
            <a:r>
              <a:rPr lang="en-US" altLang="en-US" sz="1400" baseline="0" dirty="0" smtClean="0">
                <a:latin typeface="Arial" panose="020B0604020202020204" pitchFamily="34" charset="0"/>
                <a:cs typeface="Arial" panose="020B0604020202020204" pitchFamily="34" charset="0"/>
              </a:rPr>
              <a:t> </a:t>
            </a:r>
            <a:r>
              <a:rPr lang="en-US" altLang="en-US" sz="1400" dirty="0" smtClean="0">
                <a:latin typeface="Arial" panose="020B0604020202020204" pitchFamily="34" charset="0"/>
                <a:cs typeface="Arial" panose="020B0604020202020204" pitchFamily="34" charset="0"/>
              </a:rPr>
              <a:t>accommodation formula that will work for everyone.  </a:t>
            </a:r>
          </a:p>
          <a:p>
            <a:pPr marL="228600" indent="-228600" eaLnBrk="1" hangingPunct="1"/>
            <a:endParaRPr lang="en-US" altLang="en-US" sz="1400" dirty="0" smtClean="0">
              <a:latin typeface="Arial" panose="020B0604020202020204" pitchFamily="34" charset="0"/>
              <a:cs typeface="Arial" panose="020B0604020202020204" pitchFamily="34" charset="0"/>
            </a:endParaRPr>
          </a:p>
          <a:p>
            <a:pPr marL="228600" indent="-228600" eaLnBrk="1" hangingPunct="1"/>
            <a:r>
              <a:rPr lang="en-US" altLang="en-US" sz="1400" dirty="0" smtClean="0">
                <a:latin typeface="Arial" panose="020B0604020202020204" pitchFamily="34" charset="0"/>
                <a:cs typeface="Arial" panose="020B0604020202020204" pitchFamily="34" charset="0"/>
              </a:rPr>
              <a:t>The last principle you should think about is removing barriers so that everyone can be included.</a:t>
            </a:r>
          </a:p>
          <a:p>
            <a:pPr marL="228600" indent="-228600" eaLnBrk="1" hangingPunct="1"/>
            <a:endParaRPr lang="en-US" altLang="en-US" sz="1400" dirty="0" smtClean="0">
              <a:latin typeface="Arial" panose="020B0604020202020204" pitchFamily="34" charset="0"/>
              <a:cs typeface="Arial" panose="020B0604020202020204" pitchFamily="34" charset="0"/>
            </a:endParaRPr>
          </a:p>
          <a:p>
            <a:pPr marL="228600" indent="-228600" eaLnBrk="1" hangingPunct="1"/>
            <a:r>
              <a:rPr lang="en-US" altLang="en-US" sz="1400" dirty="0" smtClean="0">
                <a:latin typeface="Arial" panose="020B0604020202020204" pitchFamily="34" charset="0"/>
                <a:cs typeface="Arial" panose="020B0604020202020204" pitchFamily="34" charset="0"/>
              </a:rPr>
              <a:t>For example, when designing buildings,  policies or practices, keep in mind different needs and backgrounds.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Ex: </a:t>
            </a:r>
            <a:r>
              <a:rPr lang="en-US" sz="1400" u="sng" dirty="0" smtClean="0"/>
              <a:t>Student Alternative Exams </a:t>
            </a:r>
            <a:r>
              <a:rPr lang="en-US" sz="1400" dirty="0" smtClean="0"/>
              <a:t>– some</a:t>
            </a:r>
            <a:r>
              <a:rPr lang="en-US" sz="1400" baseline="0" dirty="0" smtClean="0"/>
              <a:t> students with disabilities perform better writing exams in a more secluded facility that a large class room – they need more time or special aids – these types of accommodations are meant to ‘level the playing field’ by allowing persons with disabilities to perform to the best of their abilities</a:t>
            </a:r>
            <a:endParaRPr lang="en-US" sz="1400" dirty="0"/>
          </a:p>
        </p:txBody>
      </p:sp>
      <p:sp>
        <p:nvSpPr>
          <p:cNvPr id="4" name="Slide Number Placeholder 3"/>
          <p:cNvSpPr>
            <a:spLocks noGrp="1"/>
          </p:cNvSpPr>
          <p:nvPr>
            <p:ph type="sldNum" sz="quarter" idx="10"/>
          </p:nvPr>
        </p:nvSpPr>
        <p:spPr/>
        <p:txBody>
          <a:bodyPr/>
          <a:lstStyle/>
          <a:p>
            <a:fld id="{501F6079-D70D-43F7-9825-87AC864683ED}" type="slidenum">
              <a:rPr lang="en-US" smtClean="0"/>
              <a:pPr/>
              <a:t>10</a:t>
            </a:fld>
            <a:endParaRPr lang="en-US"/>
          </a:p>
        </p:txBody>
      </p:sp>
    </p:spTree>
    <p:extLst>
      <p:ext uri="{BB962C8B-B14F-4D97-AF65-F5344CB8AC3E}">
        <p14:creationId xmlns:p14="http://schemas.microsoft.com/office/powerpoint/2010/main" val="528480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F943C91-8460-4607-9CE8-24543623FB9E}" type="slidenum">
              <a:rPr lang="en-CA" altLang="en-US" smtClean="0"/>
              <a:pPr eaLnBrk="1" hangingPunct="1">
                <a:spcBef>
                  <a:spcPct val="0"/>
                </a:spcBef>
              </a:pPr>
              <a:t>11</a:t>
            </a:fld>
            <a:endParaRPr lang="en-CA" alt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latin typeface="Arial" panose="020B0604020202020204" pitchFamily="34" charset="0"/>
                <a:cs typeface="Arial" panose="020B0604020202020204" pitchFamily="34" charset="0"/>
              </a:rPr>
              <a:t>Everyone benefits when buildings are accessible. </a:t>
            </a:r>
            <a:r>
              <a:rPr lang="en-CA" altLang="en-US" sz="1400" dirty="0" smtClean="0">
                <a:latin typeface="Arial" panose="020B0604020202020204" pitchFamily="34" charset="0"/>
                <a:cs typeface="Arial" panose="020B0604020202020204" pitchFamily="34" charset="0"/>
              </a:rPr>
              <a:t>Ramps, elevators and wider doors accommodate wheelchairs, walkers and strollers. </a:t>
            </a:r>
          </a:p>
          <a:p>
            <a:pPr eaLnBrk="1" hangingPunct="1"/>
            <a:endParaRPr lang="en-CA" altLang="en-US" sz="1400" dirty="0" smtClean="0">
              <a:latin typeface="Arial" panose="020B0604020202020204" pitchFamily="34" charset="0"/>
              <a:cs typeface="Arial" panose="020B0604020202020204" pitchFamily="34" charset="0"/>
            </a:endParaRPr>
          </a:p>
          <a:p>
            <a:pPr eaLnBrk="1" hangingPunct="1"/>
            <a:r>
              <a:rPr lang="en-CA" altLang="en-US" sz="1400" dirty="0" smtClean="0">
                <a:latin typeface="Arial" panose="020B0604020202020204" pitchFamily="34" charset="0"/>
                <a:cs typeface="Arial" panose="020B0604020202020204" pitchFamily="34" charset="0"/>
              </a:rPr>
              <a:t>Public washrooms and recreation facilities with change tables and family change rooms mean that young families are included.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3DCD44-C33E-46C0-930C-0A804BBF5D11}" type="slidenum">
              <a:rPr lang="en-CA" altLang="en-US" smtClean="0"/>
              <a:pPr eaLnBrk="1" hangingPunct="1"/>
              <a:t>12</a:t>
            </a:fld>
            <a:endParaRPr lang="en-CA" alt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latin typeface="Arial" panose="020B0604020202020204" pitchFamily="34" charset="0"/>
                <a:cs typeface="Arial" panose="020B0604020202020204" pitchFamily="34" charset="0"/>
              </a:rPr>
              <a:t>Think of accommodation as a </a:t>
            </a:r>
            <a:r>
              <a:rPr lang="en-US" altLang="en-US" sz="1400" i="1" dirty="0" smtClean="0">
                <a:latin typeface="Arial" panose="020B0604020202020204" pitchFamily="34" charset="0"/>
                <a:cs typeface="Arial" panose="020B0604020202020204" pitchFamily="34" charset="0"/>
              </a:rPr>
              <a:t>process</a:t>
            </a:r>
            <a:r>
              <a:rPr lang="en-US" altLang="en-US" sz="1400" dirty="0" smtClean="0">
                <a:latin typeface="Arial" panose="020B0604020202020204" pitchFamily="34" charset="0"/>
                <a:cs typeface="Arial" panose="020B0604020202020204" pitchFamily="34" charset="0"/>
              </a:rPr>
              <a:t> instead of something that happens just one time.  Accommodating should not be an all-or-nothing effort. Instead, think about a range of possibilities. </a:t>
            </a:r>
          </a:p>
          <a:p>
            <a:pPr eaLnBrk="1" hangingPunct="1"/>
            <a:endParaRPr lang="en-US" altLang="en-US" sz="1400" dirty="0" smtClean="0">
              <a:latin typeface="Arial" panose="020B0604020202020204" pitchFamily="34" charset="0"/>
              <a:cs typeface="Arial" panose="020B0604020202020204" pitchFamily="34" charset="0"/>
            </a:endParaRPr>
          </a:p>
          <a:p>
            <a:pPr eaLnBrk="1" hangingPunct="1"/>
            <a:r>
              <a:rPr lang="en-US" altLang="en-US" sz="1400" dirty="0" smtClean="0">
                <a:latin typeface="Arial" panose="020B0604020202020204" pitchFamily="34" charset="0"/>
                <a:cs typeface="Arial" panose="020B0604020202020204" pitchFamily="34" charset="0"/>
              </a:rPr>
              <a:t>Ex: AODA</a:t>
            </a:r>
            <a:r>
              <a:rPr lang="en-US" altLang="en-US" sz="1400" baseline="0" dirty="0" smtClean="0">
                <a:latin typeface="Arial" panose="020B0604020202020204" pitchFamily="34" charset="0"/>
                <a:cs typeface="Arial" panose="020B0604020202020204" pitchFamily="34" charset="0"/>
              </a:rPr>
              <a:t> Act </a:t>
            </a:r>
            <a:r>
              <a:rPr lang="en-US" altLang="en-US" sz="1400" baseline="0" dirty="0" smtClean="0">
                <a:latin typeface="Arial" panose="020B0604020202020204" pitchFamily="34" charset="0"/>
                <a:cs typeface="Arial" panose="020B0604020202020204" pitchFamily="34" charset="0"/>
                <a:sym typeface="Wingdings" panose="05000000000000000000" pitchFamily="2" charset="2"/>
              </a:rPr>
              <a:t> is a 25 year progressive commitment to make the province more accessible for people with disabilities  David </a:t>
            </a:r>
            <a:r>
              <a:rPr lang="en-US" altLang="en-US" sz="1400" baseline="0" dirty="0" err="1" smtClean="0">
                <a:latin typeface="Arial" panose="020B0604020202020204" pitchFamily="34" charset="0"/>
                <a:cs typeface="Arial" panose="020B0604020202020204" pitchFamily="34" charset="0"/>
                <a:sym typeface="Wingdings" panose="05000000000000000000" pitchFamily="2" charset="2"/>
              </a:rPr>
              <a:t>Lapofski</a:t>
            </a:r>
            <a:r>
              <a:rPr lang="en-US" altLang="en-US" sz="1400" baseline="0" dirty="0" smtClean="0">
                <a:latin typeface="Arial" panose="020B0604020202020204" pitchFamily="34" charset="0"/>
                <a:cs typeface="Arial" panose="020B0604020202020204" pitchFamily="34" charset="0"/>
                <a:sym typeface="Wingdings" panose="05000000000000000000" pitchFamily="2" charset="2"/>
              </a:rPr>
              <a:t> [TTC street announcements]</a:t>
            </a:r>
            <a:endParaRPr lang="en-CA" altLang="en-US" sz="1400" dirty="0" smtClean="0">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5E096C-A3BF-4691-9485-E68F9A9B78DB}" type="slidenum">
              <a:rPr lang="en-CA" altLang="en-US" smtClean="0"/>
              <a:pPr eaLnBrk="1" hangingPunct="1"/>
              <a:t>13</a:t>
            </a:fld>
            <a:endParaRPr lang="en-CA" alt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pPr eaLnBrk="1" hangingPunct="1"/>
            <a:r>
              <a:rPr lang="en-US" altLang="en-US" sz="1400" dirty="0" smtClean="0"/>
              <a:t>Of course, ideal accommodation is full accommodation that most fully respects a person’s dignity and can be put into place right away.</a:t>
            </a:r>
          </a:p>
          <a:p>
            <a:pPr eaLnBrk="1" hangingPunct="1"/>
            <a:endParaRPr lang="en-US" altLang="en-US" sz="1400" dirty="0" smtClean="0"/>
          </a:p>
          <a:p>
            <a:pPr eaLnBrk="1" hangingPunct="1"/>
            <a:r>
              <a:rPr lang="en-US" altLang="en-US" sz="1400" dirty="0" smtClean="0"/>
              <a:t>But if the ideal accommodation isn’t possible, for example, because the cost is too high, then try phasing-in the full accommodation over time. If that can’t be done, the next best approach is to accommodate fully </a:t>
            </a:r>
            <a:r>
              <a:rPr lang="en-US" altLang="en-US" sz="1400" i="1" dirty="0" smtClean="0"/>
              <a:t>afte</a:t>
            </a:r>
            <a:r>
              <a:rPr lang="en-US" altLang="en-US" sz="1400" dirty="0" smtClean="0"/>
              <a:t>r you’ve saved up for it.</a:t>
            </a:r>
          </a:p>
          <a:p>
            <a:pPr eaLnBrk="1" hangingPunct="1"/>
            <a:endParaRPr lang="en-US" altLang="en-US" sz="1400" dirty="0" smtClean="0"/>
          </a:p>
          <a:p>
            <a:pPr eaLnBrk="1" hangingPunct="1"/>
            <a:r>
              <a:rPr lang="en-US" altLang="en-US" sz="1400" dirty="0" smtClean="0"/>
              <a:t>Even if you cannot fully accommodate right away, you have a duty to put in next-best or interim accommodations.</a:t>
            </a:r>
          </a:p>
          <a:p>
            <a:pPr eaLnBrk="1" hangingPunct="1"/>
            <a:endParaRPr lang="en-US" altLang="en-US" sz="1400" dirty="0" smtClean="0"/>
          </a:p>
          <a:p>
            <a:pPr marL="228600" indent="-228600" eaLnBrk="1" hangingPunct="1">
              <a:lnSpc>
                <a:spcPct val="90000"/>
              </a:lnSpc>
            </a:pPr>
            <a:r>
              <a:rPr lang="en-US" altLang="en-US" sz="1400" dirty="0" smtClean="0"/>
              <a:t>1)	 Appropriate accommodation may require – </a:t>
            </a:r>
          </a:p>
          <a:p>
            <a:pPr marL="228600" indent="-228600" eaLnBrk="1" hangingPunct="1">
              <a:lnSpc>
                <a:spcPct val="90000"/>
              </a:lnSpc>
            </a:pPr>
            <a:r>
              <a:rPr lang="en-US" altLang="en-US" sz="1400" dirty="0" smtClean="0"/>
              <a:t> </a:t>
            </a:r>
          </a:p>
          <a:p>
            <a:pPr marL="228600" indent="-228600" eaLnBrk="1" hangingPunct="1">
              <a:lnSpc>
                <a:spcPct val="90000"/>
              </a:lnSpc>
            </a:pPr>
            <a:r>
              <a:rPr lang="en-US" altLang="en-US" sz="1400" dirty="0" smtClean="0"/>
              <a:t>Modified duties, standards, rules</a:t>
            </a:r>
          </a:p>
          <a:p>
            <a:pPr marL="228600" indent="-228600" eaLnBrk="1" hangingPunct="1">
              <a:lnSpc>
                <a:spcPct val="90000"/>
              </a:lnSpc>
            </a:pPr>
            <a:r>
              <a:rPr lang="en-US" altLang="en-US" sz="1400" dirty="0" smtClean="0"/>
              <a:t>Changes to facilities or work stations</a:t>
            </a:r>
          </a:p>
          <a:p>
            <a:pPr marL="228600" indent="-228600" eaLnBrk="1" hangingPunct="1">
              <a:lnSpc>
                <a:spcPct val="90000"/>
              </a:lnSpc>
            </a:pPr>
            <a:r>
              <a:rPr lang="en-US" altLang="en-US" sz="1400" dirty="0" smtClean="0"/>
              <a:t>Assisted devices</a:t>
            </a:r>
          </a:p>
          <a:p>
            <a:pPr marL="228600" indent="-228600" eaLnBrk="1" hangingPunct="1">
              <a:lnSpc>
                <a:spcPct val="90000"/>
              </a:lnSpc>
            </a:pPr>
            <a:r>
              <a:rPr lang="en-US" altLang="en-US" sz="1400" dirty="0" smtClean="0"/>
              <a:t>Time off [to address needs based on code grounds]</a:t>
            </a:r>
          </a:p>
          <a:p>
            <a:pPr marL="228600" indent="-228600" eaLnBrk="1" hangingPunct="1">
              <a:lnSpc>
                <a:spcPct val="90000"/>
              </a:lnSpc>
            </a:pPr>
            <a:r>
              <a:rPr lang="en-US" altLang="en-US" sz="1400" dirty="0" smtClean="0"/>
              <a:t> </a:t>
            </a:r>
          </a:p>
          <a:p>
            <a:pPr marL="228600" indent="-228600" eaLnBrk="1" hangingPunct="1">
              <a:lnSpc>
                <a:spcPct val="90000"/>
              </a:lnSpc>
            </a:pPr>
            <a:r>
              <a:rPr lang="en-US" altLang="en-US" sz="1400" dirty="0" smtClean="0"/>
              <a:t>If a less expensive or less disruptive option is considered it must still meet that persons needs</a:t>
            </a:r>
          </a:p>
          <a:p>
            <a:pPr marL="228600" indent="-228600" eaLnBrk="1" hangingPunct="1">
              <a:lnSpc>
                <a:spcPct val="90000"/>
              </a:lnSpc>
            </a:pPr>
            <a:endParaRPr lang="en-US" altLang="en-US" sz="1400" dirty="0" smtClean="0"/>
          </a:p>
          <a:p>
            <a:pPr marL="228600" indent="-228600" eaLnBrk="1" hangingPunct="1">
              <a:lnSpc>
                <a:spcPct val="90000"/>
              </a:lnSpc>
            </a:pPr>
            <a:r>
              <a:rPr lang="en-US" altLang="en-US" sz="1400" dirty="0" smtClean="0"/>
              <a:t>----------------------------------------------------------------------------------</a:t>
            </a:r>
          </a:p>
          <a:p>
            <a:pPr eaLnBrk="1" hangingPunct="1"/>
            <a:r>
              <a:rPr lang="en-US" altLang="en-US" sz="1400" dirty="0" smtClean="0"/>
              <a:t>The least ideal accommodation is a short-term or permanent transfer.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4B2128B-077D-400B-85F2-887B65710781}" type="slidenum">
              <a:rPr lang="en-CA" altLang="en-US" smtClean="0"/>
              <a:pPr eaLnBrk="1" hangingPunct="1"/>
              <a:t>14</a:t>
            </a:fld>
            <a:endParaRPr lang="en-CA" alt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lnSpc>
                <a:spcPct val="90000"/>
              </a:lnSpc>
            </a:pPr>
            <a:r>
              <a:rPr lang="en-US" altLang="en-US" sz="1400" dirty="0" smtClean="0"/>
              <a:t>b. Most appropriate accommodation</a:t>
            </a:r>
          </a:p>
          <a:p>
            <a:pPr marL="228600" indent="-228600" eaLnBrk="1" hangingPunct="1">
              <a:lnSpc>
                <a:spcPct val="90000"/>
              </a:lnSpc>
            </a:pPr>
            <a:endParaRPr lang="en-US" altLang="en-US" sz="1400" dirty="0" smtClean="0"/>
          </a:p>
          <a:p>
            <a:pPr marL="228600" indent="-228600" eaLnBrk="1" hangingPunct="1">
              <a:lnSpc>
                <a:spcPct val="90000"/>
              </a:lnSpc>
            </a:pPr>
            <a:r>
              <a:rPr lang="en-US" altLang="en-US" sz="1400" dirty="0" smtClean="0"/>
              <a:t>When you are making accommodations, aim for the most appropriate accommodation, up to the point of undue hardship. </a:t>
            </a:r>
          </a:p>
          <a:p>
            <a:pPr marL="228600" indent="-228600" eaLnBrk="1" hangingPunct="1">
              <a:lnSpc>
                <a:spcPct val="90000"/>
              </a:lnSpc>
            </a:pPr>
            <a:endParaRPr lang="en-US" altLang="en-US" sz="1400" dirty="0" smtClean="0"/>
          </a:p>
          <a:p>
            <a:pPr marL="0" indent="-228600" eaLnBrk="1" hangingPunct="1">
              <a:lnSpc>
                <a:spcPct val="90000"/>
              </a:lnSpc>
            </a:pPr>
            <a:r>
              <a:rPr lang="en-US" altLang="en-US" sz="1400" dirty="0" smtClean="0"/>
              <a:t>The most appropriate accommodation may be different for every person and considers opportunities for </a:t>
            </a:r>
            <a:r>
              <a:rPr lang="en-US" altLang="en-US" sz="1400" u="sng" dirty="0" smtClean="0"/>
              <a:t>everyone</a:t>
            </a:r>
            <a:r>
              <a:rPr lang="en-US" altLang="en-US" sz="1400" dirty="0" smtClean="0"/>
              <a:t> to enjoy the same benefits, at the same  level.</a:t>
            </a:r>
          </a:p>
          <a:p>
            <a:pPr marL="228600" indent="-228600" eaLnBrk="1" hangingPunct="1">
              <a:lnSpc>
                <a:spcPct val="90000"/>
              </a:lnSpc>
            </a:pPr>
            <a:endParaRPr lang="en-US" altLang="en-US" sz="1400" dirty="0" smtClean="0"/>
          </a:p>
          <a:p>
            <a:pPr marL="0" indent="-228600" eaLnBrk="1" hangingPunct="1">
              <a:lnSpc>
                <a:spcPct val="90000"/>
              </a:lnSpc>
            </a:pPr>
            <a:r>
              <a:rPr lang="en-US" altLang="en-US" sz="1400" dirty="0" smtClean="0"/>
              <a:t>Accommodating is also about meeting the needs of the group that a person belongs to or the</a:t>
            </a:r>
            <a:r>
              <a:rPr lang="en-US" altLang="en-US" sz="1400" i="1" dirty="0" smtClean="0"/>
              <a:t> person’s</a:t>
            </a:r>
            <a:r>
              <a:rPr lang="en-US" altLang="en-US" sz="1400" dirty="0" smtClean="0"/>
              <a:t> needs based on Code grounds. Once the most  appropriate accommodation is identified, the accommodation provider then  needs to think about how best to provide the accommodation to the point of undue hardship’.  </a:t>
            </a:r>
          </a:p>
          <a:p>
            <a:pPr marL="228600" indent="-228600" eaLnBrk="1" hangingPunct="1">
              <a:lnSpc>
                <a:spcPct val="90000"/>
              </a:lnSpc>
            </a:pPr>
            <a:endParaRPr lang="en-US" altLang="en-US" sz="1400" dirty="0" smtClean="0"/>
          </a:p>
          <a:p>
            <a:pPr marL="228600" indent="-228600" eaLnBrk="1" hangingPunct="1">
              <a:lnSpc>
                <a:spcPct val="90000"/>
              </a:lnSpc>
            </a:pPr>
            <a:r>
              <a:rPr lang="en-US" altLang="en-US" sz="1400" dirty="0" smtClean="0"/>
              <a:t>Now that you understand the meaning of the “most appropriate accommodation”, let me explain the term “undue hardship”. </a:t>
            </a:r>
          </a:p>
          <a:p>
            <a:pPr marL="228600" indent="-228600" eaLnBrk="1" hangingPunct="1">
              <a:lnSpc>
                <a:spcPct val="90000"/>
              </a:lnSpc>
            </a:pPr>
            <a:endParaRPr lang="en-US" altLang="en-US" sz="1400"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C47CA4C-120B-40A4-909B-76EE05BA4102}" type="slidenum">
              <a:rPr lang="en-CA" altLang="en-US" smtClean="0"/>
              <a:pPr eaLnBrk="1" hangingPunct="1"/>
              <a:t>15</a:t>
            </a:fld>
            <a:endParaRPr lang="en-CA" alt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p>
            <a:pPr marL="0" indent="0" eaLnBrk="1" hangingPunct="1"/>
            <a:r>
              <a:rPr lang="en-US" altLang="en-US" sz="1400" dirty="0" smtClean="0"/>
              <a:t>c. Undue hardship</a:t>
            </a:r>
          </a:p>
          <a:p>
            <a:pPr marL="0" indent="0" eaLnBrk="1" hangingPunct="1"/>
            <a:endParaRPr lang="en-US" altLang="en-US" sz="1400" dirty="0" smtClean="0"/>
          </a:p>
          <a:p>
            <a:pPr marL="0" indent="0" eaLnBrk="1" hangingPunct="1"/>
            <a:r>
              <a:rPr lang="en-US" altLang="en-US" sz="1400" dirty="0" smtClean="0"/>
              <a:t>Under the Code, the only time you may not have to fully meet the accommodation request is if it causes undue hardship. The Code expects the</a:t>
            </a:r>
            <a:r>
              <a:rPr lang="en-US" altLang="en-US" sz="1400" baseline="0" dirty="0" smtClean="0"/>
              <a:t> </a:t>
            </a:r>
            <a:r>
              <a:rPr lang="en-US" altLang="en-US" sz="1400" dirty="0" smtClean="0"/>
              <a:t>accommodation-provider to put some effort into making  the accommodation and that there will be some amount of hardship in the process. </a:t>
            </a:r>
          </a:p>
          <a:p>
            <a:pPr marL="0" indent="0" eaLnBrk="1" hangingPunct="1"/>
            <a:endParaRPr lang="en-US" altLang="en-US" sz="1400" dirty="0" smtClean="0"/>
          </a:p>
          <a:p>
            <a:pPr marL="0" indent="0" eaLnBrk="1" hangingPunct="1"/>
            <a:r>
              <a:rPr lang="en-US" altLang="en-US" sz="1400" dirty="0" smtClean="0"/>
              <a:t>Keep in mind that the test is "</a:t>
            </a:r>
            <a:r>
              <a:rPr lang="en-US" altLang="en-US" sz="1400" i="1" dirty="0" smtClean="0"/>
              <a:t>undu</a:t>
            </a:r>
            <a:r>
              <a:rPr lang="en-US" altLang="en-US" sz="1400" dirty="0" smtClean="0"/>
              <a:t>e hardship”, </a:t>
            </a:r>
            <a:r>
              <a:rPr lang="en-US" altLang="en-US" sz="1400" i="1" dirty="0" smtClean="0"/>
              <a:t>not </a:t>
            </a:r>
            <a:r>
              <a:rPr lang="en-US" altLang="en-US" sz="1400" dirty="0" smtClean="0"/>
              <a:t>"mild hardship” or "reasonable hardship”. The accommodation-provider will be responsible for proving that accommodation cannot be provided without undue hardship. </a:t>
            </a:r>
          </a:p>
          <a:p>
            <a:pPr marL="0" indent="0" eaLnBrk="1" hangingPunct="1"/>
            <a:endParaRPr lang="en-US" altLang="en-US" sz="1400" dirty="0" smtClean="0"/>
          </a:p>
          <a:p>
            <a:pPr marL="0" indent="0" eaLnBrk="1" hangingPunct="1"/>
            <a:r>
              <a:rPr lang="en-US" altLang="en-US" sz="1400" dirty="0" smtClean="0"/>
              <a:t>This means looking carefully and thoroughly at all elements of the request and of the accommodation-provider’s ability to meet the request. </a:t>
            </a:r>
          </a:p>
          <a:p>
            <a:pPr marL="0" indent="0" eaLnBrk="1" hangingPunct="1"/>
            <a:endParaRPr lang="en-US" altLang="en-US" sz="1400" dirty="0" smtClean="0"/>
          </a:p>
          <a:p>
            <a:pPr marL="0">
              <a:lnSpc>
                <a:spcPct val="120000"/>
              </a:lnSpc>
              <a:spcBef>
                <a:spcPts val="0"/>
              </a:spcBef>
              <a:spcAft>
                <a:spcPts val="600"/>
              </a:spcAft>
              <a:buNone/>
            </a:pPr>
            <a:r>
              <a:rPr lang="en-US" sz="1400" dirty="0" smtClean="0"/>
              <a:t>Undue hardship is a </a:t>
            </a:r>
            <a:r>
              <a:rPr lang="en-US" sz="1400" dirty="0" err="1" smtClean="0"/>
              <a:t>defence</a:t>
            </a:r>
            <a:r>
              <a:rPr lang="en-US" sz="1400" dirty="0" smtClean="0"/>
              <a:t> under the </a:t>
            </a:r>
            <a:r>
              <a:rPr lang="en-US" sz="1400" i="1" dirty="0" smtClean="0"/>
              <a:t>Code</a:t>
            </a:r>
            <a:r>
              <a:rPr lang="en-US" sz="1400" dirty="0" smtClean="0"/>
              <a:t>. The employer has to prove that this </a:t>
            </a:r>
            <a:r>
              <a:rPr lang="en-US" sz="1400" dirty="0" err="1" smtClean="0"/>
              <a:t>defence</a:t>
            </a:r>
            <a:r>
              <a:rPr lang="en-US" sz="1400" dirty="0" smtClean="0"/>
              <a:t> applies, otherwise a finding of discrimination may be made. It is not up to the person requesting accommodation to prove that the accommodation can be accomplished without undue hardship.</a:t>
            </a:r>
          </a:p>
          <a:p>
            <a:pPr marL="0">
              <a:buNone/>
            </a:pPr>
            <a:endParaRPr lang="en-US" sz="1400" dirty="0" smtClean="0"/>
          </a:p>
          <a:p>
            <a:pPr marL="0">
              <a:buNone/>
            </a:pPr>
            <a:r>
              <a:rPr lang="en-US" sz="1400" dirty="0" smtClean="0"/>
              <a:t>Three factors:</a:t>
            </a:r>
          </a:p>
          <a:p>
            <a:pPr marL="0">
              <a:buNone/>
            </a:pPr>
            <a:r>
              <a:rPr lang="en-US" sz="1100" dirty="0" smtClean="0"/>
              <a:t> </a:t>
            </a:r>
          </a:p>
          <a:p>
            <a:pPr marL="914400">
              <a:spcAft>
                <a:spcPts val="1200"/>
              </a:spcAft>
              <a:buFont typeface="Wingdings" pitchFamily="2" charset="2"/>
              <a:buChar char="q"/>
            </a:pPr>
            <a:r>
              <a:rPr lang="en-US" sz="1400" dirty="0" smtClean="0"/>
              <a:t>Financial costs</a:t>
            </a:r>
          </a:p>
          <a:p>
            <a:pPr marL="914400">
              <a:spcAft>
                <a:spcPts val="1200"/>
              </a:spcAft>
              <a:buFont typeface="Wingdings" pitchFamily="2" charset="2"/>
              <a:buChar char="q"/>
            </a:pPr>
            <a:r>
              <a:rPr lang="en-US" sz="1400" dirty="0" smtClean="0"/>
              <a:t>Outside sources of funding</a:t>
            </a:r>
          </a:p>
          <a:p>
            <a:pPr marL="914400">
              <a:spcAft>
                <a:spcPts val="1200"/>
              </a:spcAft>
              <a:buFont typeface="Wingdings" pitchFamily="2" charset="2"/>
              <a:buChar char="q"/>
            </a:pPr>
            <a:r>
              <a:rPr lang="en-US" sz="1400" dirty="0" smtClean="0"/>
              <a:t>Health and safety risks</a:t>
            </a:r>
          </a:p>
          <a:p>
            <a:pPr marL="0" indent="0" eaLnBrk="1" hangingPunct="1"/>
            <a:endParaRPr lang="en-US" altLang="en-US" sz="1400" dirty="0" smtClean="0"/>
          </a:p>
          <a:p>
            <a:pPr marL="0" indent="0" eaLnBrk="1" hangingPunct="1"/>
            <a:endParaRPr lang="en-US" altLang="en-US" sz="1400"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FCF52E-30A2-4D74-9FA0-1B116F29D65C}" type="slidenum">
              <a:rPr lang="en-CA" altLang="en-US" smtClean="0"/>
              <a:pPr eaLnBrk="1" hangingPunct="1"/>
              <a:t>16</a:t>
            </a:fld>
            <a:endParaRPr lang="en-CA" alt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When considering whether an accommodation would cause undue hardship,</a:t>
            </a:r>
            <a:r>
              <a:rPr lang="en-US" altLang="en-US" sz="1400" baseline="0" dirty="0" smtClean="0"/>
              <a:t> </a:t>
            </a:r>
            <a:r>
              <a:rPr lang="en-US" altLang="en-US" sz="1400" dirty="0" smtClean="0"/>
              <a:t>the </a:t>
            </a:r>
            <a:r>
              <a:rPr lang="en-US" altLang="en-US" sz="1400" i="1" dirty="0" smtClean="0"/>
              <a:t>Code</a:t>
            </a:r>
            <a:r>
              <a:rPr lang="en-US" altLang="en-US" sz="1400" dirty="0" smtClean="0"/>
              <a:t> looks at: costs, outside sources of funding;  and health and safety requirements.</a:t>
            </a:r>
          </a:p>
          <a:p>
            <a:pPr marL="0" indent="0" eaLnBrk="1" hangingPunct="1"/>
            <a:endParaRPr lang="en-CA" altLang="en-US" sz="1400" dirty="0" smtClean="0"/>
          </a:p>
          <a:p>
            <a:pPr marL="0" indent="0" eaLnBrk="1" hangingPunct="1"/>
            <a:r>
              <a:rPr lang="en-US" altLang="en-US" sz="1400" dirty="0" smtClean="0"/>
              <a:t>For example, a cost would be ‘undue’ if it’s so high that a company would go out of business; or the accommodation would involve high risks to health or safety. </a:t>
            </a:r>
            <a:endParaRPr lang="en-CA" altLang="en-US" sz="1400"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CD944BF-4230-4B54-B563-548D2330CE6D}" type="slidenum">
              <a:rPr lang="en-CA" altLang="en-US" smtClean="0"/>
              <a:pPr eaLnBrk="1" hangingPunct="1"/>
              <a:t>17</a:t>
            </a:fld>
            <a:endParaRPr lang="en-CA" alt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t>To show that costs cause undue hardship, the cost must be:</a:t>
            </a:r>
          </a:p>
          <a:p>
            <a:pPr eaLnBrk="1" hangingPunct="1"/>
            <a:endParaRPr lang="en-US" altLang="en-US" sz="1400" b="1" dirty="0" smtClean="0"/>
          </a:p>
          <a:p>
            <a:pPr eaLnBrk="1" hangingPunct="1"/>
            <a:r>
              <a:rPr lang="en-US" altLang="en-US" sz="1400" b="1" dirty="0" smtClean="0"/>
              <a:t>Quantifiable</a:t>
            </a:r>
            <a:r>
              <a:rPr lang="en-US" altLang="en-US" sz="1400" dirty="0" smtClean="0"/>
              <a:t>, for example, projected costs that can be proven, such as capital costs or costs to run the business.</a:t>
            </a:r>
          </a:p>
          <a:p>
            <a:pPr eaLnBrk="1" hangingPunct="1"/>
            <a:endParaRPr lang="en-US" altLang="en-US" sz="1400" dirty="0" smtClean="0"/>
          </a:p>
          <a:p>
            <a:pPr eaLnBrk="1" hangingPunct="1"/>
            <a:r>
              <a:rPr lang="en-US" altLang="en-US" sz="1400" dirty="0" smtClean="0"/>
              <a:t>And you must show that the costs are </a:t>
            </a:r>
            <a:r>
              <a:rPr lang="en-US" altLang="en-US" sz="1400" b="1" dirty="0" smtClean="0"/>
              <a:t>related to the accommodation.</a:t>
            </a:r>
            <a:r>
              <a:rPr lang="en-US" altLang="en-US" sz="1400" dirty="0" smtClean="0"/>
              <a:t> </a:t>
            </a:r>
          </a:p>
          <a:p>
            <a:pPr eaLnBrk="1" hangingPunct="1"/>
            <a:endParaRPr lang="en-US" altLang="en-US" sz="1400" dirty="0" smtClean="0"/>
          </a:p>
          <a:p>
            <a:pPr eaLnBrk="1" hangingPunct="1"/>
            <a:r>
              <a:rPr lang="en-US" altLang="en-US" sz="1400" dirty="0" smtClean="0"/>
              <a:t>You must also show that the cost to accommodate is so high that it would cause you to </a:t>
            </a:r>
            <a:r>
              <a:rPr lang="en-US" altLang="en-US" sz="1400" b="1" dirty="0" smtClean="0"/>
              <a:t>lose your business</a:t>
            </a:r>
            <a:r>
              <a:rPr lang="en-US" altLang="en-US" sz="1400" dirty="0" smtClean="0"/>
              <a:t> or that causes you to </a:t>
            </a:r>
            <a:r>
              <a:rPr lang="en-US" altLang="en-US" sz="1400" b="1" dirty="0" smtClean="0"/>
              <a:t>change the nature of your business.  </a:t>
            </a:r>
          </a:p>
          <a:p>
            <a:pPr eaLnBrk="1" hangingPunct="1"/>
            <a:endParaRPr lang="en-US" altLang="en-US" sz="1400" dirty="0" smtClean="0"/>
          </a:p>
          <a:p>
            <a:pPr eaLnBrk="1" hangingPunct="1"/>
            <a:r>
              <a:rPr lang="en-US" altLang="en-US" sz="1400" dirty="0" smtClean="0"/>
              <a:t>Let me explain how to assess costs.</a:t>
            </a:r>
            <a:endParaRPr lang="en-CA"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3EA2AE-31CD-4A5F-A0C8-50DBF220EFE7}" type="slidenum">
              <a:rPr lang="en-CA" altLang="en-US" smtClean="0"/>
              <a:pPr eaLnBrk="1" hangingPunct="1"/>
              <a:t>18</a:t>
            </a:fld>
            <a:endParaRPr lang="en-CA" alt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t>To assess costs think, about all costs related to the accommodation request. Then look for ways to keep costs low. If there are costs left over ask yourself if paying them would cause undue hardship.</a:t>
            </a:r>
            <a:endParaRPr lang="en-CA" altLang="en-US" sz="140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3ACCE2-F15A-41E1-8291-FA30EBEC69A8}" type="slidenum">
              <a:rPr lang="en-CA" altLang="en-US" smtClean="0"/>
              <a:pPr eaLnBrk="1" hangingPunct="1"/>
              <a:t>19</a:t>
            </a:fld>
            <a:endParaRPr lang="en-CA" alt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There are many ways to keep accommodation costs low. </a:t>
            </a:r>
          </a:p>
          <a:p>
            <a:pPr marL="0" indent="0" eaLnBrk="1" hangingPunct="1"/>
            <a:endParaRPr lang="en-US" altLang="en-US" sz="1400" dirty="0" smtClean="0"/>
          </a:p>
          <a:p>
            <a:pPr marL="0" indent="0" eaLnBrk="1" hangingPunct="1"/>
            <a:r>
              <a:rPr lang="en-US" altLang="en-US" sz="1400" dirty="0" smtClean="0"/>
              <a:t>You can recover costs through normal business practices by: spreading it out across the organization; getting grants, loans or funds from other sources; using accounting principles that lower costs like amortizing, tax deductions etc.. </a:t>
            </a:r>
          </a:p>
          <a:p>
            <a:pPr marL="0" indent="0" eaLnBrk="1" hangingPunct="1"/>
            <a:endParaRPr lang="en-US" altLang="en-US" sz="1400" dirty="0" smtClean="0"/>
          </a:p>
          <a:p>
            <a:pPr marL="0" indent="0" eaLnBrk="1" hangingPunct="1"/>
            <a:r>
              <a:rPr lang="en-US" altLang="en-US" sz="1400" dirty="0" smtClean="0"/>
              <a:t>The Workplace Safety and Insurance Board has a “Second Injury and Enhancement Fund”.  </a:t>
            </a:r>
          </a:p>
          <a:p>
            <a:pPr marL="0" indent="0" eaLnBrk="1" hangingPunct="1"/>
            <a:endParaRPr lang="en-US" altLang="en-US" sz="1400" dirty="0" smtClean="0"/>
          </a:p>
          <a:p>
            <a:pPr marL="0" indent="0" eaLnBrk="1" hangingPunct="1"/>
            <a:r>
              <a:rPr lang="en-US" altLang="en-US" sz="1400" dirty="0" smtClean="0"/>
              <a:t>Other options include gradually introducing the accommodation; or saving for it  through a reserve fund. </a:t>
            </a:r>
            <a:endParaRPr lang="en-CA" altLang="en-US" sz="1400"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BEEA19C-291A-4E3F-B2F2-9E98C3663DEA}" type="slidenum">
              <a:rPr lang="en-CA" altLang="en-US" smtClean="0"/>
              <a:pPr eaLnBrk="1" hangingPunct="1"/>
              <a:t>20</a:t>
            </a:fld>
            <a:endParaRPr lang="en-CA" alt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In assessing costs, the size of a business matters.  What is undue hardship for a small company may not be for a large company. </a:t>
            </a:r>
          </a:p>
          <a:p>
            <a:pPr marL="0" indent="0" eaLnBrk="1" hangingPunct="1"/>
            <a:endParaRPr lang="en-US" altLang="en-US" sz="1400" dirty="0" smtClean="0"/>
          </a:p>
          <a:p>
            <a:pPr marL="0" indent="0" eaLnBrk="1" hangingPunct="1"/>
            <a:r>
              <a:rPr lang="en-US" altLang="en-US" sz="1400" dirty="0" smtClean="0"/>
              <a:t>A store or factory may be able to recover costs through the normal course of a Business. </a:t>
            </a:r>
          </a:p>
          <a:p>
            <a:pPr marL="0" indent="0" eaLnBrk="1" hangingPunct="1"/>
            <a:endParaRPr lang="en-US" altLang="en-US" sz="1400" dirty="0" smtClean="0"/>
          </a:p>
          <a:p>
            <a:pPr marL="0" indent="0" eaLnBrk="1" hangingPunct="1"/>
            <a:r>
              <a:rPr lang="en-US" altLang="en-US" sz="1400" dirty="0" smtClean="0"/>
              <a:t>Or other parts of the company may be able to absorb the costs.</a:t>
            </a:r>
          </a:p>
          <a:p>
            <a:pPr marL="0" indent="0" eaLnBrk="1" hangingPunct="1"/>
            <a:endParaRPr lang="en-US" altLang="en-US" sz="1400" dirty="0" smtClean="0"/>
          </a:p>
          <a:p>
            <a:pPr marL="0" indent="0" eaLnBrk="1" hangingPunct="1"/>
            <a:r>
              <a:rPr lang="en-US" altLang="en-US" sz="1400" dirty="0" smtClean="0"/>
              <a:t>Some businesses may also be able to set up a reserve fund to save for the accommodation.</a:t>
            </a:r>
            <a:endParaRPr lang="en-CA" altLang="en-US" sz="1400"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D6CB63-E86B-4349-8058-C87AF5A15F71}" type="slidenum">
              <a:rPr lang="en-CA" altLang="en-US" smtClean="0"/>
              <a:pPr eaLnBrk="1" hangingPunct="1"/>
              <a:t>21</a:t>
            </a:fld>
            <a:endParaRPr lang="en-CA" alt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The second factor to consider is outside sources of funding. For example, there may be government and non-government funds available for making  buildings more  accessible or for tax credits.</a:t>
            </a:r>
          </a:p>
          <a:p>
            <a:pPr marL="0" indent="0" eaLnBrk="1" hangingPunct="1"/>
            <a:endParaRPr lang="en-US" altLang="en-US" sz="1400" dirty="0" smtClean="0"/>
          </a:p>
          <a:p>
            <a:pPr marL="0" indent="0" eaLnBrk="1" hangingPunct="1"/>
            <a:r>
              <a:rPr lang="en-US" altLang="en-US" sz="1400" dirty="0" smtClean="0"/>
              <a:t>There may also be tax credits or funds that help make services available to persons with disabilities.</a:t>
            </a:r>
            <a:endParaRPr lang="en-CA" altLang="en-US" sz="140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618CBE-A3B6-496C-8FF3-5F54139B5228}" type="slidenum">
              <a:rPr lang="en-CA" altLang="en-US" smtClean="0"/>
              <a:pPr eaLnBrk="1" hangingPunct="1"/>
              <a:t>22</a:t>
            </a:fld>
            <a:endParaRPr lang="en-CA" alt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The third factor is to consider are health and safety requirements. These may be set by law or other regulations and rules. </a:t>
            </a:r>
            <a:endParaRPr lang="en-CA" altLang="en-US" sz="1400"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08201F-9E8A-4072-A523-2D74E6B47760}" type="slidenum">
              <a:rPr lang="en-CA" altLang="en-US" smtClean="0"/>
              <a:pPr eaLnBrk="1" hangingPunct="1"/>
              <a:t>23</a:t>
            </a:fld>
            <a:endParaRPr lang="en-CA" alt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Health and safety requirements may only be modified after risks are carefully assessed. The change must be able to be made safely and within the law.</a:t>
            </a:r>
          </a:p>
          <a:p>
            <a:pPr marL="0" indent="0" eaLnBrk="1" hangingPunct="1"/>
            <a:endParaRPr lang="en-US" altLang="en-US" sz="1400" dirty="0" smtClean="0"/>
          </a:p>
          <a:p>
            <a:pPr marL="0" indent="0" eaLnBrk="1" hangingPunct="1"/>
            <a:r>
              <a:rPr lang="en-US" altLang="en-US" sz="1400" dirty="0" smtClean="0"/>
              <a:t>If the risk outweighs the benefits of enhancing equality, this may be undue hardship.</a:t>
            </a:r>
            <a:endParaRPr lang="en-CA" altLang="en-US" sz="1400"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E439B42-70F3-4F97-B0B9-3BFEE0BFD1D6}" type="slidenum">
              <a:rPr lang="en-CA" altLang="en-US" smtClean="0"/>
              <a:pPr eaLnBrk="1" hangingPunct="1"/>
              <a:t>24</a:t>
            </a:fld>
            <a:endParaRPr lang="en-CA" alt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To assess if a health and safety requirement is a risk, ask these questions:</a:t>
            </a:r>
          </a:p>
          <a:p>
            <a:pPr marL="0" indent="0" eaLnBrk="1" hangingPunct="1"/>
            <a:endParaRPr lang="en-US" altLang="en-US" sz="1400" dirty="0" smtClean="0"/>
          </a:p>
          <a:p>
            <a:pPr marL="0" indent="0" eaLnBrk="1" hangingPunct="1"/>
            <a:r>
              <a:rPr lang="en-US" altLang="en-US" sz="1400" dirty="0" smtClean="0"/>
              <a:t>Is it required by law?</a:t>
            </a:r>
          </a:p>
          <a:p>
            <a:pPr marL="0" indent="0" eaLnBrk="1" hangingPunct="1"/>
            <a:endParaRPr lang="en-US" altLang="en-US" sz="1400" dirty="0" smtClean="0"/>
          </a:p>
          <a:p>
            <a:pPr marL="0" indent="0" eaLnBrk="1" hangingPunct="1"/>
            <a:r>
              <a:rPr lang="en-US" altLang="en-US" sz="1400" dirty="0" smtClean="0"/>
              <a:t>Is the requirement reasonable? </a:t>
            </a:r>
          </a:p>
          <a:p>
            <a:pPr marL="0" indent="0" eaLnBrk="1" hangingPunct="1"/>
            <a:endParaRPr lang="en-US" altLang="en-US" sz="1400" dirty="0" smtClean="0"/>
          </a:p>
          <a:p>
            <a:pPr marL="0" indent="0" eaLnBrk="1" hangingPunct="1"/>
            <a:r>
              <a:rPr lang="en-US" altLang="en-US" sz="1400" dirty="0" smtClean="0"/>
              <a:t>Does it create a barrier for a person under the </a:t>
            </a:r>
            <a:r>
              <a:rPr lang="en-US" altLang="en-US" sz="1400" i="1" dirty="0" smtClean="0"/>
              <a:t>Code</a:t>
            </a:r>
            <a:r>
              <a:rPr lang="en-US" altLang="en-US" sz="1400" dirty="0" smtClean="0"/>
              <a:t>?</a:t>
            </a:r>
          </a:p>
          <a:p>
            <a:pPr marL="0" indent="0" eaLnBrk="1" hangingPunct="1"/>
            <a:endParaRPr lang="en-US" altLang="en-US" sz="1400" dirty="0" smtClean="0"/>
          </a:p>
          <a:p>
            <a:pPr marL="0" indent="0" eaLnBrk="1" hangingPunct="1"/>
            <a:r>
              <a:rPr lang="en-US" altLang="en-US" sz="1400" dirty="0" smtClean="0"/>
              <a:t>If it does create a barrier, can the requirement be adjusted or excused?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910C87-FFAC-4E2C-83F5-1F0A93EEF69B}" type="slidenum">
              <a:rPr lang="en-CA" altLang="en-US" smtClean="0"/>
              <a:pPr eaLnBrk="1" hangingPunct="1"/>
              <a:t>25</a:t>
            </a:fld>
            <a:endParaRPr lang="en-CA" alt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If there is a high safety risk, can it be lowered over time by introducing extra safety features, new technology or by adjusting job descriptions?</a:t>
            </a:r>
            <a:endParaRPr lang="en-CA" altLang="en-US" sz="1400"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00615C-E275-4CB3-A6ED-A984D38706A1}" type="slidenum">
              <a:rPr lang="en-CA" altLang="en-US" smtClean="0"/>
              <a:pPr eaLnBrk="1" hangingPunct="1"/>
              <a:t>26</a:t>
            </a:fld>
            <a:endParaRPr lang="en-CA" alt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After accommodation is in place there may be some risk remaining. Ask how serious the risk is, for example, what could happen, how often, who it affects  and how much. </a:t>
            </a:r>
          </a:p>
          <a:p>
            <a:pPr marL="0" indent="0" eaLnBrk="1" hangingPunct="1"/>
            <a:endParaRPr lang="en-US" altLang="en-US" sz="1400" dirty="0" smtClean="0"/>
          </a:p>
          <a:p>
            <a:pPr marL="0" indent="0" eaLnBrk="1" hangingPunct="1"/>
            <a:r>
              <a:rPr lang="en-US" altLang="en-US" sz="1400" dirty="0" smtClean="0"/>
              <a:t>Next, compare the risk with other risks that occur in an office or in everyday life. </a:t>
            </a:r>
          </a:p>
          <a:p>
            <a:pPr marL="0" indent="0" eaLnBrk="1" hangingPunct="1"/>
            <a:endParaRPr lang="en-US" altLang="en-US" sz="1400" dirty="0" smtClean="0"/>
          </a:p>
          <a:p>
            <a:pPr marL="0" indent="0" eaLnBrk="1" hangingPunct="1"/>
            <a:r>
              <a:rPr lang="en-US" altLang="en-US" sz="1400" dirty="0" smtClean="0"/>
              <a:t>Then ask if the person is willing to take on the  remaining risk – this is called “dignity of risk”. If the person assumes the risk,  they need to fully understand the risk and the risk should not likely affect  others or be against the law.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A29FAC5-00AA-4EDB-8F37-2D4178FED491}" type="slidenum">
              <a:rPr lang="en-CA" altLang="en-US" smtClean="0"/>
              <a:pPr eaLnBrk="1" hangingPunct="1"/>
              <a:t>27</a:t>
            </a:fld>
            <a:endParaRPr lang="en-CA" alt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t>Business inconvenience, customer complaints,  collective agreements or personal preferences are </a:t>
            </a:r>
            <a:r>
              <a:rPr lang="en-US" altLang="en-US" sz="1400" u="sng" dirty="0" smtClean="0"/>
              <a:t>not </a:t>
            </a:r>
            <a:r>
              <a:rPr lang="en-US" altLang="en-US" sz="1400" dirty="0" smtClean="0"/>
              <a:t>undue hardship.</a:t>
            </a:r>
          </a:p>
          <a:p>
            <a:pPr eaLnBrk="1" hangingPunct="1"/>
            <a:endParaRPr lang="en-US" altLang="en-US" sz="1400" dirty="0" smtClean="0"/>
          </a:p>
          <a:p>
            <a:pPr eaLnBrk="1" hangingPunct="1"/>
            <a:r>
              <a:rPr lang="en-US" altLang="en-US" sz="1400" dirty="0" smtClean="0"/>
              <a:t>For example, a store owner can’t say that ‘it’s not convenient’ provide accommodation.  Remember, any proposed change to a business must cause </a:t>
            </a:r>
            <a:r>
              <a:rPr lang="en-US" altLang="en-US" sz="1400" i="1" dirty="0" smtClean="0"/>
              <a:t>extreme difficulty</a:t>
            </a:r>
            <a:r>
              <a:rPr lang="en-US" altLang="en-US" sz="1400" dirty="0" smtClean="0"/>
              <a:t>.</a:t>
            </a:r>
          </a:p>
          <a:p>
            <a:pPr eaLnBrk="1" hangingPunct="1"/>
            <a:endParaRPr lang="en-US" altLang="en-US" sz="1400" dirty="0" smtClean="0"/>
          </a:p>
          <a:p>
            <a:pPr eaLnBrk="1" hangingPunct="1"/>
            <a:r>
              <a:rPr lang="en-US" altLang="en-US" sz="1400" dirty="0" smtClean="0"/>
              <a:t>If a collective agreement between union and management prevents an accommodation, the </a:t>
            </a:r>
            <a:r>
              <a:rPr lang="en-US" altLang="en-US" sz="1400" i="1" dirty="0" smtClean="0"/>
              <a:t>Code</a:t>
            </a:r>
            <a:r>
              <a:rPr lang="en-US" altLang="en-US" sz="1400" dirty="0" smtClean="0"/>
              <a:t> over-rules it. </a:t>
            </a:r>
          </a:p>
          <a:p>
            <a:pPr eaLnBrk="1" hangingPunct="1"/>
            <a:endParaRPr lang="en-US" altLang="en-US" sz="1400" dirty="0" smtClean="0"/>
          </a:p>
          <a:p>
            <a:pPr eaLnBrk="1" hangingPunct="1"/>
            <a:r>
              <a:rPr lang="en-US" altLang="en-US" sz="1400" dirty="0" smtClean="0"/>
              <a:t>Opinions held by others do not change your duty to consider the best outcome for the person being accommodated.</a:t>
            </a:r>
          </a:p>
          <a:p>
            <a:pPr eaLnBrk="1" hangingPunct="1"/>
            <a:endParaRPr lang="en-US" altLang="en-US" sz="1400"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3BF0FD-2FBC-433C-85E5-5BC39FEF8977}" type="slidenum">
              <a:rPr lang="en-CA" altLang="en-US" smtClean="0"/>
              <a:pPr eaLnBrk="1" hangingPunct="1"/>
              <a:t>28</a:t>
            </a:fld>
            <a:endParaRPr lang="en-CA" alt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Here are the key points to proving undue hardship. First, the standard for “undue hardship” is high. Costs, availability of outside sources of funding and health and safety requirements are considered.</a:t>
            </a:r>
          </a:p>
          <a:p>
            <a:pPr marL="0" indent="0" eaLnBrk="1" hangingPunct="1"/>
            <a:endParaRPr lang="en-US" altLang="en-US" sz="1400" dirty="0" smtClean="0"/>
          </a:p>
          <a:p>
            <a:pPr marL="0" indent="0" eaLnBrk="1" hangingPunct="1"/>
            <a:r>
              <a:rPr lang="en-US" altLang="en-US" sz="1400" dirty="0" smtClean="0"/>
              <a:t>If you’re arguing that a requested accommodation would cause undue hardship, have real facts to support it like financial records and expert opinions.</a:t>
            </a:r>
          </a:p>
          <a:p>
            <a:pPr marL="0" indent="0" eaLnBrk="1" hangingPunct="1"/>
            <a:endParaRPr lang="en-US" altLang="en-US" sz="1400" dirty="0" smtClean="0"/>
          </a:p>
          <a:p>
            <a:pPr marL="0" indent="0" eaLnBrk="1" hangingPunct="1"/>
            <a:r>
              <a:rPr lang="en-US" altLang="en-US" sz="1400" dirty="0" smtClean="0"/>
              <a:t>Keep in mind  that causing “undue hardship” is different for each organization and each situation. </a:t>
            </a:r>
          </a:p>
          <a:p>
            <a:pPr marL="0" indent="0" eaLnBrk="1" hangingPunct="1"/>
            <a:endParaRPr lang="en-US" altLang="en-US" sz="1400" dirty="0" smtClean="0"/>
          </a:p>
          <a:p>
            <a:pPr marL="0" indent="0" eaLnBrk="1" hangingPunct="1"/>
            <a:r>
              <a:rPr lang="en-US" altLang="en-US" sz="1400" dirty="0" smtClean="0"/>
              <a:t>For example, the standard for undue hardship would be </a:t>
            </a:r>
            <a:r>
              <a:rPr lang="en-US" altLang="en-US" sz="1400" u="sng" dirty="0" smtClean="0"/>
              <a:t>higher for a supermarket chain </a:t>
            </a:r>
            <a:r>
              <a:rPr lang="en-US" altLang="en-US" sz="1400" dirty="0" smtClean="0"/>
              <a:t>that has access to more resources, than a small, </a:t>
            </a:r>
            <a:r>
              <a:rPr lang="en-US" altLang="en-US" sz="1400" u="sng" dirty="0" smtClean="0"/>
              <a:t>family-run grocery store</a:t>
            </a:r>
            <a:r>
              <a:rPr lang="en-US" altLang="en-US" sz="1400" dirty="0" smtClean="0"/>
              <a:t>.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CFCC0A8-AB66-4CB7-AE9E-9C9B40B19728}" type="slidenum">
              <a:rPr lang="en-CA" altLang="en-US" smtClean="0"/>
              <a:pPr eaLnBrk="1" hangingPunct="1"/>
              <a:t>29</a:t>
            </a:fld>
            <a:endParaRPr lang="en-CA" alt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400" dirty="0" smtClean="0"/>
              <a:t>T</a:t>
            </a:r>
            <a:r>
              <a:rPr lang="en-US" altLang="en-US" sz="1400" dirty="0" smtClean="0"/>
              <a:t>he duty to accommodate is a shared responsibility.  This means that the person asking for the accommodation and the person or organization providing it must talk with each other. </a:t>
            </a:r>
          </a:p>
          <a:p>
            <a:pPr eaLnBrk="1" hangingPunct="1"/>
            <a:endParaRPr lang="en-US" altLang="en-US" sz="1400" dirty="0" smtClean="0"/>
          </a:p>
          <a:p>
            <a:pPr eaLnBrk="1" hangingPunct="1"/>
            <a:r>
              <a:rPr lang="en-US" altLang="en-US" sz="1400" dirty="0" smtClean="0"/>
              <a:t>If you need to be accommodated:</a:t>
            </a:r>
          </a:p>
          <a:p>
            <a:pPr marL="742950" lvl="1" indent="-285750" eaLnBrk="1" hangingPunct="1">
              <a:buFont typeface="Arial" panose="020B0604020202020204" pitchFamily="34" charset="0"/>
              <a:buChar char="•"/>
            </a:pPr>
            <a:r>
              <a:rPr lang="en-US" altLang="en-US" sz="1400" dirty="0" smtClean="0"/>
              <a:t>make the request and explain what is needed and why; </a:t>
            </a:r>
          </a:p>
          <a:p>
            <a:pPr marL="742950" lvl="1" indent="-285750" eaLnBrk="1" hangingPunct="1">
              <a:buFont typeface="Arial" panose="020B0604020202020204" pitchFamily="34" charset="0"/>
              <a:buChar char="•"/>
            </a:pPr>
            <a:r>
              <a:rPr lang="en-US" altLang="en-US" sz="1400" dirty="0" smtClean="0"/>
              <a:t>talk about possible solutions;</a:t>
            </a:r>
          </a:p>
          <a:p>
            <a:pPr marL="742950" lvl="1" indent="-285750" eaLnBrk="1" hangingPunct="1">
              <a:buFont typeface="Arial" panose="020B0604020202020204" pitchFamily="34" charset="0"/>
              <a:buChar char="•"/>
            </a:pPr>
            <a:r>
              <a:rPr lang="en-US" altLang="en-US" sz="1400" dirty="0" smtClean="0"/>
              <a:t>provide needed information; </a:t>
            </a:r>
          </a:p>
          <a:p>
            <a:pPr marL="742950" lvl="1" indent="-285750" eaLnBrk="1" hangingPunct="1">
              <a:buFont typeface="Arial" panose="020B0604020202020204" pitchFamily="34" charset="0"/>
              <a:buChar char="•"/>
            </a:pPr>
            <a:r>
              <a:rPr lang="en-US" altLang="en-US" sz="1400" dirty="0" smtClean="0"/>
              <a:t>and cooperate with any experts who are involved.</a:t>
            </a:r>
          </a:p>
          <a:p>
            <a:pPr eaLnBrk="1" hangingPunct="1"/>
            <a:endParaRPr lang="en-US" altLang="en-US" sz="1400" dirty="0" smtClean="0"/>
          </a:p>
          <a:p>
            <a:pPr eaLnBrk="1" hangingPunct="1"/>
            <a:r>
              <a:rPr lang="en-US" altLang="en-US" sz="1400" dirty="0" smtClean="0"/>
              <a:t>If your needs are related to your job make sure you meet work standards; and work with the employer to manage the accommodation process.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EA1B166-941F-4C15-9EE9-C2BF8C1F675B}" type="slidenum">
              <a:rPr lang="en-CA" altLang="en-US" smtClean="0"/>
              <a:pPr eaLnBrk="1" hangingPunct="1"/>
              <a:t>30</a:t>
            </a:fld>
            <a:endParaRPr lang="en-CA" alt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t>Accommodation is a two-way street. The accommodation-provider may be an employer, a service or housing provider or a union or professional association. </a:t>
            </a:r>
          </a:p>
          <a:p>
            <a:pPr eaLnBrk="1" hangingPunct="1"/>
            <a:endParaRPr lang="en-US" altLang="en-US" sz="1400" dirty="0" smtClean="0"/>
          </a:p>
          <a:p>
            <a:pPr eaLnBrk="1" hangingPunct="1"/>
            <a:r>
              <a:rPr lang="en-US" altLang="en-US" sz="1400" dirty="0" smtClean="0"/>
              <a:t>Always respect the dignity of the person who is requesting accommodation. Accept their explanation in good faith; actively discuss the accommodation; and work together to look for solutions. Seek expert advise when needed.</a:t>
            </a:r>
          </a:p>
          <a:p>
            <a:pPr eaLnBrk="1" hangingPunct="1"/>
            <a:endParaRPr lang="en-US" altLang="en-US" sz="1400" dirty="0" smtClean="0"/>
          </a:p>
          <a:p>
            <a:pPr eaLnBrk="1" hangingPunct="1"/>
            <a:r>
              <a:rPr lang="en-US" altLang="en-US" sz="1400" dirty="0" smtClean="0"/>
              <a:t>Consider undue hardship and other options right away. Respond without delay.</a:t>
            </a:r>
            <a:endParaRPr lang="en-CA" altLang="en-US" sz="1400"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0C44FE1-244C-4DC0-8B39-5CA551D9F083}" type="slidenum">
              <a:rPr lang="en-CA" altLang="en-US" smtClean="0"/>
              <a:pPr eaLnBrk="1" hangingPunct="1">
                <a:spcBef>
                  <a:spcPct val="0"/>
                </a:spcBef>
              </a:pPr>
              <a:t>31</a:t>
            </a:fld>
            <a:endParaRPr lang="en-CA" alt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Section C is on the duty to accommodate in employment</a:t>
            </a:r>
            <a:r>
              <a:rPr lang="en-US" altLang="en-US" baseline="0" dirty="0" smtClean="0"/>
              <a:t> [</a:t>
            </a:r>
            <a:r>
              <a:rPr lang="en-US" altLang="en-US" dirty="0" smtClean="0"/>
              <a:t>services and housing]. </a:t>
            </a:r>
            <a:endParaRPr lang="en-CA" alt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10AEDE5-B178-47B2-9E4A-87CA3ECB31D2}" type="slidenum">
              <a:rPr lang="en-CA" altLang="en-US" smtClean="0"/>
              <a:pPr eaLnBrk="1" hangingPunct="1">
                <a:spcBef>
                  <a:spcPct val="0"/>
                </a:spcBef>
              </a:pPr>
              <a:t>32</a:t>
            </a:fld>
            <a:endParaRPr lang="en-CA" alt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400" dirty="0" smtClean="0">
                <a:latin typeface="Arial" panose="020B0604020202020204" pitchFamily="34" charset="0"/>
                <a:cs typeface="Arial" panose="020B0604020202020204" pitchFamily="34" charset="0"/>
              </a:rPr>
              <a:t>The</a:t>
            </a:r>
            <a:r>
              <a:rPr lang="en-US" altLang="en-US" sz="1400" dirty="0" smtClean="0">
                <a:latin typeface="Arial" panose="020B0604020202020204" pitchFamily="34" charset="0"/>
                <a:cs typeface="Arial" panose="020B0604020202020204" pitchFamily="34" charset="0"/>
              </a:rPr>
              <a:t> duty to accommodate comes up most often in work-related situations.  In this section we’ll discuss types of barriers in employment. I’ll explain the terms “</a:t>
            </a:r>
            <a:r>
              <a:rPr lang="en-US" altLang="en-US" sz="1400" i="1" dirty="0" smtClean="0">
                <a:latin typeface="Arial" panose="020B0604020202020204" pitchFamily="34" charset="0"/>
                <a:cs typeface="Arial" panose="020B0604020202020204" pitchFamily="34" charset="0"/>
              </a:rPr>
              <a:t>bona fide</a:t>
            </a:r>
            <a:r>
              <a:rPr lang="en-US" altLang="en-US" sz="1400" dirty="0" smtClean="0">
                <a:latin typeface="Arial" panose="020B0604020202020204" pitchFamily="34" charset="0"/>
                <a:cs typeface="Arial" panose="020B0604020202020204" pitchFamily="34" charset="0"/>
              </a:rPr>
              <a:t> occupational requirement” or “BFOR” and what “essential duties” are. </a:t>
            </a:r>
          </a:p>
          <a:p>
            <a:pPr eaLnBrk="1" hangingPunct="1"/>
            <a:endParaRPr lang="en-US" altLang="en-US" sz="1400" dirty="0" smtClean="0">
              <a:latin typeface="Arial" panose="020B0604020202020204" pitchFamily="34" charset="0"/>
              <a:cs typeface="Arial" panose="020B0604020202020204" pitchFamily="34" charset="0"/>
            </a:endParaRPr>
          </a:p>
          <a:p>
            <a:pPr eaLnBrk="1" hangingPunct="1"/>
            <a:r>
              <a:rPr lang="en-US" altLang="en-US" sz="1400" dirty="0" smtClean="0">
                <a:latin typeface="Arial" panose="020B0604020202020204" pitchFamily="34" charset="0"/>
                <a:cs typeface="Arial" panose="020B0604020202020204" pitchFamily="34" charset="0"/>
              </a:rPr>
              <a:t>We’ll also review types of accommodation that an employer can consider. </a:t>
            </a:r>
            <a:endParaRPr lang="en-CA" altLang="en-US" sz="1400" dirty="0" smtClean="0">
              <a:latin typeface="Arial" panose="020B0604020202020204" pitchFamily="34" charset="0"/>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2A4D05D-AC0E-4FF4-A09F-3DD198D88C57}" type="slidenum">
              <a:rPr lang="en-CA" altLang="en-US" smtClean="0"/>
              <a:pPr eaLnBrk="1" hangingPunct="1">
                <a:spcBef>
                  <a:spcPct val="0"/>
                </a:spcBef>
              </a:pPr>
              <a:t>33</a:t>
            </a:fld>
            <a:endParaRPr lang="en-CA"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400" dirty="0" smtClean="0">
                <a:latin typeface="Arial" panose="020B0604020202020204" pitchFamily="34" charset="0"/>
                <a:cs typeface="Arial" panose="020B0604020202020204" pitchFamily="34" charset="0"/>
              </a:rPr>
              <a:t>Even supportive employers may have barriers that</a:t>
            </a:r>
            <a:r>
              <a:rPr lang="en-US" altLang="en-US" sz="1400" dirty="0" smtClean="0">
                <a:latin typeface="Arial" panose="020B0604020202020204" pitchFamily="34" charset="0"/>
                <a:cs typeface="Arial" panose="020B0604020202020204" pitchFamily="34" charset="0"/>
              </a:rPr>
              <a:t> are part of the organization’s structures, policies, procedures or its culture.</a:t>
            </a:r>
          </a:p>
          <a:p>
            <a:pPr eaLnBrk="1" hangingPunct="1"/>
            <a:endParaRPr lang="en-US" altLang="en-US" sz="1400" dirty="0" smtClean="0">
              <a:latin typeface="Arial" panose="020B0604020202020204" pitchFamily="34" charset="0"/>
              <a:cs typeface="Arial" panose="020B0604020202020204" pitchFamily="34" charset="0"/>
            </a:endParaRPr>
          </a:p>
          <a:p>
            <a:pPr eaLnBrk="1" hangingPunct="1"/>
            <a:r>
              <a:rPr lang="en-US" altLang="en-US" sz="1400" dirty="0" smtClean="0">
                <a:latin typeface="Arial" panose="020B0604020202020204" pitchFamily="34" charset="0"/>
                <a:cs typeface="Arial" panose="020B0604020202020204" pitchFamily="34" charset="0"/>
              </a:rPr>
              <a:t>Employees, employers and unions should work together to make sure that the appropriate accommodation is considered. This applies to hiring, promotions and training, in work benefits and conditions, and when scheduling and disciplining employees.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C62C85B-5776-4665-8A07-E180A6502962}" type="slidenum">
              <a:rPr lang="en-CA" altLang="en-US" smtClean="0"/>
              <a:pPr eaLnBrk="1" hangingPunct="1">
                <a:spcBef>
                  <a:spcPct val="0"/>
                </a:spcBef>
              </a:pPr>
              <a:t>34</a:t>
            </a:fld>
            <a:endParaRPr lang="en-CA" alt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r>
              <a:rPr lang="en-US" altLang="en-US" sz="1400" dirty="0" smtClean="0"/>
              <a:t>The duty to accommodate comes up in the workplace when policies or requirements seem neutral, but when applied actually create barriers or conflicts for people who identify with a Code ground. </a:t>
            </a:r>
          </a:p>
          <a:p>
            <a:pPr marL="0" indent="0" eaLnBrk="1" hangingPunct="1"/>
            <a:endParaRPr lang="en-US" altLang="en-US" sz="1400" dirty="0" smtClean="0"/>
          </a:p>
          <a:p>
            <a:pPr marL="0" indent="0" eaLnBrk="1" hangingPunct="1"/>
            <a:r>
              <a:rPr lang="en-US" altLang="en-US" sz="1400" dirty="0" smtClean="0"/>
              <a:t>The duty to accommodate can also arise when assessing whether an  employee can perform the "essential duties” of the job. “Essential duties” are  the parts of the job that are necessary or are very important. </a:t>
            </a:r>
          </a:p>
          <a:p>
            <a:pPr marL="0" indent="0" eaLnBrk="1" hangingPunct="1"/>
            <a:endParaRPr lang="en-US" altLang="en-US" sz="1400" dirty="0" smtClean="0"/>
          </a:p>
          <a:p>
            <a:pPr marL="0" indent="0" eaLnBrk="1" hangingPunct="1"/>
            <a:r>
              <a:rPr lang="en-US" altLang="en-US" sz="1400" dirty="0" smtClean="0"/>
              <a:t>To understand the term  “essential duties” of a job, you first need to determine  whether the job requirements are a </a:t>
            </a:r>
            <a:r>
              <a:rPr lang="en-US" altLang="en-US" sz="1400" i="1" dirty="0" smtClean="0"/>
              <a:t>bona fide</a:t>
            </a:r>
            <a:r>
              <a:rPr lang="en-US" altLang="en-US" sz="1400" dirty="0" smtClean="0"/>
              <a:t> occupational requirement The short form is BFOR. </a:t>
            </a:r>
            <a:endParaRPr lang="en-CA" alt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CB31FD1-4C78-4C22-A619-1AD745584A05}" type="slidenum">
              <a:rPr lang="en-CA" altLang="en-US" smtClean="0"/>
              <a:pPr eaLnBrk="1" hangingPunct="1">
                <a:spcBef>
                  <a:spcPct val="0"/>
                </a:spcBef>
              </a:pPr>
              <a:t>35</a:t>
            </a:fld>
            <a:endParaRPr lang="en-CA" alt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228600" y="4415790"/>
            <a:ext cx="6248400" cy="44996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20000"/>
          </a:bodyPr>
          <a:lstStyle/>
          <a:p>
            <a:pPr marL="0" indent="0" eaLnBrk="1" hangingPunct="1"/>
            <a:r>
              <a:rPr lang="en-US" altLang="en-US" sz="1600" dirty="0" smtClean="0">
                <a:latin typeface="Arial" panose="020B0604020202020204" pitchFamily="34" charset="0"/>
                <a:cs typeface="Arial" panose="020B0604020202020204" pitchFamily="34" charset="0"/>
              </a:rPr>
              <a:t>Here’s how to assess if an employee can do the essential duties of the job:</a:t>
            </a:r>
            <a:r>
              <a:rPr lang="en-US" altLang="en-US" sz="1600" baseline="0" dirty="0" smtClean="0">
                <a:latin typeface="Arial" panose="020B0604020202020204" pitchFamily="34" charset="0"/>
                <a:cs typeface="Arial" panose="020B0604020202020204" pitchFamily="34" charset="0"/>
              </a:rPr>
              <a:t> </a:t>
            </a:r>
          </a:p>
          <a:p>
            <a:pPr marL="0" indent="0" eaLnBrk="1" hangingPunct="1"/>
            <a:r>
              <a:rPr lang="en-US" altLang="en-US" sz="1600" dirty="0" smtClean="0">
                <a:latin typeface="Arial" panose="020B0604020202020204" pitchFamily="34" charset="0"/>
                <a:cs typeface="Arial" panose="020B0604020202020204" pitchFamily="34" charset="0"/>
              </a:rPr>
              <a:t>First, find out if the duties are </a:t>
            </a:r>
            <a:r>
              <a:rPr lang="en-US" altLang="en-US" sz="1600" i="1" dirty="0" smtClean="0">
                <a:latin typeface="Arial" panose="020B0604020202020204" pitchFamily="34" charset="0"/>
                <a:cs typeface="Arial" panose="020B0604020202020204" pitchFamily="34" charset="0"/>
              </a:rPr>
              <a:t>bona fide</a:t>
            </a:r>
            <a:r>
              <a:rPr lang="en-US" altLang="en-US" sz="1600" dirty="0" smtClean="0">
                <a:latin typeface="Arial" panose="020B0604020202020204" pitchFamily="34" charset="0"/>
                <a:cs typeface="Arial" panose="020B0604020202020204" pitchFamily="34" charset="0"/>
              </a:rPr>
              <a:t> occupational requirements.  The answers to these questions will help you:</a:t>
            </a:r>
          </a:p>
          <a:p>
            <a:pPr marL="0" indent="0" eaLnBrk="1" hangingPunct="1"/>
            <a:endParaRPr lang="en-CA" altLang="en-US" sz="1600" dirty="0" smtClean="0">
              <a:latin typeface="Arial" panose="020B0604020202020204" pitchFamily="34" charset="0"/>
              <a:cs typeface="Arial" panose="020B0604020202020204" pitchFamily="34" charset="0"/>
            </a:endParaRPr>
          </a:p>
          <a:p>
            <a:pPr marL="0" indent="0" eaLnBrk="1" hangingPunct="1"/>
            <a:r>
              <a:rPr lang="en-US" altLang="en-US" sz="1600" dirty="0" smtClean="0">
                <a:latin typeface="Arial" panose="020B0604020202020204" pitchFamily="34" charset="0"/>
                <a:cs typeface="Arial" panose="020B0604020202020204" pitchFamily="34" charset="0"/>
              </a:rPr>
              <a:t>Are the duties connected to the job: Are they needed for the job? </a:t>
            </a:r>
          </a:p>
          <a:p>
            <a:pPr marL="0" indent="0" eaLnBrk="1" hangingPunct="1"/>
            <a:r>
              <a:rPr lang="en-US" altLang="en-US" sz="1600" dirty="0" smtClean="0">
                <a:latin typeface="Arial" panose="020B0604020202020204" pitchFamily="34" charset="0"/>
                <a:cs typeface="Arial" panose="020B0604020202020204" pitchFamily="34" charset="0"/>
              </a:rPr>
              <a:t>Are the job duties reasonably needed for a work-related purpose? </a:t>
            </a:r>
          </a:p>
          <a:p>
            <a:pPr marL="0" indent="0" eaLnBrk="1" hangingPunct="1"/>
            <a:endParaRPr lang="en-US" altLang="en-US" sz="1600" dirty="0" smtClean="0">
              <a:latin typeface="Arial" panose="020B0604020202020204" pitchFamily="34" charset="0"/>
              <a:cs typeface="Arial" panose="020B0604020202020204" pitchFamily="34" charset="0"/>
            </a:endParaRPr>
          </a:p>
          <a:p>
            <a:pPr marL="0" indent="0" eaLnBrk="1" hangingPunct="1"/>
            <a:r>
              <a:rPr lang="en-US" altLang="en-US" sz="1600" dirty="0" smtClean="0">
                <a:latin typeface="Arial" panose="020B0604020202020204" pitchFamily="34" charset="0"/>
                <a:cs typeface="Arial" panose="020B0604020202020204" pitchFamily="34" charset="0"/>
              </a:rPr>
              <a:t>The answers are especially important for the ground of disability. This is because section 17 of the </a:t>
            </a:r>
            <a:r>
              <a:rPr lang="en-US" altLang="en-US" sz="1600" i="1" dirty="0" smtClean="0">
                <a:latin typeface="Arial" panose="020B0604020202020204" pitchFamily="34" charset="0"/>
                <a:cs typeface="Arial" panose="020B0604020202020204" pitchFamily="34" charset="0"/>
              </a:rPr>
              <a:t>Code</a:t>
            </a:r>
            <a:r>
              <a:rPr lang="en-US" altLang="en-US" sz="1600" dirty="0" smtClean="0">
                <a:latin typeface="Arial" panose="020B0604020202020204" pitchFamily="34" charset="0"/>
                <a:cs typeface="Arial" panose="020B0604020202020204" pitchFamily="34" charset="0"/>
              </a:rPr>
              <a:t> says that the employer isn’t discriminating if the person is not able to perform or fulfill the essential duties with accommodation, because of a disability.  </a:t>
            </a:r>
          </a:p>
          <a:p>
            <a:pPr marL="0" indent="0" eaLnBrk="1" hangingPunct="1"/>
            <a:endParaRPr lang="en-US" altLang="en-US" sz="1600" dirty="0" smtClean="0">
              <a:latin typeface="Arial" panose="020B0604020202020204" pitchFamily="34" charset="0"/>
              <a:cs typeface="Arial" panose="020B0604020202020204" pitchFamily="34" charset="0"/>
            </a:endParaRPr>
          </a:p>
          <a:p>
            <a:pPr marL="0" indent="0" eaLnBrk="1" hangingPunct="1"/>
            <a:r>
              <a:rPr lang="en-US" altLang="en-US" sz="1600" dirty="0" smtClean="0">
                <a:latin typeface="Arial" panose="020B0604020202020204" pitchFamily="34" charset="0"/>
                <a:cs typeface="Arial" panose="020B0604020202020204" pitchFamily="34" charset="0"/>
              </a:rPr>
              <a:t>A requirement that creates barriers for some people because of a code ground, must be removed unless it is a bona fide requirement [BFOR]</a:t>
            </a:r>
          </a:p>
          <a:p>
            <a:pPr marL="0" indent="0" eaLnBrk="1" hangingPunct="1"/>
            <a:endParaRPr lang="en-US" altLang="en-US" sz="1600" dirty="0" smtClean="0">
              <a:latin typeface="Arial" panose="020B0604020202020204" pitchFamily="34" charset="0"/>
              <a:cs typeface="Arial" panose="020B0604020202020204" pitchFamily="34" charset="0"/>
            </a:endParaRPr>
          </a:p>
          <a:p>
            <a:pPr marL="0" indent="0" eaLnBrk="1" hangingPunct="1"/>
            <a:r>
              <a:rPr lang="en-US" altLang="en-US" sz="1600" dirty="0" smtClean="0">
                <a:latin typeface="Arial" panose="020B0604020202020204" pitchFamily="34" charset="0"/>
                <a:cs typeface="Arial" panose="020B0604020202020204" pitchFamily="34" charset="0"/>
              </a:rPr>
              <a:t>For a requirement to be bona fide [</a:t>
            </a:r>
            <a:r>
              <a:rPr lang="en-US" altLang="en-US" sz="1600" i="1" u="sng" dirty="0" err="1" smtClean="0">
                <a:latin typeface="Arial" panose="020B0604020202020204" pitchFamily="34" charset="0"/>
                <a:cs typeface="Arial" panose="020B0604020202020204" pitchFamily="34" charset="0"/>
              </a:rPr>
              <a:t>Meiorin</a:t>
            </a:r>
            <a:r>
              <a:rPr lang="en-US" altLang="en-US" sz="1600" i="1" u="sng" baseline="0" dirty="0" smtClean="0">
                <a:latin typeface="Arial" panose="020B0604020202020204" pitchFamily="34" charset="0"/>
                <a:cs typeface="Arial" panose="020B0604020202020204" pitchFamily="34" charset="0"/>
              </a:rPr>
              <a:t> Test</a:t>
            </a:r>
            <a:r>
              <a:rPr lang="en-US" altLang="en-US" sz="1600" baseline="0" dirty="0" smtClean="0">
                <a:latin typeface="Arial" panose="020B0604020202020204" pitchFamily="34" charset="0"/>
                <a:cs typeface="Arial" panose="020B0604020202020204" pitchFamily="34" charset="0"/>
              </a:rPr>
              <a:t>]</a:t>
            </a:r>
            <a:r>
              <a:rPr lang="en-US" altLang="en-US" sz="1600" dirty="0" smtClean="0">
                <a:latin typeface="Arial" panose="020B0604020202020204" pitchFamily="34" charset="0"/>
                <a:cs typeface="Arial" panose="020B0604020202020204" pitchFamily="34" charset="0"/>
              </a:rPr>
              <a:t>, it must be:</a:t>
            </a:r>
          </a:p>
          <a:p>
            <a:pPr marL="0" indent="0" eaLnBrk="1" hangingPunct="1"/>
            <a:r>
              <a:rPr lang="en-US" altLang="en-US" sz="1600" dirty="0" smtClean="0">
                <a:latin typeface="Arial" panose="020B0604020202020204" pitchFamily="34" charset="0"/>
                <a:cs typeface="Arial" panose="020B0604020202020204" pitchFamily="34" charset="0"/>
              </a:rPr>
              <a:t> </a:t>
            </a:r>
          </a:p>
          <a:p>
            <a:pPr marL="0" indent="-342900" eaLnBrk="1" hangingPunct="1">
              <a:buFont typeface="+mj-lt"/>
              <a:buAutoNum type="arabicPeriod"/>
            </a:pPr>
            <a:r>
              <a:rPr lang="en-US" altLang="en-US" sz="1600" dirty="0" smtClean="0">
                <a:latin typeface="Arial" panose="020B0604020202020204" pitchFamily="34" charset="0"/>
                <a:cs typeface="Arial" panose="020B0604020202020204" pitchFamily="34" charset="0"/>
              </a:rPr>
              <a:t>Connected to the </a:t>
            </a:r>
            <a:r>
              <a:rPr lang="en-US" altLang="en-US" sz="1600" u="sng" dirty="0" smtClean="0">
                <a:latin typeface="Arial" panose="020B0604020202020204" pitchFamily="34" charset="0"/>
                <a:cs typeface="Arial" panose="020B0604020202020204" pitchFamily="34" charset="0"/>
              </a:rPr>
              <a:t>purpose</a:t>
            </a:r>
            <a:r>
              <a:rPr lang="en-US" altLang="en-US" sz="1600" dirty="0" smtClean="0">
                <a:latin typeface="Arial" panose="020B0604020202020204" pitchFamily="34" charset="0"/>
                <a:cs typeface="Arial" panose="020B0604020202020204" pitchFamily="34" charset="0"/>
              </a:rPr>
              <a:t> it was set for </a:t>
            </a:r>
          </a:p>
          <a:p>
            <a:pPr marL="0" indent="-342900" eaLnBrk="1" hangingPunct="1">
              <a:buFont typeface="+mj-lt"/>
              <a:buAutoNum type="arabicPeriod"/>
            </a:pPr>
            <a:r>
              <a:rPr lang="en-US" altLang="en-US" sz="1600" dirty="0" smtClean="0">
                <a:latin typeface="Arial" panose="020B0604020202020204" pitchFamily="34" charset="0"/>
                <a:cs typeface="Arial" panose="020B0604020202020204" pitchFamily="34" charset="0"/>
              </a:rPr>
              <a:t>Made in </a:t>
            </a:r>
            <a:r>
              <a:rPr lang="en-US" altLang="en-US" sz="1600" u="sng" dirty="0" smtClean="0">
                <a:latin typeface="Arial" panose="020B0604020202020204" pitchFamily="34" charset="0"/>
                <a:cs typeface="Arial" panose="020B0604020202020204" pitchFamily="34" charset="0"/>
              </a:rPr>
              <a:t>good faith and belief </a:t>
            </a:r>
            <a:r>
              <a:rPr lang="en-US" altLang="en-US" sz="1600" dirty="0" smtClean="0">
                <a:latin typeface="Arial" panose="020B0604020202020204" pitchFamily="34" charset="0"/>
                <a:cs typeface="Arial" panose="020B0604020202020204" pitchFamily="34" charset="0"/>
              </a:rPr>
              <a:t>it was needed for a specific purpose/goal</a:t>
            </a:r>
          </a:p>
          <a:p>
            <a:pPr marL="0" indent="-342900" eaLnBrk="1" hangingPunct="1">
              <a:buFont typeface="+mj-lt"/>
              <a:buAutoNum type="arabicPeriod"/>
            </a:pPr>
            <a:r>
              <a:rPr lang="en-US" altLang="en-US" sz="1600" dirty="0" smtClean="0">
                <a:latin typeface="Arial" panose="020B0604020202020204" pitchFamily="34" charset="0"/>
                <a:cs typeface="Arial" panose="020B0604020202020204" pitchFamily="34" charset="0"/>
              </a:rPr>
              <a:t>Reasonably </a:t>
            </a:r>
            <a:r>
              <a:rPr lang="en-US" altLang="en-US" sz="1600" u="sng" dirty="0" smtClean="0">
                <a:latin typeface="Arial" panose="020B0604020202020204" pitchFamily="34" charset="0"/>
                <a:cs typeface="Arial" panose="020B0604020202020204" pitchFamily="34" charset="0"/>
              </a:rPr>
              <a:t>needed to achieve </a:t>
            </a:r>
            <a:r>
              <a:rPr lang="en-US" altLang="en-US" sz="1600" dirty="0" smtClean="0">
                <a:latin typeface="Arial" panose="020B0604020202020204" pitchFamily="34" charset="0"/>
                <a:cs typeface="Arial" panose="020B0604020202020204" pitchFamily="34" charset="0"/>
              </a:rPr>
              <a:t>the purpose or </a:t>
            </a:r>
            <a:r>
              <a:rPr lang="en-US" altLang="en-US" sz="1600" u="sng" dirty="0" smtClean="0">
                <a:latin typeface="Arial" panose="020B0604020202020204" pitchFamily="34" charset="0"/>
                <a:cs typeface="Arial" panose="020B0604020202020204" pitchFamily="34" charset="0"/>
              </a:rPr>
              <a:t>goal</a:t>
            </a:r>
          </a:p>
          <a:p>
            <a:pPr marL="0" indent="-342900" eaLnBrk="1" hangingPunct="1">
              <a:buFont typeface="+mj-lt"/>
              <a:buAutoNum type="arabicPeriod"/>
            </a:pPr>
            <a:endParaRPr lang="en-US" altLang="en-US" sz="1600" dirty="0" smtClean="0">
              <a:latin typeface="Arial" panose="020B0604020202020204" pitchFamily="34" charset="0"/>
              <a:cs typeface="Arial" panose="020B0604020202020204" pitchFamily="34" charset="0"/>
            </a:endParaRPr>
          </a:p>
          <a:p>
            <a:pPr marL="0"/>
            <a:r>
              <a:rPr lang="en-US" sz="1600" b="1" i="1" u="sng" dirty="0" smtClean="0">
                <a:latin typeface="Arial" panose="020B0604020202020204" pitchFamily="34" charset="0"/>
                <a:cs typeface="Arial" panose="020B0604020202020204" pitchFamily="34" charset="0"/>
              </a:rPr>
              <a:t>Ex:</a:t>
            </a:r>
            <a:r>
              <a:rPr lang="en-US" sz="1600" b="1" i="1" u="sng" baseline="0" dirty="0" smtClean="0">
                <a:latin typeface="Arial" panose="020B0604020202020204" pitchFamily="34" charset="0"/>
                <a:cs typeface="Arial" panose="020B0604020202020204" pitchFamily="34" charset="0"/>
              </a:rPr>
              <a:t> </a:t>
            </a:r>
            <a:r>
              <a:rPr lang="en-US" sz="1600" b="0" i="0" u="none" baseline="0" dirty="0" smtClean="0">
                <a:latin typeface="Arial" panose="020B0604020202020204" pitchFamily="34" charset="0"/>
                <a:cs typeface="Arial" panose="020B0604020202020204" pitchFamily="34" charset="0"/>
              </a:rPr>
              <a:t> D</a:t>
            </a:r>
            <a:r>
              <a:rPr lang="en-US" sz="1600" dirty="0" smtClean="0">
                <a:latin typeface="Arial" panose="020B0604020202020204" pitchFamily="34" charset="0"/>
                <a:cs typeface="Arial" panose="020B0604020202020204" pitchFamily="34" charset="0"/>
              </a:rPr>
              <a:t>oes the accommodation request – changing the essential nature of the enterprise – e.g., </a:t>
            </a:r>
            <a:r>
              <a:rPr lang="en-US" sz="1600" u="sng" dirty="0" smtClean="0">
                <a:latin typeface="Arial" panose="020B0604020202020204" pitchFamily="34" charset="0"/>
                <a:cs typeface="Arial" panose="020B0604020202020204" pitchFamily="34" charset="0"/>
              </a:rPr>
              <a:t>housing authority checking on a elderly tenant </a:t>
            </a:r>
            <a:r>
              <a:rPr lang="en-US" sz="1600" dirty="0" smtClean="0">
                <a:latin typeface="Arial" panose="020B0604020202020204" pitchFamily="34" charset="0"/>
                <a:cs typeface="Arial" panose="020B0604020202020204" pitchFamily="34" charset="0"/>
                <a:sym typeface="Wingdings" panose="05000000000000000000" pitchFamily="2" charset="2"/>
              </a:rPr>
              <a:t> </a:t>
            </a:r>
            <a:r>
              <a:rPr lang="en-US" sz="1600" dirty="0" err="1" smtClean="0">
                <a:latin typeface="Arial" panose="020B0604020202020204" pitchFamily="34" charset="0"/>
                <a:cs typeface="Arial" panose="020B0604020202020204" pitchFamily="34" charset="0"/>
              </a:rPr>
              <a:t>bonafide</a:t>
            </a:r>
            <a:r>
              <a:rPr lang="en-US" sz="1600" dirty="0" smtClean="0">
                <a:latin typeface="Arial" panose="020B0604020202020204" pitchFamily="34" charset="0"/>
                <a:cs typeface="Arial" panose="020B0604020202020204" pitchFamily="34" charset="0"/>
              </a:rPr>
              <a:t> occupational requirements – or the essential duties of the job</a:t>
            </a:r>
          </a:p>
          <a:p>
            <a:pPr marL="0"/>
            <a:endParaRPr lang="en-US" sz="1600" dirty="0" smtClean="0">
              <a:latin typeface="Arial" panose="020B0604020202020204" pitchFamily="34" charset="0"/>
              <a:cs typeface="Arial" panose="020B0604020202020204" pitchFamily="34" charset="0"/>
            </a:endParaRPr>
          </a:p>
          <a:p>
            <a:pPr marL="0" indent="0" eaLnBrk="1" hangingPunct="1">
              <a:buFont typeface="+mj-lt"/>
              <a:buNone/>
            </a:pPr>
            <a:endParaRPr lang="en-CA" altLang="en-US" sz="1600" dirty="0" smtClean="0">
              <a:latin typeface="Arial" panose="020B0604020202020204" pitchFamily="34" charset="0"/>
              <a:cs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968A43F-FC64-440D-B120-7C15A7FBB315}" type="slidenum">
              <a:rPr lang="en-CA" altLang="en-US" smtClean="0"/>
              <a:pPr eaLnBrk="1" hangingPunct="1">
                <a:spcBef>
                  <a:spcPct val="0"/>
                </a:spcBef>
              </a:pPr>
              <a:t>36</a:t>
            </a:fld>
            <a:endParaRPr lang="en-CA" alt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457200" y="4267200"/>
            <a:ext cx="6019800" cy="464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0" indent="0" eaLnBrk="1" hangingPunct="1"/>
            <a:r>
              <a:rPr lang="en-US" altLang="en-US" sz="1400" dirty="0" smtClean="0"/>
              <a:t>Next, if you find that the job duties are a bona fide occupational requirement, then you need to determine if the employee can do the essential duties of the job with accommodation.</a:t>
            </a:r>
          </a:p>
          <a:p>
            <a:pPr marL="0" indent="0" eaLnBrk="1" hangingPunct="1"/>
            <a:endParaRPr lang="en-US" altLang="en-US" sz="1400" dirty="0" smtClean="0"/>
          </a:p>
          <a:p>
            <a:pPr marL="0" indent="0" eaLnBrk="1" hangingPunct="1"/>
            <a:r>
              <a:rPr lang="en-US" altLang="en-US" sz="1400" dirty="0" smtClean="0"/>
              <a:t>The answers to the following questions will help you:</a:t>
            </a:r>
          </a:p>
          <a:p>
            <a:pPr marL="342900" lvl="1" indent="-342900" eaLnBrk="1" hangingPunct="1">
              <a:buFont typeface="+mj-lt"/>
              <a:buAutoNum type="arabicPeriod"/>
            </a:pPr>
            <a:r>
              <a:rPr lang="en-US" altLang="en-US" sz="1400" dirty="0" smtClean="0"/>
              <a:t>Can the employee do the essential duties of the job?</a:t>
            </a:r>
            <a:endParaRPr lang="en-CA" altLang="en-US" sz="1400" dirty="0" smtClean="0"/>
          </a:p>
          <a:p>
            <a:pPr marL="342900" lvl="1" indent="-342900" eaLnBrk="1" hangingPunct="1">
              <a:buFont typeface="+mj-lt"/>
              <a:buAutoNum type="arabicPeriod"/>
            </a:pPr>
            <a:r>
              <a:rPr lang="en-US" altLang="en-US" sz="1400" dirty="0" smtClean="0"/>
              <a:t>If not, what accommodation is needed?</a:t>
            </a:r>
            <a:endParaRPr lang="en-CA" altLang="en-US" sz="1400" dirty="0" smtClean="0"/>
          </a:p>
          <a:p>
            <a:pPr marL="342900" lvl="1" indent="-342900" eaLnBrk="1" hangingPunct="1">
              <a:buFont typeface="+mj-lt"/>
              <a:buAutoNum type="arabicPeriod"/>
            </a:pPr>
            <a:r>
              <a:rPr lang="en-US" altLang="en-US" sz="1400" dirty="0" smtClean="0"/>
              <a:t>Will there still be accommodation needs after the accommodation is made?  </a:t>
            </a:r>
          </a:p>
          <a:p>
            <a:pPr marL="0" lvl="1" indent="0" eaLnBrk="1" hangingPunct="1">
              <a:buFont typeface="+mj-lt"/>
              <a:buNone/>
            </a:pPr>
            <a:r>
              <a:rPr lang="en-US" altLang="en-US" sz="1400" dirty="0" smtClean="0"/>
              <a:t>-----------------------------------------------------------------------------------------</a:t>
            </a:r>
            <a:endParaRPr lang="en-US" altLang="en-US" sz="1400" dirty="0" smtClean="0"/>
          </a:p>
          <a:p>
            <a:pPr marL="0">
              <a:buNone/>
            </a:pPr>
            <a:r>
              <a:rPr lang="en-US" sz="1400" dirty="0" smtClean="0"/>
              <a:t>When exploring the possibilities for an accommodation, the employer is required to engage in a four-step job investigation process: </a:t>
            </a:r>
          </a:p>
          <a:p>
            <a:pPr marL="0">
              <a:buNone/>
            </a:pPr>
            <a:endParaRPr lang="en-US" sz="1400" dirty="0" smtClean="0"/>
          </a:p>
          <a:p>
            <a:pPr marL="457200" indent="-457200">
              <a:spcAft>
                <a:spcPts val="1200"/>
              </a:spcAft>
              <a:buNone/>
            </a:pPr>
            <a:r>
              <a:rPr lang="en-US" sz="1400" dirty="0" smtClean="0"/>
              <a:t>1)	First determining whether the employee can productively fulfill his or her existing job as it is presently constituted; </a:t>
            </a:r>
          </a:p>
          <a:p>
            <a:pPr marL="457200" indent="-457200">
              <a:spcAft>
                <a:spcPts val="1200"/>
              </a:spcAft>
              <a:buAutoNum type="arabicParenR" startAt="2"/>
            </a:pPr>
            <a:r>
              <a:rPr lang="en-US" sz="1400" dirty="0" smtClean="0"/>
              <a:t>If not, then determining whether he or she can perform the core aspects of the original job in a modified or re-bundled form;</a:t>
            </a:r>
          </a:p>
          <a:p>
            <a:pPr marL="457200" indent="-457200">
              <a:spcAft>
                <a:spcPts val="1200"/>
              </a:spcAft>
              <a:buAutoNum type="arabicParenR" startAt="2"/>
            </a:pPr>
            <a:r>
              <a:rPr lang="en-US" sz="1400" dirty="0" smtClean="0"/>
              <a:t>If not, determining whether the employee can accomplish the duties of another job in its present form; and finally </a:t>
            </a:r>
          </a:p>
          <a:p>
            <a:pPr marL="457200" indent="-457200">
              <a:spcAft>
                <a:spcPts val="1200"/>
              </a:spcAft>
              <a:buNone/>
            </a:pPr>
            <a:r>
              <a:rPr lang="en-US" sz="1400" dirty="0" smtClean="0"/>
              <a:t>4)	If not, then determining whether he or she could perform another job in a modified or re-bundled fashion.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E1E7D59-94F7-401C-8C5C-485F71C2A3EB}" type="slidenum">
              <a:rPr lang="en-CA" altLang="en-US" smtClean="0"/>
              <a:pPr eaLnBrk="1" hangingPunct="1">
                <a:spcBef>
                  <a:spcPct val="0"/>
                </a:spcBef>
              </a:pPr>
              <a:t>37</a:t>
            </a:fld>
            <a:endParaRPr lang="en-CA" alt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t>Employers can consider different types of workplace accommodations. These include thinking about physical space, time and job duties. </a:t>
            </a:r>
          </a:p>
          <a:p>
            <a:pPr eaLnBrk="1" hangingPunct="1"/>
            <a:endParaRPr lang="en-US" altLang="en-US" sz="1400" dirty="0" smtClean="0"/>
          </a:p>
          <a:p>
            <a:pPr eaLnBrk="1" hangingPunct="1"/>
            <a:r>
              <a:rPr lang="en-US" altLang="en-US" sz="1400" dirty="0" smtClean="0"/>
              <a:t>To make workspaces more accessible you can do things like move furniture around, change the furniture, assign different jobs, use accessible software and transportation and use technology like a teletypewriter or TTY.</a:t>
            </a:r>
            <a:endParaRPr lang="en-CA" altLang="en-US" sz="1400"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6A3261A-7479-48EA-AC1E-C66E88BA2853}" type="slidenum">
              <a:rPr lang="en-CA" altLang="en-US" smtClean="0"/>
              <a:pPr eaLnBrk="1" hangingPunct="1">
                <a:spcBef>
                  <a:spcPct val="0"/>
                </a:spcBef>
              </a:pPr>
              <a:t>38</a:t>
            </a:fld>
            <a:endParaRPr lang="en-CA" alt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400" dirty="0" smtClean="0"/>
              <a:t>When considering solutions of time and scheduling, remember that although</a:t>
            </a:r>
            <a:r>
              <a:rPr lang="en-US" altLang="en-US" sz="1400" dirty="0" smtClean="0"/>
              <a:t> employers have a right to manage their staff’s time and have a staff that are reliable, they also have the responsibility to provide leaves of absences according to the </a:t>
            </a:r>
            <a:r>
              <a:rPr lang="en-US" altLang="en-US" sz="1400" i="1" dirty="0" smtClean="0"/>
              <a:t>Employment Standards Act,</a:t>
            </a:r>
            <a:r>
              <a:rPr lang="en-US" altLang="en-US" sz="1400" dirty="0" smtClean="0"/>
              <a:t> and to make sure that policies and programs include everyone. In some cases, accommodation is needed to do this.</a:t>
            </a:r>
          </a:p>
          <a:p>
            <a:pPr eaLnBrk="1" hangingPunct="1"/>
            <a:endParaRPr lang="en-US" altLang="en-US" sz="1400" dirty="0" smtClean="0"/>
          </a:p>
          <a:p>
            <a:pPr eaLnBrk="1" hangingPunct="1"/>
            <a:r>
              <a:rPr lang="en-US" altLang="en-US" sz="1400" dirty="0" smtClean="0"/>
              <a:t>For example, </a:t>
            </a:r>
            <a:r>
              <a:rPr lang="en-CA" altLang="en-US" sz="1400" dirty="0" smtClean="0"/>
              <a:t>flexible work schedules can help employees who are recovering from an illness, who have care-giving duties, or who have religious practices that overlap with typical work schedules.  </a:t>
            </a:r>
          </a:p>
          <a:p>
            <a:pPr eaLnBrk="1" hangingPunct="1"/>
            <a:endParaRPr lang="en-CA" altLang="en-US" sz="1400" dirty="0" smtClean="0"/>
          </a:p>
          <a:p>
            <a:pPr eaLnBrk="1" hangingPunct="1"/>
            <a:r>
              <a:rPr lang="en-CA" altLang="en-US" sz="1400" dirty="0" smtClean="0"/>
              <a:t>In cases like these you can consider shorter break times or spreading work over a shorter week.</a:t>
            </a:r>
            <a:endParaRPr lang="en-US" altLang="en-US" sz="1400" dirty="0" smtClean="0"/>
          </a:p>
          <a:p>
            <a:pPr eaLnBrk="1" hangingPunct="1"/>
            <a:r>
              <a:rPr lang="en-US" altLang="en-US" sz="1400" dirty="0" smtClean="0"/>
              <a:t> </a:t>
            </a:r>
          </a:p>
          <a:p>
            <a:pPr eaLnBrk="1" hangingPunct="1"/>
            <a:endParaRPr lang="en-US" altLang="en-US" sz="1400" dirty="0" smtClean="0"/>
          </a:p>
          <a:p>
            <a:pPr eaLnBrk="1" hangingPunct="1"/>
            <a:r>
              <a:rPr lang="en-US" altLang="en-US" sz="1400" dirty="0" smtClean="0"/>
              <a:t>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7522BEC-B8CA-4A6C-9F8A-C97238207F99}" type="slidenum">
              <a:rPr lang="en-CA" altLang="en-US" smtClean="0"/>
              <a:pPr eaLnBrk="1" hangingPunct="1">
                <a:spcBef>
                  <a:spcPct val="0"/>
                </a:spcBef>
              </a:pPr>
              <a:t>39</a:t>
            </a:fld>
            <a:endParaRPr lang="en-CA" alt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t>There are also cases where a person needs accommodation in job duties.</a:t>
            </a:r>
          </a:p>
          <a:p>
            <a:pPr eaLnBrk="1" hangingPunct="1"/>
            <a:endParaRPr lang="en-US" altLang="en-US" sz="1400" dirty="0" smtClean="0"/>
          </a:p>
          <a:p>
            <a:pPr eaLnBrk="1" hangingPunct="1"/>
            <a:r>
              <a:rPr lang="en-US" altLang="en-US" sz="1400" dirty="0" smtClean="0"/>
              <a:t>Sometimes a person can do the “essential duties,” but they need accommodation in these or other duties to do the job to the best of their ability</a:t>
            </a:r>
            <a:r>
              <a:rPr lang="en-CA" altLang="en-US" sz="1400" dirty="0" smtClean="0"/>
              <a:t>.</a:t>
            </a:r>
          </a:p>
          <a:p>
            <a:pPr eaLnBrk="1" hangingPunct="1"/>
            <a:endParaRPr lang="en-CA" altLang="en-US" sz="1400" dirty="0" smtClean="0"/>
          </a:p>
          <a:p>
            <a:pPr eaLnBrk="1" hangingPunct="1"/>
            <a:r>
              <a:rPr lang="en-CA" altLang="en-US" sz="1400" dirty="0" smtClean="0"/>
              <a:t>Assigning </a:t>
            </a:r>
            <a:r>
              <a:rPr lang="en-US" altLang="en-US" sz="1400" dirty="0" smtClean="0"/>
              <a:t>other work could be a short or long-term solution in these cases. </a:t>
            </a:r>
          </a:p>
          <a:p>
            <a:pPr eaLnBrk="1" hangingPunct="1"/>
            <a:endParaRPr lang="en-US" altLang="en-US" sz="1400" dirty="0" smtClean="0"/>
          </a:p>
          <a:p>
            <a:pPr eaLnBrk="1" hangingPunct="1"/>
            <a:r>
              <a:rPr lang="en-US" altLang="en-US" sz="1400" dirty="0" smtClean="0"/>
              <a:t>For example, an employee recovering from an injury could be assigned short-term work in a different area. Sometimes short-term solutions can also work well when shift-work conflicts with care-giving responsibilities.</a:t>
            </a:r>
          </a:p>
          <a:p>
            <a:pPr eaLnBrk="1" hangingPunct="1"/>
            <a:endParaRPr lang="en-US" altLang="en-US" sz="1400" dirty="0" smtClean="0"/>
          </a:p>
          <a:p>
            <a:pPr eaLnBrk="1" hangingPunct="1"/>
            <a:r>
              <a:rPr lang="en-US" altLang="en-US" sz="1400" dirty="0" smtClean="0"/>
              <a:t>If an employee cannot do the essential duties, long-term, </a:t>
            </a:r>
            <a:r>
              <a:rPr lang="en-US" altLang="en-US" sz="1400" i="1" dirty="0" smtClean="0"/>
              <a:t>permanent </a:t>
            </a:r>
            <a:r>
              <a:rPr lang="en-US" altLang="en-US" sz="1400" dirty="0" smtClean="0"/>
              <a:t>alternate work or a job transfer may be an option. In cases like this, the employee will need to be qualified for the new position and the new job available.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412B451-F785-4578-91BF-101A44E37CF1}" type="slidenum">
              <a:rPr lang="en-CA" altLang="en-US" smtClean="0"/>
              <a:pPr eaLnBrk="1" hangingPunct="1">
                <a:spcBef>
                  <a:spcPct val="0"/>
                </a:spcBef>
              </a:pPr>
              <a:t>40</a:t>
            </a:fld>
            <a:endParaRPr lang="en-CA" alt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smtClean="0"/>
              <a:t>Other types of accommodation may be needed to help someone return to work. </a:t>
            </a:r>
          </a:p>
          <a:p>
            <a:pPr eaLnBrk="1" hangingPunct="1"/>
            <a:endParaRPr lang="en-US" altLang="en-US" sz="1400" dirty="0" smtClean="0"/>
          </a:p>
          <a:p>
            <a:pPr eaLnBrk="1" hangingPunct="1"/>
            <a:r>
              <a:rPr lang="en-US" altLang="en-US" sz="1400" dirty="0" smtClean="0"/>
              <a:t>After being away because of illness, an employee has a general right to return to work. Sometimes this means that an employer must make an accommodation in the short or long-term. </a:t>
            </a:r>
          </a:p>
          <a:p>
            <a:pPr eaLnBrk="1" hangingPunct="1"/>
            <a:endParaRPr lang="en-US" altLang="en-US" sz="1400" dirty="0" smtClean="0"/>
          </a:p>
          <a:p>
            <a:pPr eaLnBrk="1" hangingPunct="1"/>
            <a:r>
              <a:rPr lang="en-US" altLang="en-US" sz="1400" dirty="0" smtClean="0"/>
              <a:t>Finally, employers can also support their employees with Employee Assistance Programs that provide information, referrals or counseling. </a:t>
            </a:r>
          </a:p>
          <a:p>
            <a:pPr eaLnBrk="1" hangingPunct="1"/>
            <a:endParaRPr lang="en-US" alt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1" i="1" u="sng" dirty="0" smtClean="0"/>
              <a:t>Conclusion</a:t>
            </a:r>
            <a:r>
              <a:rPr lang="en-US" altLang="en-US" sz="1400" dirty="0" smtClean="0"/>
              <a:t>: </a:t>
            </a:r>
            <a:r>
              <a:rPr lang="en-US" altLang="en-US" sz="1400" b="1" u="sng" dirty="0" smtClean="0"/>
              <a:t>Accommodation</a:t>
            </a:r>
            <a:r>
              <a:rPr lang="en-US" altLang="en-US" sz="1400" b="1" u="sng" baseline="0" dirty="0" smtClean="0"/>
              <a:t> Policy is fundamental tool in </a:t>
            </a:r>
            <a:r>
              <a:rPr lang="en-US" sz="1400" b="1" u="sng" kern="1200" dirty="0" smtClean="0">
                <a:solidFill>
                  <a:schemeClr val="tx1"/>
                </a:solidFill>
                <a:effectLst/>
                <a:latin typeface="+mn-lt"/>
                <a:ea typeface="+mn-ea"/>
                <a:cs typeface="+mn-cs"/>
              </a:rPr>
              <a:t>Canada’s human rights agenda </a:t>
            </a:r>
            <a:r>
              <a:rPr lang="en-US" sz="1400" kern="1200" dirty="0" smtClean="0">
                <a:solidFill>
                  <a:schemeClr val="tx1"/>
                </a:solidFill>
                <a:effectLst/>
                <a:latin typeface="+mn-lt"/>
                <a:ea typeface="+mn-ea"/>
                <a:cs typeface="+mn-cs"/>
                <a:sym typeface="Wingdings"/>
              </a:rPr>
              <a:t></a:t>
            </a:r>
            <a:r>
              <a:rPr lang="en-US" sz="1400" kern="1200" dirty="0" smtClean="0">
                <a:solidFill>
                  <a:schemeClr val="tx1"/>
                </a:solidFill>
                <a:effectLst/>
                <a:latin typeface="+mn-lt"/>
                <a:ea typeface="+mn-ea"/>
                <a:cs typeface="+mn-cs"/>
              </a:rPr>
              <a:t> provides a sophisticated</a:t>
            </a:r>
            <a:r>
              <a:rPr lang="en-US" sz="1400" kern="1200" baseline="0" dirty="0" smtClean="0">
                <a:solidFill>
                  <a:schemeClr val="tx1"/>
                </a:solidFill>
                <a:effectLst/>
                <a:latin typeface="+mn-lt"/>
                <a:ea typeface="+mn-ea"/>
                <a:cs typeface="+mn-cs"/>
              </a:rPr>
              <a:t> and evolving</a:t>
            </a:r>
            <a:r>
              <a:rPr lang="en-US" sz="1400" kern="1200" dirty="0" smtClean="0">
                <a:solidFill>
                  <a:schemeClr val="tx1"/>
                </a:solidFill>
                <a:effectLst/>
                <a:latin typeface="+mn-lt"/>
                <a:ea typeface="+mn-ea"/>
                <a:cs typeface="+mn-cs"/>
              </a:rPr>
              <a:t> policy framework</a:t>
            </a:r>
            <a:r>
              <a:rPr lang="en-US" sz="1400" kern="1200" dirty="0" smtClean="0">
                <a:solidFill>
                  <a:schemeClr val="tx1"/>
                </a:solidFill>
                <a:effectLst/>
                <a:latin typeface="+mn-lt"/>
                <a:ea typeface="+mn-ea"/>
                <a:cs typeface="+mn-cs"/>
                <a:sym typeface="Wingdings"/>
              </a:rPr>
              <a:t></a:t>
            </a:r>
            <a:r>
              <a:rPr lang="en-US" sz="1400" kern="1200" dirty="0" smtClean="0">
                <a:solidFill>
                  <a:schemeClr val="tx1"/>
                </a:solidFill>
                <a:effectLst/>
                <a:latin typeface="+mn-lt"/>
                <a:ea typeface="+mn-ea"/>
                <a:cs typeface="+mn-cs"/>
              </a:rPr>
              <a:t> to respect the </a:t>
            </a:r>
            <a:r>
              <a:rPr lang="en-US" sz="1400" u="sng" kern="1200" dirty="0" smtClean="0">
                <a:solidFill>
                  <a:schemeClr val="tx1"/>
                </a:solidFill>
                <a:effectLst/>
                <a:latin typeface="+mn-lt"/>
                <a:ea typeface="+mn-ea"/>
                <a:cs typeface="+mn-cs"/>
              </a:rPr>
              <a:t>dignity</a:t>
            </a:r>
            <a:r>
              <a:rPr lang="en-US" sz="1400" u="none" kern="1200" baseline="0" dirty="0" smtClean="0">
                <a:solidFill>
                  <a:schemeClr val="tx1"/>
                </a:solidFill>
                <a:effectLst/>
                <a:latin typeface="+mn-lt"/>
                <a:ea typeface="+mn-ea"/>
                <a:cs typeface="+mn-cs"/>
              </a:rPr>
              <a:t> </a:t>
            </a:r>
            <a:r>
              <a:rPr lang="en-US" sz="1400" u="sng" kern="1200" dirty="0" smtClean="0">
                <a:solidFill>
                  <a:schemeClr val="tx1"/>
                </a:solidFill>
                <a:effectLst/>
                <a:latin typeface="+mn-lt"/>
                <a:ea typeface="+mn-ea"/>
                <a:cs typeface="+mn-cs"/>
              </a:rPr>
              <a:t>and worth of each pe</a:t>
            </a:r>
            <a:r>
              <a:rPr lang="en-US" sz="1400" kern="1200" dirty="0" smtClean="0">
                <a:solidFill>
                  <a:schemeClr val="tx1"/>
                </a:solidFill>
                <a:effectLst/>
                <a:latin typeface="+mn-lt"/>
                <a:ea typeface="+mn-ea"/>
                <a:cs typeface="+mn-cs"/>
              </a:rPr>
              <a:t>rson // contributes to a</a:t>
            </a:r>
            <a:r>
              <a:rPr lang="en-US" sz="1400" kern="1200" baseline="0" dirty="0" smtClean="0">
                <a:solidFill>
                  <a:schemeClr val="tx1"/>
                </a:solidFill>
                <a:effectLst/>
                <a:latin typeface="+mn-lt"/>
                <a:ea typeface="+mn-ea"/>
                <a:cs typeface="+mn-cs"/>
              </a:rPr>
              <a:t> </a:t>
            </a:r>
            <a:r>
              <a:rPr lang="en-US" sz="1400" u="sng" kern="1200" dirty="0" smtClean="0">
                <a:solidFill>
                  <a:schemeClr val="tx1"/>
                </a:solidFill>
                <a:effectLst/>
                <a:latin typeface="+mn-lt"/>
                <a:ea typeface="+mn-ea"/>
                <a:cs typeface="+mn-cs"/>
              </a:rPr>
              <a:t>climate of respect and mutual understanding</a:t>
            </a:r>
            <a:r>
              <a:rPr lang="en-US" sz="1400" kern="1200" dirty="0" smtClean="0">
                <a:solidFill>
                  <a:schemeClr val="tx1"/>
                </a:solidFill>
                <a:effectLst/>
                <a:latin typeface="+mn-lt"/>
                <a:ea typeface="+mn-ea"/>
                <a:cs typeface="+mn-cs"/>
              </a:rPr>
              <a:t> //based on </a:t>
            </a:r>
            <a:r>
              <a:rPr lang="en-US" sz="1400" u="sng" kern="1200" dirty="0" smtClean="0">
                <a:solidFill>
                  <a:schemeClr val="tx1"/>
                </a:solidFill>
                <a:effectLst/>
                <a:latin typeface="+mn-lt"/>
                <a:ea typeface="+mn-ea"/>
                <a:cs typeface="+mn-cs"/>
              </a:rPr>
              <a:t>equal rights and opportunities</a:t>
            </a:r>
            <a:r>
              <a:rPr lang="en-US" sz="1400" kern="1200" dirty="0" smtClean="0">
                <a:solidFill>
                  <a:schemeClr val="tx1"/>
                </a:solidFill>
                <a:effectLst/>
                <a:latin typeface="+mn-lt"/>
                <a:ea typeface="+mn-ea"/>
                <a:cs typeface="+mn-cs"/>
              </a:rPr>
              <a:t> // to ensure</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that people will not be excluded from workplaces for reasons other than</a:t>
            </a:r>
            <a:r>
              <a:rPr lang="en-US" sz="1400" kern="1200" baseline="0" dirty="0" smtClean="0">
                <a:solidFill>
                  <a:schemeClr val="tx1"/>
                </a:solidFill>
                <a:effectLst/>
                <a:latin typeface="+mn-lt"/>
                <a:ea typeface="+mn-ea"/>
                <a:cs typeface="+mn-cs"/>
              </a:rPr>
              <a:t> ability, and therefore allow</a:t>
            </a:r>
            <a:r>
              <a:rPr lang="en-US" sz="1400" kern="1200" dirty="0" smtClean="0">
                <a:solidFill>
                  <a:schemeClr val="tx1"/>
                </a:solidFill>
                <a:effectLst/>
                <a:latin typeface="+mn-lt"/>
                <a:ea typeface="+mn-ea"/>
                <a:cs typeface="+mn-cs"/>
              </a:rPr>
              <a:t> </a:t>
            </a:r>
            <a:r>
              <a:rPr lang="en-US" sz="1400" b="1" u="sng" kern="1200" dirty="0" smtClean="0">
                <a:solidFill>
                  <a:schemeClr val="tx1"/>
                </a:solidFill>
                <a:effectLst/>
                <a:latin typeface="+mn-lt"/>
                <a:ea typeface="+mn-ea"/>
                <a:cs typeface="+mn-cs"/>
              </a:rPr>
              <a:t>individuals to</a:t>
            </a:r>
            <a:r>
              <a:rPr lang="en-US" sz="1400" b="1" u="sng" kern="1200" baseline="0" dirty="0" smtClean="0">
                <a:solidFill>
                  <a:schemeClr val="tx1"/>
                </a:solidFill>
                <a:effectLst/>
                <a:latin typeface="+mn-lt"/>
                <a:ea typeface="+mn-ea"/>
                <a:cs typeface="+mn-cs"/>
              </a:rPr>
              <a:t> </a:t>
            </a:r>
            <a:r>
              <a:rPr lang="en-US" sz="1400" b="1" u="sng" kern="1200" dirty="0" smtClean="0">
                <a:solidFill>
                  <a:schemeClr val="tx1"/>
                </a:solidFill>
                <a:effectLst/>
                <a:latin typeface="+mn-lt"/>
                <a:ea typeface="+mn-ea"/>
                <a:cs typeface="+mn-cs"/>
              </a:rPr>
              <a:t>fully participate in Canadian</a:t>
            </a:r>
            <a:r>
              <a:rPr lang="en-US" sz="1400" b="1" u="sng" kern="1200" baseline="0" dirty="0" smtClean="0">
                <a:solidFill>
                  <a:schemeClr val="tx1"/>
                </a:solidFill>
                <a:effectLst/>
                <a:latin typeface="+mn-lt"/>
                <a:ea typeface="+mn-ea"/>
                <a:cs typeface="+mn-cs"/>
              </a:rPr>
              <a:t> </a:t>
            </a:r>
            <a:r>
              <a:rPr lang="en-US" sz="1400" b="1" u="sng" kern="1200" dirty="0" smtClean="0">
                <a:solidFill>
                  <a:schemeClr val="tx1"/>
                </a:solidFill>
                <a:effectLst/>
                <a:latin typeface="+mn-lt"/>
                <a:ea typeface="+mn-ea"/>
                <a:cs typeface="+mn-cs"/>
              </a:rPr>
              <a:t>society</a:t>
            </a:r>
            <a:endParaRPr lang="en-US" sz="1400" b="1" kern="1200" dirty="0" smtClean="0">
              <a:solidFill>
                <a:schemeClr val="tx1"/>
              </a:solidFill>
              <a:effectLst/>
              <a:latin typeface="+mn-lt"/>
              <a:ea typeface="+mn-ea"/>
              <a:cs typeface="+mn-cs"/>
            </a:endParaRPr>
          </a:p>
          <a:p>
            <a:pPr marL="0" indent="0" eaLnBrk="1" hangingPunct="1">
              <a:spcBef>
                <a:spcPts val="0"/>
              </a:spcBef>
              <a:spcAft>
                <a:spcPts val="0"/>
              </a:spcAft>
            </a:pPr>
            <a:endParaRPr lang="en-US" altLang="en-US" sz="14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A743AD9-68B0-416E-9377-6DBBFE582ACA}" type="datetime1">
              <a:rPr lang="en-US" smtClean="0"/>
              <a:t>5/20/2014</a:t>
            </a:fld>
            <a:endParaRPr lang="en-US"/>
          </a:p>
        </p:txBody>
      </p:sp>
      <p:sp>
        <p:nvSpPr>
          <p:cNvPr id="17" name="Footer Placeholder 16"/>
          <p:cNvSpPr>
            <a:spLocks noGrp="1"/>
          </p:cNvSpPr>
          <p:nvPr>
            <p:ph type="ftr" sz="quarter" idx="11"/>
          </p:nvPr>
        </p:nvSpPr>
        <p:spPr/>
        <p:txBody>
          <a:bodyPr/>
          <a:lstStyle/>
          <a:p>
            <a:r>
              <a:rPr lang="en-US" smtClean="0"/>
              <a:t>Foster – Workplace Inclusion Strategies</a:t>
            </a:r>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C65D2E-699E-4DB0-AF9E-74623673088B}" type="datetime1">
              <a:rPr lang="en-US" smtClean="0"/>
              <a:t>5/20/2014</a:t>
            </a:fld>
            <a:endParaRPr lang="en-US"/>
          </a:p>
        </p:txBody>
      </p:sp>
      <p:sp>
        <p:nvSpPr>
          <p:cNvPr id="5" name="Footer Placeholder 4"/>
          <p:cNvSpPr>
            <a:spLocks noGrp="1"/>
          </p:cNvSpPr>
          <p:nvPr>
            <p:ph type="ftr" sz="quarter" idx="11"/>
          </p:nvPr>
        </p:nvSpPr>
        <p:spPr/>
        <p:txBody>
          <a:bodyPr/>
          <a:lstStyle/>
          <a:p>
            <a:r>
              <a:rPr lang="en-US" smtClean="0"/>
              <a:t>Foster – Workplace Inclusion Strategies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82BC204-9048-4641-9D8C-DD02414FD68D}" type="datetime1">
              <a:rPr lang="en-US" smtClean="0"/>
              <a:t>5/20/2014</a:t>
            </a:fld>
            <a:endParaRPr lang="en-US"/>
          </a:p>
        </p:txBody>
      </p:sp>
      <p:sp>
        <p:nvSpPr>
          <p:cNvPr id="5" name="Footer Placeholder 4"/>
          <p:cNvSpPr>
            <a:spLocks noGrp="1"/>
          </p:cNvSpPr>
          <p:nvPr>
            <p:ph type="ftr" sz="quarter" idx="11"/>
          </p:nvPr>
        </p:nvSpPr>
        <p:spPr/>
        <p:txBody>
          <a:bodyPr/>
          <a:lstStyle/>
          <a:p>
            <a:r>
              <a:rPr lang="en-US" smtClean="0"/>
              <a:t>Foster – Workplace Inclusion Strategies</a:t>
            </a:r>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50D5630-E7C0-4452-A19C-FCD9F44FD047}" type="datetime1">
              <a:rPr lang="en-US" smtClean="0"/>
              <a:t>5/20/2014</a:t>
            </a:fld>
            <a:endParaRPr lang="en-US"/>
          </a:p>
        </p:txBody>
      </p:sp>
      <p:sp>
        <p:nvSpPr>
          <p:cNvPr id="6" name="Footer Placeholder 5"/>
          <p:cNvSpPr>
            <a:spLocks noGrp="1"/>
          </p:cNvSpPr>
          <p:nvPr>
            <p:ph type="ftr" sz="quarter" idx="11"/>
          </p:nvPr>
        </p:nvSpPr>
        <p:spPr/>
        <p:txBody>
          <a:bodyPr/>
          <a:lstStyle/>
          <a:p>
            <a:r>
              <a:rPr lang="en-US" smtClean="0"/>
              <a:t>Foster – Workplace Inclusion Strategies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A818392-AEC2-484D-B4C7-EDE6067466E1}" type="datetime1">
              <a:rPr lang="en-US" smtClean="0"/>
              <a:t>5/20/2014</a:t>
            </a:fld>
            <a:endParaRPr lang="en-US"/>
          </a:p>
        </p:txBody>
      </p:sp>
      <p:sp>
        <p:nvSpPr>
          <p:cNvPr id="8" name="Footer Placeholder 7"/>
          <p:cNvSpPr>
            <a:spLocks noGrp="1"/>
          </p:cNvSpPr>
          <p:nvPr>
            <p:ph type="ftr" sz="quarter" idx="11"/>
          </p:nvPr>
        </p:nvSpPr>
        <p:spPr/>
        <p:txBody>
          <a:bodyPr/>
          <a:lstStyle/>
          <a:p>
            <a:r>
              <a:rPr lang="en-US" smtClean="0"/>
              <a:t>Foster – Workplace Inclusion Strategies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1989B0F-74B5-4FBF-9A9D-6F6AE0F9055D}" type="datetime1">
              <a:rPr lang="en-US" smtClean="0"/>
              <a:t>5/20/2014</a:t>
            </a:fld>
            <a:endParaRPr lang="en-US"/>
          </a:p>
        </p:txBody>
      </p:sp>
      <p:sp>
        <p:nvSpPr>
          <p:cNvPr id="4" name="Footer Placeholder 3"/>
          <p:cNvSpPr>
            <a:spLocks noGrp="1"/>
          </p:cNvSpPr>
          <p:nvPr>
            <p:ph type="ftr" sz="quarter" idx="11"/>
          </p:nvPr>
        </p:nvSpPr>
        <p:spPr/>
        <p:txBody>
          <a:bodyPr/>
          <a:lstStyle/>
          <a:p>
            <a:r>
              <a:rPr lang="en-US" smtClean="0"/>
              <a:t>Foster – Workplace Inclusion Strategies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1F0B79-AE2E-4276-B0C6-FB2844D5FA7C}" type="datetime1">
              <a:rPr lang="en-US" smtClean="0"/>
              <a:t>5/20/2014</a:t>
            </a:fld>
            <a:endParaRPr lang="en-US"/>
          </a:p>
        </p:txBody>
      </p:sp>
      <p:sp>
        <p:nvSpPr>
          <p:cNvPr id="3" name="Footer Placeholder 2"/>
          <p:cNvSpPr>
            <a:spLocks noGrp="1"/>
          </p:cNvSpPr>
          <p:nvPr>
            <p:ph type="ftr" sz="quarter" idx="11"/>
          </p:nvPr>
        </p:nvSpPr>
        <p:spPr/>
        <p:txBody>
          <a:bodyPr/>
          <a:lstStyle/>
          <a:p>
            <a:r>
              <a:rPr lang="en-US" smtClean="0"/>
              <a:t>Foster – Workplace Inclusion Strategies</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809894-FCB4-4E01-9702-DDFEED21C3F8}" type="datetime1">
              <a:rPr lang="en-US" smtClean="0"/>
              <a:t>5/20/2014</a:t>
            </a:fld>
            <a:endParaRPr lang="en-US"/>
          </a:p>
        </p:txBody>
      </p:sp>
      <p:sp>
        <p:nvSpPr>
          <p:cNvPr id="6" name="Footer Placeholder 5"/>
          <p:cNvSpPr>
            <a:spLocks noGrp="1"/>
          </p:cNvSpPr>
          <p:nvPr>
            <p:ph type="ftr" sz="quarter" idx="11"/>
          </p:nvPr>
        </p:nvSpPr>
        <p:spPr/>
        <p:txBody>
          <a:bodyPr/>
          <a:lstStyle/>
          <a:p>
            <a:r>
              <a:rPr lang="en-US" smtClean="0"/>
              <a:t>Foster – Workplace Inclusion Strategies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1B4E99-468F-4E00-8619-B8A5A874BF98}" type="datetime1">
              <a:rPr lang="en-US" smtClean="0"/>
              <a:t>5/20/2014</a:t>
            </a:fld>
            <a:endParaRPr lang="en-US"/>
          </a:p>
        </p:txBody>
      </p:sp>
      <p:sp>
        <p:nvSpPr>
          <p:cNvPr id="6" name="Footer Placeholder 5"/>
          <p:cNvSpPr>
            <a:spLocks noGrp="1"/>
          </p:cNvSpPr>
          <p:nvPr>
            <p:ph type="ftr" sz="quarter" idx="11"/>
          </p:nvPr>
        </p:nvSpPr>
        <p:spPr/>
        <p:txBody>
          <a:bodyPr/>
          <a:lstStyle/>
          <a:p>
            <a:r>
              <a:rPr lang="en-US" smtClean="0"/>
              <a:t>Foster – Workplace Inclusion Strategies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3505F0-B7F0-47B5-A026-B86A99C33CD3}" type="datetime1">
              <a:rPr lang="en-US" smtClean="0"/>
              <a:t>5/20/2014</a:t>
            </a:fld>
            <a:endParaRPr lang="en-US"/>
          </a:p>
        </p:txBody>
      </p:sp>
      <p:sp>
        <p:nvSpPr>
          <p:cNvPr id="5" name="Footer Placeholder 4"/>
          <p:cNvSpPr>
            <a:spLocks noGrp="1"/>
          </p:cNvSpPr>
          <p:nvPr>
            <p:ph type="ftr" sz="quarter" idx="11"/>
          </p:nvPr>
        </p:nvSpPr>
        <p:spPr/>
        <p:txBody>
          <a:bodyPr/>
          <a:lstStyle/>
          <a:p>
            <a:r>
              <a:rPr lang="en-US" smtClean="0"/>
              <a:t>Foster – Workplace Inclusion Strategies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6AC53C-8111-4195-BAE6-BE8EFD50EADF}" type="datetime1">
              <a:rPr lang="en-US" smtClean="0"/>
              <a:t>5/20/2014</a:t>
            </a:fld>
            <a:endParaRPr lang="en-US"/>
          </a:p>
        </p:txBody>
      </p:sp>
      <p:sp>
        <p:nvSpPr>
          <p:cNvPr id="5" name="Footer Placeholder 4"/>
          <p:cNvSpPr>
            <a:spLocks noGrp="1"/>
          </p:cNvSpPr>
          <p:nvPr>
            <p:ph type="ftr" sz="quarter" idx="11"/>
          </p:nvPr>
        </p:nvSpPr>
        <p:spPr/>
        <p:txBody>
          <a:bodyPr/>
          <a:lstStyle/>
          <a:p>
            <a:r>
              <a:rPr lang="en-US" smtClean="0"/>
              <a:t>Foster – Workplace Inclusion Strategies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2130425"/>
            <a:ext cx="7772400" cy="1470025"/>
          </a:xfrm>
        </p:spPr>
        <p:txBody>
          <a:bodyPr/>
          <a:lstStyle>
            <a:lvl1pPr>
              <a:defRPr/>
            </a:lvl1pPr>
          </a:lstStyle>
          <a:p>
            <a:pPr lvl="0"/>
            <a:r>
              <a:rPr lang="en-CA" altLang="en-US" noProof="0" smtClean="0"/>
              <a:t>Click to edit Master title style</a:t>
            </a:r>
          </a:p>
        </p:txBody>
      </p:sp>
    </p:spTree>
    <p:extLst>
      <p:ext uri="{BB962C8B-B14F-4D97-AF65-F5344CB8AC3E}">
        <p14:creationId xmlns:p14="http://schemas.microsoft.com/office/powerpoint/2010/main" val="244168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0F518BF-41DC-49C3-A31D-AD94A20EC6CB}" type="datetime1">
              <a:rPr lang="en-US" smtClean="0"/>
              <a:t>5/20/2014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smtClean="0"/>
              <a:t>Foster – Workplace Inclusion Strategies</a:t>
            </a: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gi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8.gif"/><Relationship Id="rId5" Type="http://schemas.openxmlformats.org/officeDocument/2006/relationships/image" Target="../media/image17.pn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www.google.ca/imgres?imgurl=http://www.hamilton.ca/NR/rdonlyres/4266ACD2-B275-42A7-B132-D236E1386D28/13513/Rb24.jpg&amp;imgrefurl=http://www.hamilton.ca/ProjectsInitiatives/jamesjohn2way/&amp;usg=__HVU7Y7v77-9nUJMzQ3E7J02eUeU=&amp;h=1056&amp;w=816&amp;sz=49&amp;hl=en&amp;start=2&amp;zoom=1&amp;tbnid=7iS9OU0_nv6B3M:&amp;tbnh=150&amp;tbnw=116&amp;ei=DYCbTcLiB9Dv4gaG4cCFBw&amp;prev=/images?q%3Dtwo-way%2Bstreet%26hl%3Den%26sa%3DG%26gbv%3D2%26tbm%3Disch&amp;itbs=1"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hyperlink" Target="http://www.sclera.be/index.php?page=pictos&amp;sort=cat&amp;cat=13&amp;picto=1135" TargetMode="External"/><Relationship Id="rId13" Type="http://schemas.openxmlformats.org/officeDocument/2006/relationships/image" Target="../media/image54.jpeg"/><Relationship Id="rId3" Type="http://schemas.openxmlformats.org/officeDocument/2006/relationships/image" Target="../media/image47.jpeg"/><Relationship Id="rId7" Type="http://schemas.openxmlformats.org/officeDocument/2006/relationships/image" Target="../media/image50.png"/><Relationship Id="rId12" Type="http://schemas.openxmlformats.org/officeDocument/2006/relationships/image" Target="../media/image53.jpe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hyperlink" Target="http://www.sclera.be/index.php?page=pictos&amp;sort=cat&amp;cat=13&amp;picto=1136" TargetMode="External"/><Relationship Id="rId11" Type="http://schemas.openxmlformats.org/officeDocument/2006/relationships/image" Target="../media/image52.png"/><Relationship Id="rId5" Type="http://schemas.openxmlformats.org/officeDocument/2006/relationships/image" Target="../media/image49.jpeg"/><Relationship Id="rId10" Type="http://schemas.openxmlformats.org/officeDocument/2006/relationships/hyperlink" Target="http://www.sclera.be/index.php?page=pictos&amp;sort=cat&amp;cat=13&amp;picto=1133" TargetMode="External"/><Relationship Id="rId4" Type="http://schemas.openxmlformats.org/officeDocument/2006/relationships/image" Target="../media/image48.jpeg"/><Relationship Id="rId9" Type="http://schemas.openxmlformats.org/officeDocument/2006/relationships/image" Target="../media/image51.png"/><Relationship Id="rId14" Type="http://schemas.openxmlformats.org/officeDocument/2006/relationships/image" Target="../media/image55.jpeg"/></Relationships>
</file>

<file path=ppt/slides/_rels/slide38.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 Id="rId9"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4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85800"/>
            <a:ext cx="8229600" cy="762000"/>
          </a:xfrm>
        </p:spPr>
        <p:txBody>
          <a:bodyPr>
            <a:normAutofit/>
          </a:bodyPr>
          <a:lstStyle/>
          <a:p>
            <a:r>
              <a:rPr lang="en-US" sz="3200" dirty="0" smtClean="0">
                <a:latin typeface="Arial" pitchFamily="34" charset="0"/>
                <a:cs typeface="Arial" pitchFamily="34" charset="0"/>
              </a:rPr>
              <a:t>Accommodation in the Workplace</a:t>
            </a:r>
            <a:endParaRPr lang="en-US" sz="3200" dirty="0">
              <a:latin typeface="Arial" pitchFamily="34" charset="0"/>
              <a:cs typeface="Arial" pitchFamily="34" charset="0"/>
            </a:endParaRPr>
          </a:p>
        </p:txBody>
      </p:sp>
      <p:sp>
        <p:nvSpPr>
          <p:cNvPr id="3" name="Subtitle 2"/>
          <p:cNvSpPr>
            <a:spLocks noGrp="1"/>
          </p:cNvSpPr>
          <p:nvPr>
            <p:ph type="subTitle" idx="1"/>
          </p:nvPr>
        </p:nvSpPr>
        <p:spPr>
          <a:xfrm>
            <a:off x="1371600" y="1600200"/>
            <a:ext cx="6400800" cy="3962400"/>
          </a:xfrm>
        </p:spPr>
        <p:txBody>
          <a:bodyPr>
            <a:normAutofit/>
          </a:bodyPr>
          <a:lstStyle/>
          <a:p>
            <a:endParaRPr lang="en-US" dirty="0" smtClean="0">
              <a:latin typeface="Arial" pitchFamily="34" charset="0"/>
              <a:cs typeface="Arial" pitchFamily="34" charset="0"/>
            </a:endParaRPr>
          </a:p>
          <a:p>
            <a:r>
              <a:rPr lang="en-US" dirty="0" smtClean="0">
                <a:latin typeface="Arial" pitchFamily="34" charset="0"/>
                <a:cs typeface="Arial" pitchFamily="34" charset="0"/>
              </a:rPr>
              <a:t>PROCESSES AND SOLUTIONS</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LORNE FOSTER</a:t>
            </a:r>
            <a:br>
              <a:rPr lang="en-US" dirty="0" smtClean="0">
                <a:latin typeface="Arial" pitchFamily="34" charset="0"/>
                <a:cs typeface="Arial" pitchFamily="34" charset="0"/>
              </a:rPr>
            </a:br>
            <a:r>
              <a:rPr lang="en-US" dirty="0" smtClean="0">
                <a:latin typeface="Arial" pitchFamily="34" charset="0"/>
                <a:cs typeface="Arial" pitchFamily="34" charset="0"/>
              </a:rPr>
              <a:t>SCHOOL OF PUBLIC POLICY AND ADMINISTRATION</a:t>
            </a:r>
          </a:p>
          <a:p>
            <a:r>
              <a:rPr lang="en-US" dirty="0" smtClean="0">
                <a:latin typeface="Arial" pitchFamily="34" charset="0"/>
                <a:cs typeface="Arial" pitchFamily="34" charset="0"/>
              </a:rPr>
              <a:t>DEPARTMENT OF EQUITY STUDIES</a:t>
            </a:r>
            <a:endParaRPr lang="en-US"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04800" y="381000"/>
            <a:ext cx="8382000" cy="838200"/>
          </a:xfrm>
        </p:spPr>
        <p:txBody>
          <a:bodyPr>
            <a:normAutofit/>
          </a:bodyPr>
          <a:lstStyle/>
          <a:p>
            <a:pPr eaLnBrk="1" fontAlgn="auto" hangingPunct="1">
              <a:spcAft>
                <a:spcPts val="0"/>
              </a:spcAft>
              <a:defRPr/>
            </a:pPr>
            <a:r>
              <a:rPr lang="en-US" altLang="en-US" sz="3600" dirty="0" smtClean="0"/>
              <a:t>Table of Contents</a:t>
            </a:r>
            <a:endParaRPr lang="en-CA" altLang="en-US" sz="3600" dirty="0" smtClean="0"/>
          </a:p>
        </p:txBody>
      </p:sp>
      <p:sp>
        <p:nvSpPr>
          <p:cNvPr id="16387" name="Rectangle 3"/>
          <p:cNvSpPr>
            <a:spLocks noGrp="1" noChangeArrowheads="1"/>
          </p:cNvSpPr>
          <p:nvPr>
            <p:ph idx="1"/>
          </p:nvPr>
        </p:nvSpPr>
        <p:spPr>
          <a:xfrm>
            <a:off x="304800" y="1447800"/>
            <a:ext cx="8839200" cy="4800600"/>
          </a:xfrm>
        </p:spPr>
        <p:txBody>
          <a:bodyPr/>
          <a:lstStyle/>
          <a:p>
            <a:pPr marL="609600" indent="-609600" eaLnBrk="1" hangingPunct="1">
              <a:buFontTx/>
              <a:buNone/>
            </a:pPr>
            <a:r>
              <a:rPr lang="en-US" altLang="en-US" dirty="0" smtClean="0"/>
              <a:t>Introduction</a:t>
            </a:r>
          </a:p>
          <a:p>
            <a:pPr marL="609600" indent="-609600" eaLnBrk="1" hangingPunct="1">
              <a:buFontTx/>
              <a:buNone/>
            </a:pPr>
            <a:endParaRPr lang="en-US" altLang="en-US" dirty="0" smtClean="0"/>
          </a:p>
          <a:p>
            <a:pPr marL="609600" indent="-609600" eaLnBrk="1" hangingPunct="1">
              <a:buFontTx/>
              <a:buNone/>
            </a:pPr>
            <a:r>
              <a:rPr lang="en-US" altLang="en-US" dirty="0" smtClean="0"/>
              <a:t>A.	Barriers</a:t>
            </a:r>
          </a:p>
          <a:p>
            <a:pPr marL="609600" indent="-609600" eaLnBrk="1" hangingPunct="1">
              <a:buFontTx/>
              <a:buNone/>
            </a:pPr>
            <a:r>
              <a:rPr lang="en-US" altLang="en-US" dirty="0" smtClean="0"/>
              <a:t>B.	Duty to Accommodate: principles, most appropriate accommodate, short of undue hardship</a:t>
            </a:r>
          </a:p>
          <a:p>
            <a:pPr marL="609600" indent="-609600" eaLnBrk="1" hangingPunct="1">
              <a:buFontTx/>
              <a:buNone/>
            </a:pPr>
            <a:r>
              <a:rPr lang="en-US" altLang="en-US" dirty="0" smtClean="0"/>
              <a:t>C.   Duty to Accommodate: Employment</a:t>
            </a:r>
          </a:p>
          <a:p>
            <a:pPr marL="609600" indent="-609600" eaLnBrk="1" hangingPunct="1">
              <a:buFontTx/>
              <a:buNone/>
            </a:pPr>
            <a:r>
              <a:rPr lang="en-US" altLang="en-US" dirty="0" smtClean="0"/>
              <a:t>D.   Types of Accommodations in the Workplace</a:t>
            </a:r>
          </a:p>
        </p:txBody>
      </p:sp>
      <p:sp>
        <p:nvSpPr>
          <p:cNvPr id="4" name="Slide Number Placeholder 3"/>
          <p:cNvSpPr>
            <a:spLocks noGrp="1"/>
          </p:cNvSpPr>
          <p:nvPr>
            <p:ph type="sldNum" sz="quarter" idx="12"/>
          </p:nvPr>
        </p:nvSpPr>
        <p:spPr/>
        <p:txBody>
          <a:bodyPr/>
          <a:lstStyle/>
          <a:p>
            <a:pPr>
              <a:defRPr/>
            </a:pPr>
            <a:fld id="{4A13D4CD-E280-45CC-B304-A4FFA5B696AA}" type="slidenum">
              <a:rPr lang="en-US"/>
              <a:pPr>
                <a:defRPr/>
              </a:pPr>
              <a:t>2</a:t>
            </a:fld>
            <a:endParaRPr lang="en-US"/>
          </a:p>
        </p:txBody>
      </p:sp>
      <p:sp>
        <p:nvSpPr>
          <p:cNvPr id="5" name="Footer Placeholder 4"/>
          <p:cNvSpPr>
            <a:spLocks noGrp="1"/>
          </p:cNvSpPr>
          <p:nvPr>
            <p:ph type="ftr" sz="quarter" idx="11"/>
          </p:nvPr>
        </p:nvSpPr>
        <p:spPr/>
        <p:txBody>
          <a:bodyPr/>
          <a:lstStyle/>
          <a:p>
            <a:pPr>
              <a:defRPr/>
            </a:pPr>
            <a:r>
              <a:rPr lang="en-US" dirty="0" smtClean="0"/>
              <a:t>Foster – Workplace Inclusion Strategies</a:t>
            </a:r>
            <a:endParaRPr lang="en-US" dirty="0"/>
          </a:p>
        </p:txBody>
      </p:sp>
    </p:spTree>
    <p:extLst>
      <p:ext uri="{BB962C8B-B14F-4D97-AF65-F5344CB8AC3E}">
        <p14:creationId xmlns:p14="http://schemas.microsoft.com/office/powerpoint/2010/main" val="2243897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smtClean="0"/>
              <a:t>Human Rights in the Workplace</a:t>
            </a:r>
            <a:endParaRPr lang="en-US" sz="3200" dirty="0"/>
          </a:p>
        </p:txBody>
      </p:sp>
      <p:sp>
        <p:nvSpPr>
          <p:cNvPr id="3" name="Content Placeholder 2"/>
          <p:cNvSpPr>
            <a:spLocks noGrp="1"/>
          </p:cNvSpPr>
          <p:nvPr>
            <p:ph idx="1"/>
          </p:nvPr>
        </p:nvSpPr>
        <p:spPr>
          <a:xfrm>
            <a:off x="457200" y="1371600"/>
            <a:ext cx="8229600" cy="4937760"/>
          </a:xfrm>
        </p:spPr>
        <p:txBody>
          <a:bodyPr>
            <a:noAutofit/>
          </a:bodyPr>
          <a:lstStyle/>
          <a:p>
            <a:pPr marL="914400">
              <a:spcAft>
                <a:spcPts val="600"/>
              </a:spcAft>
              <a:buFont typeface="Wingdings" pitchFamily="2" charset="2"/>
              <a:buChar char="q"/>
            </a:pPr>
            <a:r>
              <a:rPr lang="en-US" sz="2400" dirty="0" smtClean="0"/>
              <a:t>Growth of “rights culture”; expectations of fair treatment</a:t>
            </a:r>
          </a:p>
          <a:p>
            <a:pPr marL="914400">
              <a:spcAft>
                <a:spcPts val="600"/>
              </a:spcAft>
              <a:buFont typeface="Wingdings" pitchFamily="2" charset="2"/>
              <a:buChar char="q"/>
            </a:pPr>
            <a:r>
              <a:rPr lang="en-US" sz="2400" dirty="0" smtClean="0"/>
              <a:t>Discrimination on enumerated grounds prohibited</a:t>
            </a:r>
          </a:p>
          <a:p>
            <a:pPr marL="914400">
              <a:spcAft>
                <a:spcPts val="600"/>
              </a:spcAft>
              <a:buFont typeface="Wingdings" pitchFamily="2" charset="2"/>
              <a:buChar char="q"/>
            </a:pPr>
            <a:r>
              <a:rPr lang="en-US" sz="2400" dirty="0" smtClean="0"/>
              <a:t>Intentional and unintentional discrimination prohibited – “direct” and “adverse effect” discrimination</a:t>
            </a:r>
          </a:p>
          <a:p>
            <a:pPr marL="914400">
              <a:spcAft>
                <a:spcPts val="600"/>
              </a:spcAft>
              <a:buFont typeface="Wingdings" pitchFamily="2" charset="2"/>
              <a:buChar char="q"/>
            </a:pPr>
            <a:r>
              <a:rPr lang="en-US" sz="2400" dirty="0" smtClean="0"/>
              <a:t>Remedial, rather than punitive, focus</a:t>
            </a:r>
          </a:p>
          <a:p>
            <a:pPr marL="914400">
              <a:spcAft>
                <a:spcPts val="600"/>
              </a:spcAft>
              <a:buFont typeface="Wingdings" pitchFamily="2" charset="2"/>
              <a:buChar char="q"/>
            </a:pPr>
            <a:r>
              <a:rPr lang="en-US" sz="2400" dirty="0" smtClean="0"/>
              <a:t>Enforcement: Human rights </a:t>
            </a:r>
            <a:r>
              <a:rPr lang="en-US" sz="2400" dirty="0"/>
              <a:t>C</a:t>
            </a:r>
            <a:r>
              <a:rPr lang="en-US" sz="2400" dirty="0" smtClean="0"/>
              <a:t>ommissions (and some other venues – </a:t>
            </a:r>
            <a:r>
              <a:rPr lang="en-US" sz="2400" i="1" dirty="0" smtClean="0"/>
              <a:t>e.g., labour arbitration)</a:t>
            </a:r>
            <a:endParaRPr lang="en-US" sz="2400" dirty="0"/>
          </a:p>
        </p:txBody>
      </p:sp>
      <p:sp>
        <p:nvSpPr>
          <p:cNvPr id="4" name="Footer Placeholder 3"/>
          <p:cNvSpPr>
            <a:spLocks noGrp="1"/>
          </p:cNvSpPr>
          <p:nvPr>
            <p:ph type="ftr" sz="quarter" idx="11"/>
          </p:nvPr>
        </p:nvSpPr>
        <p:spPr/>
        <p:txBody>
          <a:bodyPr/>
          <a:lstStyle/>
          <a:p>
            <a:r>
              <a:rPr lang="en-US" smtClean="0"/>
              <a:t>Foster – Workplace Inclusion Strategies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200" dirty="0" smtClean="0"/>
              <a:t>The Workplace in a Human Rights Framework</a:t>
            </a:r>
            <a:endParaRPr lang="en-US" sz="3200" dirty="0"/>
          </a:p>
        </p:txBody>
      </p:sp>
      <p:sp>
        <p:nvSpPr>
          <p:cNvPr id="3" name="Content Placeholder 2"/>
          <p:cNvSpPr>
            <a:spLocks noGrp="1"/>
          </p:cNvSpPr>
          <p:nvPr>
            <p:ph idx="1"/>
          </p:nvPr>
        </p:nvSpPr>
        <p:spPr>
          <a:xfrm>
            <a:off x="457200" y="1295400"/>
            <a:ext cx="8229600" cy="4937760"/>
          </a:xfrm>
        </p:spPr>
        <p:txBody>
          <a:bodyPr>
            <a:normAutofit/>
          </a:bodyPr>
          <a:lstStyle/>
          <a:p>
            <a:pPr marL="0">
              <a:buNone/>
            </a:pPr>
            <a:endParaRPr lang="en-US" sz="2600" dirty="0" smtClean="0"/>
          </a:p>
          <a:p>
            <a:pPr marL="0">
              <a:buNone/>
            </a:pPr>
            <a:r>
              <a:rPr lang="en-US" sz="2600" dirty="0" smtClean="0"/>
              <a:t>The duty to accommodate is a legal standard, it is the law of the land</a:t>
            </a:r>
          </a:p>
          <a:p>
            <a:pPr marL="0">
              <a:buNone/>
            </a:pPr>
            <a:r>
              <a:rPr lang="en-US" sz="2600" dirty="0" smtClean="0"/>
              <a:t> </a:t>
            </a:r>
          </a:p>
          <a:p>
            <a:pPr marL="0">
              <a:buNone/>
            </a:pPr>
            <a:r>
              <a:rPr lang="en-US" sz="2600" dirty="0" smtClean="0"/>
              <a:t>Accommodation is built on: </a:t>
            </a:r>
          </a:p>
          <a:p>
            <a:pPr marL="1097280" lvl="0">
              <a:buFont typeface="Wingdings" pitchFamily="2" charset="2"/>
              <a:buChar char="q"/>
            </a:pPr>
            <a:r>
              <a:rPr lang="en-US" sz="2600" dirty="0" smtClean="0"/>
              <a:t>Respect for dignity</a:t>
            </a:r>
          </a:p>
          <a:p>
            <a:pPr marL="1097280" lvl="0">
              <a:buFont typeface="Wingdings" pitchFamily="2" charset="2"/>
              <a:buChar char="q"/>
            </a:pPr>
            <a:r>
              <a:rPr lang="en-US" sz="2600" dirty="0" smtClean="0"/>
              <a:t>Treating people as individuals [</a:t>
            </a:r>
            <a:r>
              <a:rPr lang="en-US" sz="2600" i="1" dirty="0" smtClean="0"/>
              <a:t>individual needs approach</a:t>
            </a:r>
            <a:r>
              <a:rPr lang="en-US" sz="2600" dirty="0" smtClean="0"/>
              <a:t>]</a:t>
            </a:r>
          </a:p>
          <a:p>
            <a:pPr marL="1097280" lvl="0">
              <a:buFont typeface="Wingdings" pitchFamily="2" charset="2"/>
              <a:buChar char="q"/>
            </a:pPr>
            <a:r>
              <a:rPr lang="en-US" sz="2600" dirty="0" smtClean="0"/>
              <a:t>Removal of barriers</a:t>
            </a:r>
          </a:p>
          <a:p>
            <a:pPr marL="1097280" lvl="0">
              <a:buFont typeface="Wingdings" pitchFamily="2" charset="2"/>
              <a:buChar char="q"/>
            </a:pPr>
            <a:r>
              <a:rPr lang="en-US" sz="2600" dirty="0" smtClean="0"/>
              <a:t>Inclusive design</a:t>
            </a:r>
          </a:p>
          <a:p>
            <a:pPr>
              <a:buNone/>
            </a:pPr>
            <a:endParaRPr lang="en-US" sz="2000" dirty="0"/>
          </a:p>
        </p:txBody>
      </p:sp>
      <p:sp>
        <p:nvSpPr>
          <p:cNvPr id="4" name="Footer Placeholder 3"/>
          <p:cNvSpPr>
            <a:spLocks noGrp="1"/>
          </p:cNvSpPr>
          <p:nvPr>
            <p:ph type="ftr" sz="quarter" idx="11"/>
          </p:nvPr>
        </p:nvSpPr>
        <p:spPr/>
        <p:txBody>
          <a:bodyPr/>
          <a:lstStyle/>
          <a:p>
            <a:r>
              <a:rPr lang="en-US" smtClean="0"/>
              <a:t>Foster – Workplace Inclusion Strategies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en-US" sz="2800" dirty="0" smtClean="0"/>
              <a:t>Why Is The Duty To Accommodate Important?</a:t>
            </a:r>
          </a:p>
        </p:txBody>
      </p:sp>
      <p:sp>
        <p:nvSpPr>
          <p:cNvPr id="5123" name="Rectangle 3"/>
          <p:cNvSpPr>
            <a:spLocks noGrp="1" noChangeArrowheads="1"/>
          </p:cNvSpPr>
          <p:nvPr>
            <p:ph type="body" idx="1"/>
          </p:nvPr>
        </p:nvSpPr>
        <p:spPr>
          <a:xfrm>
            <a:off x="457200" y="1676400"/>
            <a:ext cx="8229600" cy="4632960"/>
          </a:xfrm>
        </p:spPr>
        <p:txBody>
          <a:bodyPr/>
          <a:lstStyle/>
          <a:p>
            <a:pPr>
              <a:spcAft>
                <a:spcPts val="1200"/>
              </a:spcAft>
            </a:pPr>
            <a:r>
              <a:rPr lang="en-US" sz="2400" dirty="0" smtClean="0"/>
              <a:t>Ensures equality for disadvantaged persons</a:t>
            </a:r>
          </a:p>
          <a:p>
            <a:pPr>
              <a:spcAft>
                <a:spcPts val="1200"/>
              </a:spcAft>
            </a:pPr>
            <a:r>
              <a:rPr lang="en-US" sz="2400" dirty="0" smtClean="0"/>
              <a:t>Allows people to be evaluated in fair manner</a:t>
            </a:r>
          </a:p>
          <a:p>
            <a:pPr>
              <a:spcAft>
                <a:spcPts val="1200"/>
              </a:spcAft>
            </a:pPr>
            <a:r>
              <a:rPr lang="en-US" sz="2400" dirty="0" smtClean="0"/>
              <a:t>Enhances respect for the individual</a:t>
            </a:r>
          </a:p>
          <a:p>
            <a:pPr>
              <a:spcAft>
                <a:spcPts val="1200"/>
              </a:spcAft>
            </a:pPr>
            <a:r>
              <a:rPr lang="en-US" sz="2400" dirty="0" smtClean="0"/>
              <a:t>Fosters climate of tolerance</a:t>
            </a:r>
          </a:p>
          <a:p>
            <a:pPr>
              <a:spcAft>
                <a:spcPts val="1200"/>
              </a:spcAft>
            </a:pPr>
            <a:r>
              <a:rPr lang="en-US" sz="2400" dirty="0" smtClean="0"/>
              <a:t>Fosters a greater public awareness</a:t>
            </a:r>
          </a:p>
          <a:p>
            <a:pPr>
              <a:spcAft>
                <a:spcPts val="1200"/>
              </a:spcAft>
            </a:pPr>
            <a:r>
              <a:rPr lang="en-US" sz="2400" dirty="0" smtClean="0"/>
              <a:t>Protects workers from discriminatory attitudes</a:t>
            </a:r>
          </a:p>
          <a:p>
            <a:endParaRPr lang="en-US" dirty="0" smtClean="0"/>
          </a:p>
        </p:txBody>
      </p:sp>
      <p:sp>
        <p:nvSpPr>
          <p:cNvPr id="4" name="Footer Placeholder 3"/>
          <p:cNvSpPr>
            <a:spLocks noGrp="1"/>
          </p:cNvSpPr>
          <p:nvPr>
            <p:ph type="ftr" sz="quarter" idx="11"/>
          </p:nvPr>
        </p:nvSpPr>
        <p:spPr/>
        <p:txBody>
          <a:bodyPr/>
          <a:lstStyle/>
          <a:p>
            <a:r>
              <a:rPr lang="en-US" smtClean="0"/>
              <a:t>Foster – Workplace Inclusion Strategies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Common Grounds for Accommodation</a:t>
            </a:r>
            <a:endParaRPr lang="en-US" sz="3200" dirty="0"/>
          </a:p>
        </p:txBody>
      </p:sp>
      <p:sp>
        <p:nvSpPr>
          <p:cNvPr id="3" name="Content Placeholder 2"/>
          <p:cNvSpPr>
            <a:spLocks noGrp="1"/>
          </p:cNvSpPr>
          <p:nvPr>
            <p:ph idx="1"/>
          </p:nvPr>
        </p:nvSpPr>
        <p:spPr>
          <a:xfrm>
            <a:off x="457200" y="1219200"/>
            <a:ext cx="8229600" cy="5090160"/>
          </a:xfrm>
        </p:spPr>
        <p:txBody>
          <a:bodyPr>
            <a:normAutofit/>
          </a:bodyPr>
          <a:lstStyle/>
          <a:p>
            <a:pPr marL="0">
              <a:buNone/>
            </a:pPr>
            <a:r>
              <a:rPr lang="en-US" sz="2400" dirty="0" smtClean="0"/>
              <a:t>People may need accommodation for different reasons – the most common grounds for a request are:</a:t>
            </a:r>
          </a:p>
          <a:p>
            <a:pPr marL="0">
              <a:buNone/>
            </a:pPr>
            <a:r>
              <a:rPr lang="en-US" sz="2400" dirty="0" smtClean="0"/>
              <a:t> </a:t>
            </a:r>
          </a:p>
          <a:p>
            <a:pPr marL="914400" lvl="0">
              <a:spcAft>
                <a:spcPts val="1200"/>
              </a:spcAft>
              <a:buFont typeface="Wingdings" pitchFamily="2" charset="2"/>
              <a:buChar char="q"/>
            </a:pPr>
            <a:r>
              <a:rPr lang="en-US" sz="2400" dirty="0" smtClean="0"/>
              <a:t>Disability</a:t>
            </a:r>
          </a:p>
          <a:p>
            <a:pPr marL="914400" lvl="0">
              <a:spcAft>
                <a:spcPts val="1200"/>
              </a:spcAft>
              <a:buFont typeface="Wingdings" pitchFamily="2" charset="2"/>
              <a:buChar char="q"/>
            </a:pPr>
            <a:r>
              <a:rPr lang="en-US" sz="2400" dirty="0" smtClean="0"/>
              <a:t>Creed</a:t>
            </a:r>
          </a:p>
          <a:p>
            <a:pPr marL="914400" lvl="0">
              <a:spcAft>
                <a:spcPts val="1200"/>
              </a:spcAft>
              <a:buFont typeface="Wingdings" pitchFamily="2" charset="2"/>
              <a:buChar char="q"/>
            </a:pPr>
            <a:r>
              <a:rPr lang="en-US" sz="2400" dirty="0" smtClean="0"/>
              <a:t>Family status</a:t>
            </a:r>
          </a:p>
          <a:p>
            <a:pPr marL="914400" lvl="0">
              <a:spcAft>
                <a:spcPts val="1200"/>
              </a:spcAft>
              <a:buFont typeface="Wingdings" pitchFamily="2" charset="2"/>
              <a:buChar char="q"/>
            </a:pPr>
            <a:r>
              <a:rPr lang="en-US" sz="2400" dirty="0" smtClean="0"/>
              <a:t>Sex-related (pregnancy &amp; breastfeeding)</a:t>
            </a:r>
          </a:p>
          <a:p>
            <a:pPr marL="914400" lvl="0">
              <a:spcAft>
                <a:spcPts val="1200"/>
              </a:spcAft>
              <a:buFont typeface="Wingdings" pitchFamily="2" charset="2"/>
              <a:buChar char="q"/>
            </a:pPr>
            <a:r>
              <a:rPr lang="en-US" sz="2400" dirty="0" smtClean="0"/>
              <a:t>Gender identity</a:t>
            </a:r>
          </a:p>
          <a:p>
            <a:pPr marL="914400" lvl="0">
              <a:spcAft>
                <a:spcPts val="1200"/>
              </a:spcAft>
              <a:buFont typeface="Wingdings" pitchFamily="2" charset="2"/>
              <a:buChar char="q"/>
            </a:pPr>
            <a:r>
              <a:rPr lang="en-US" sz="2400" dirty="0" smtClean="0"/>
              <a:t>Gender expression</a:t>
            </a:r>
          </a:p>
          <a:p>
            <a:pPr marL="0">
              <a:buNone/>
            </a:pPr>
            <a:endParaRPr lang="en-US" sz="2000" dirty="0"/>
          </a:p>
        </p:txBody>
      </p:sp>
      <p:sp>
        <p:nvSpPr>
          <p:cNvPr id="4" name="Footer Placeholder 3"/>
          <p:cNvSpPr>
            <a:spLocks noGrp="1"/>
          </p:cNvSpPr>
          <p:nvPr>
            <p:ph type="ftr" sz="quarter" idx="11"/>
          </p:nvPr>
        </p:nvSpPr>
        <p:spPr/>
        <p:txBody>
          <a:bodyPr/>
          <a:lstStyle/>
          <a:p>
            <a:r>
              <a:rPr lang="en-US" smtClean="0"/>
              <a:t>Foster – Workplace Inclusion Strategies</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944562"/>
          </a:xfrm>
        </p:spPr>
        <p:txBody>
          <a:bodyPr/>
          <a:lstStyle/>
          <a:p>
            <a:pPr eaLnBrk="1" fontAlgn="auto" hangingPunct="1">
              <a:spcAft>
                <a:spcPts val="0"/>
              </a:spcAft>
              <a:defRPr/>
            </a:pPr>
            <a:r>
              <a:rPr lang="en-US" altLang="en-US" sz="3600" dirty="0" smtClean="0"/>
              <a:t>Barriers</a:t>
            </a:r>
            <a:endParaRPr lang="en-CA" altLang="en-US" sz="3600" dirty="0" smtClean="0"/>
          </a:p>
        </p:txBody>
      </p:sp>
      <p:sp>
        <p:nvSpPr>
          <p:cNvPr id="20483" name="Rectangle 3"/>
          <p:cNvSpPr>
            <a:spLocks noGrp="1" noChangeArrowheads="1"/>
          </p:cNvSpPr>
          <p:nvPr>
            <p:ph sz="half" idx="1"/>
          </p:nvPr>
        </p:nvSpPr>
        <p:spPr>
          <a:xfrm>
            <a:off x="457200" y="1752600"/>
            <a:ext cx="2895600" cy="4343400"/>
          </a:xfrm>
        </p:spPr>
        <p:txBody>
          <a:bodyPr/>
          <a:lstStyle/>
          <a:p>
            <a:pPr lvl="1" eaLnBrk="1" hangingPunct="1">
              <a:lnSpc>
                <a:spcPct val="80000"/>
              </a:lnSpc>
              <a:buFont typeface="Wingdings" pitchFamily="2" charset="2"/>
              <a:buChar char="§"/>
            </a:pPr>
            <a:r>
              <a:rPr lang="en-US" altLang="en-US" smtClean="0"/>
              <a:t>Physical </a:t>
            </a:r>
          </a:p>
          <a:p>
            <a:pPr lvl="1" eaLnBrk="1" hangingPunct="1">
              <a:lnSpc>
                <a:spcPct val="80000"/>
              </a:lnSpc>
              <a:buFont typeface="Wingdings" pitchFamily="2" charset="2"/>
              <a:buNone/>
            </a:pPr>
            <a:endParaRPr lang="en-US" altLang="en-US" smtClean="0"/>
          </a:p>
          <a:p>
            <a:pPr lvl="1" eaLnBrk="1" hangingPunct="1">
              <a:lnSpc>
                <a:spcPct val="80000"/>
              </a:lnSpc>
              <a:buFont typeface="Wingdings" pitchFamily="2" charset="2"/>
              <a:buNone/>
            </a:pPr>
            <a:endParaRPr lang="en-US" altLang="en-US" smtClean="0"/>
          </a:p>
          <a:p>
            <a:pPr lvl="1" eaLnBrk="1" hangingPunct="1">
              <a:lnSpc>
                <a:spcPct val="80000"/>
              </a:lnSpc>
              <a:buFont typeface="Wingdings" pitchFamily="2" charset="2"/>
              <a:buNone/>
            </a:pPr>
            <a:endParaRPr lang="en-US" altLang="en-US" smtClean="0"/>
          </a:p>
          <a:p>
            <a:pPr lvl="1" eaLnBrk="1" hangingPunct="1">
              <a:lnSpc>
                <a:spcPct val="80000"/>
              </a:lnSpc>
              <a:buFont typeface="Wingdings" pitchFamily="2" charset="2"/>
              <a:buChar char="§"/>
            </a:pPr>
            <a:r>
              <a:rPr lang="en-US" altLang="en-US" smtClean="0"/>
              <a:t>Attitudes</a:t>
            </a:r>
          </a:p>
          <a:p>
            <a:pPr lvl="1" eaLnBrk="1" hangingPunct="1">
              <a:lnSpc>
                <a:spcPct val="80000"/>
              </a:lnSpc>
              <a:buFont typeface="Wingdings" pitchFamily="2" charset="2"/>
              <a:buChar char="§"/>
            </a:pPr>
            <a:endParaRPr lang="en-US" altLang="en-US" smtClean="0"/>
          </a:p>
          <a:p>
            <a:pPr lvl="1" eaLnBrk="1" hangingPunct="1">
              <a:lnSpc>
                <a:spcPct val="80000"/>
              </a:lnSpc>
              <a:buFont typeface="Wingdings" pitchFamily="2" charset="2"/>
              <a:buChar char="§"/>
            </a:pPr>
            <a:endParaRPr lang="en-US" altLang="en-US" smtClean="0"/>
          </a:p>
          <a:p>
            <a:pPr lvl="1" eaLnBrk="1" hangingPunct="1">
              <a:lnSpc>
                <a:spcPct val="80000"/>
              </a:lnSpc>
              <a:buFont typeface="Wingdings" pitchFamily="2" charset="2"/>
              <a:buNone/>
            </a:pPr>
            <a:endParaRPr lang="en-US" altLang="en-US" smtClean="0"/>
          </a:p>
          <a:p>
            <a:pPr lvl="1" eaLnBrk="1" hangingPunct="1">
              <a:lnSpc>
                <a:spcPct val="80000"/>
              </a:lnSpc>
              <a:buFont typeface="Wingdings" pitchFamily="2" charset="2"/>
              <a:buChar char="§"/>
            </a:pPr>
            <a:r>
              <a:rPr lang="en-US" altLang="en-US" smtClean="0"/>
              <a:t>Systemic</a:t>
            </a:r>
          </a:p>
          <a:p>
            <a:pPr eaLnBrk="1" hangingPunct="1">
              <a:lnSpc>
                <a:spcPct val="80000"/>
              </a:lnSpc>
              <a:buFontTx/>
              <a:buNone/>
            </a:pPr>
            <a:endParaRPr lang="en-CA" altLang="en-US" sz="2400" smtClean="0"/>
          </a:p>
        </p:txBody>
      </p:sp>
      <p:sp>
        <p:nvSpPr>
          <p:cNvPr id="20484" name="Rectangle 4"/>
          <p:cNvSpPr>
            <a:spLocks noGrp="1" noChangeArrowheads="1"/>
          </p:cNvSpPr>
          <p:nvPr>
            <p:ph sz="half" idx="2"/>
          </p:nvPr>
        </p:nvSpPr>
        <p:spPr>
          <a:xfrm>
            <a:off x="2819400" y="1676400"/>
            <a:ext cx="2667000" cy="4419600"/>
          </a:xfrm>
        </p:spPr>
        <p:txBody>
          <a:bodyPr/>
          <a:lstStyle/>
          <a:p>
            <a:pPr marL="793750" indent="-793750" eaLnBrk="1" hangingPunct="1">
              <a:lnSpc>
                <a:spcPct val="90000"/>
              </a:lnSpc>
              <a:buFontTx/>
              <a:buNone/>
            </a:pPr>
            <a:endParaRPr lang="en-US" altLang="en-US" sz="2000" dirty="0" smtClean="0"/>
          </a:p>
          <a:p>
            <a:pPr marL="793750" indent="-793750" eaLnBrk="1" hangingPunct="1">
              <a:lnSpc>
                <a:spcPct val="90000"/>
              </a:lnSpc>
              <a:buFontTx/>
              <a:buNone/>
            </a:pPr>
            <a:endParaRPr lang="en-US" altLang="en-US" sz="2000" dirty="0" smtClean="0"/>
          </a:p>
          <a:p>
            <a:pPr marL="793750" indent="-793750" eaLnBrk="1" hangingPunct="1">
              <a:lnSpc>
                <a:spcPct val="90000"/>
              </a:lnSpc>
              <a:buFont typeface="Symbol" pitchFamily="18" charset="2"/>
              <a:buChar char="Þ"/>
            </a:pPr>
            <a:endParaRPr lang="en-US" altLang="en-US" sz="2000" dirty="0" smtClean="0"/>
          </a:p>
          <a:p>
            <a:pPr marL="793750" indent="-793750" eaLnBrk="1" hangingPunct="1">
              <a:lnSpc>
                <a:spcPct val="90000"/>
              </a:lnSpc>
              <a:buFont typeface="Symbol" pitchFamily="18" charset="2"/>
              <a:buChar char="Þ"/>
            </a:pPr>
            <a:endParaRPr lang="en-US" altLang="en-US" sz="2400" dirty="0" smtClean="0"/>
          </a:p>
          <a:p>
            <a:pPr marL="793750" indent="-793750" eaLnBrk="1" hangingPunct="1">
              <a:lnSpc>
                <a:spcPct val="90000"/>
              </a:lnSpc>
              <a:buFont typeface="Symbol" pitchFamily="18" charset="2"/>
              <a:buChar char="Þ"/>
            </a:pPr>
            <a:r>
              <a:rPr lang="en-US" altLang="en-US" sz="2400" dirty="0" smtClean="0"/>
              <a:t>stereotypes,  attitudes</a:t>
            </a:r>
          </a:p>
          <a:p>
            <a:pPr marL="793750" indent="-793750" eaLnBrk="1" hangingPunct="1">
              <a:lnSpc>
                <a:spcPct val="90000"/>
              </a:lnSpc>
              <a:buFont typeface="Symbol" pitchFamily="18" charset="2"/>
              <a:buChar char="Þ"/>
            </a:pPr>
            <a:endParaRPr lang="en-US" altLang="en-US" sz="2400" dirty="0" smtClean="0"/>
          </a:p>
          <a:p>
            <a:pPr marL="793750" indent="-793750" eaLnBrk="1" hangingPunct="1">
              <a:lnSpc>
                <a:spcPct val="90000"/>
              </a:lnSpc>
              <a:buFont typeface="Symbol" pitchFamily="18" charset="2"/>
              <a:buChar char="Þ"/>
            </a:pPr>
            <a:endParaRPr lang="en-US" altLang="en-US" sz="2400" dirty="0" smtClean="0"/>
          </a:p>
          <a:p>
            <a:pPr marL="793750" indent="-793750" eaLnBrk="1" hangingPunct="1">
              <a:lnSpc>
                <a:spcPct val="90000"/>
              </a:lnSpc>
              <a:buFont typeface="Symbol" pitchFamily="18" charset="2"/>
              <a:buChar char="Þ"/>
            </a:pPr>
            <a:r>
              <a:rPr lang="en-US" altLang="en-US" sz="2400" dirty="0" smtClean="0"/>
              <a:t>policies or practices      that block out people</a:t>
            </a:r>
            <a:endParaRPr lang="en-CA" altLang="en-US" sz="2400" dirty="0" smtClean="0"/>
          </a:p>
        </p:txBody>
      </p:sp>
      <p:sp>
        <p:nvSpPr>
          <p:cNvPr id="20485" name="Text Box 5"/>
          <p:cNvSpPr txBox="1">
            <a:spLocks noChangeArrowheads="1"/>
          </p:cNvSpPr>
          <p:nvPr/>
        </p:nvSpPr>
        <p:spPr bwMode="auto">
          <a:xfrm>
            <a:off x="6400800" y="18288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n-US"/>
          </a:p>
        </p:txBody>
      </p:sp>
      <p:sp>
        <p:nvSpPr>
          <p:cNvPr id="20486" name="Text Box 6"/>
          <p:cNvSpPr txBox="1">
            <a:spLocks noChangeArrowheads="1"/>
          </p:cNvSpPr>
          <p:nvPr/>
        </p:nvSpPr>
        <p:spPr bwMode="auto">
          <a:xfrm>
            <a:off x="6019800" y="1524000"/>
            <a:ext cx="28194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2400" dirty="0"/>
              <a:t>… because of disability, age, having children, pregnancy or breastfeeding, or certain religious beliefs</a:t>
            </a:r>
          </a:p>
          <a:p>
            <a:pPr eaLnBrk="1" hangingPunct="1">
              <a:spcBef>
                <a:spcPct val="50000"/>
              </a:spcBef>
            </a:pPr>
            <a:endParaRPr lang="en-CA" altLang="en-US" sz="2800" dirty="0"/>
          </a:p>
        </p:txBody>
      </p:sp>
      <p:pic>
        <p:nvPicPr>
          <p:cNvPr id="20487" name="Picture 7"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2192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8" descr="view detai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9028">
            <a:off x="6097588" y="437038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8"/>
          <p:cNvSpPr>
            <a:spLocks noGrp="1"/>
          </p:cNvSpPr>
          <p:nvPr>
            <p:ph type="sldNum" sz="quarter" idx="12"/>
          </p:nvPr>
        </p:nvSpPr>
        <p:spPr/>
        <p:txBody>
          <a:bodyPr/>
          <a:lstStyle/>
          <a:p>
            <a:pPr>
              <a:defRPr/>
            </a:pPr>
            <a:fld id="{F5E058C8-6810-4F85-B35C-A2024874F80A}" type="slidenum">
              <a:rPr lang="en-US"/>
              <a:pPr>
                <a:defRPr/>
              </a:pPr>
              <a:t>7</a:t>
            </a:fld>
            <a:endParaRPr lang="en-US"/>
          </a:p>
        </p:txBody>
      </p:sp>
      <p:sp>
        <p:nvSpPr>
          <p:cNvPr id="10" name="Footer Placeholder 9"/>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5620367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304800"/>
            <a:ext cx="7772400" cy="1470025"/>
          </a:xfrm>
        </p:spPr>
        <p:txBody>
          <a:bodyPr/>
          <a:lstStyle/>
          <a:p>
            <a:pPr eaLnBrk="1" fontAlgn="auto" hangingPunct="1">
              <a:spcAft>
                <a:spcPts val="0"/>
              </a:spcAft>
              <a:defRPr/>
            </a:pPr>
            <a:r>
              <a:rPr lang="en-US" altLang="en-US" sz="3600" dirty="0" smtClean="0"/>
              <a:t>The Duty to Accommodate</a:t>
            </a:r>
            <a:endParaRPr lang="en-CA" altLang="en-US" sz="3600" dirty="0" smtClean="0"/>
          </a:p>
        </p:txBody>
      </p:sp>
      <p:sp>
        <p:nvSpPr>
          <p:cNvPr id="22531" name="Rectangle 3"/>
          <p:cNvSpPr>
            <a:spLocks noGrp="1" noChangeArrowheads="1"/>
          </p:cNvSpPr>
          <p:nvPr>
            <p:ph type="subTitle" idx="4294967295"/>
          </p:nvPr>
        </p:nvSpPr>
        <p:spPr>
          <a:xfrm>
            <a:off x="1066800" y="2375338"/>
            <a:ext cx="6629400" cy="2438400"/>
          </a:xfrm>
          <a:ln>
            <a:solidFill>
              <a:srgbClr val="000000"/>
            </a:solidFill>
            <a:miter lim="800000"/>
            <a:headEnd/>
            <a:tailEnd/>
          </a:ln>
        </p:spPr>
        <p:txBody>
          <a:bodyPr/>
          <a:lstStyle/>
          <a:p>
            <a:pPr marL="609600" indent="-609600" eaLnBrk="1" hangingPunct="1">
              <a:buFontTx/>
              <a:buAutoNum type="alphaLcPeriod"/>
            </a:pPr>
            <a:r>
              <a:rPr lang="en-US" altLang="en-US" dirty="0" smtClean="0">
                <a:latin typeface="Arial" panose="020B0604020202020204" pitchFamily="34" charset="0"/>
                <a:cs typeface="Arial" panose="020B0604020202020204" pitchFamily="34" charset="0"/>
              </a:rPr>
              <a:t>Principles of accommodation</a:t>
            </a:r>
          </a:p>
          <a:p>
            <a:pPr marL="609600" indent="-609600" eaLnBrk="1" hangingPunct="1">
              <a:buFontTx/>
              <a:buAutoNum type="alphaLcPeriod"/>
            </a:pPr>
            <a:r>
              <a:rPr lang="en-US" altLang="en-US" dirty="0" smtClean="0">
                <a:latin typeface="Arial" panose="020B0604020202020204" pitchFamily="34" charset="0"/>
                <a:cs typeface="Arial" panose="020B0604020202020204" pitchFamily="34" charset="0"/>
              </a:rPr>
              <a:t>Most appropriate accommodation</a:t>
            </a:r>
          </a:p>
          <a:p>
            <a:pPr marL="609600" indent="-609600" eaLnBrk="1" hangingPunct="1">
              <a:buFontTx/>
              <a:buAutoNum type="alphaLcPeriod"/>
            </a:pPr>
            <a:r>
              <a:rPr lang="en-US" altLang="en-US" dirty="0" smtClean="0">
                <a:latin typeface="Arial" panose="020B0604020202020204" pitchFamily="34" charset="0"/>
                <a:cs typeface="Arial" panose="020B0604020202020204" pitchFamily="34" charset="0"/>
              </a:rPr>
              <a:t>Undue hardship </a:t>
            </a:r>
          </a:p>
          <a:p>
            <a:pPr marL="609600" indent="-609600" eaLnBrk="1" hangingPunct="1">
              <a:buFontTx/>
              <a:buAutoNum type="alphaLcPeriod"/>
            </a:pPr>
            <a:r>
              <a:rPr lang="en-US" altLang="en-US" dirty="0" smtClean="0">
                <a:latin typeface="Arial" panose="020B0604020202020204" pitchFamily="34" charset="0"/>
                <a:cs typeface="Arial" panose="020B0604020202020204" pitchFamily="34" charset="0"/>
              </a:rPr>
              <a:t>Shared responsibilities</a:t>
            </a:r>
            <a:endParaRPr lang="en-CA" alt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91287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eaLnBrk="1" fontAlgn="auto" hangingPunct="1">
              <a:spcAft>
                <a:spcPts val="0"/>
              </a:spcAft>
              <a:defRPr/>
            </a:pPr>
            <a:r>
              <a:rPr lang="en-US" altLang="en-US" sz="3200" smtClean="0"/>
              <a:t>a. Principles </a:t>
            </a:r>
            <a:r>
              <a:rPr lang="en-US" altLang="en-US" sz="3200" dirty="0" smtClean="0"/>
              <a:t>of Accommodation</a:t>
            </a:r>
            <a:endParaRPr lang="en-CA" altLang="en-US" sz="3200" dirty="0" smtClean="0"/>
          </a:p>
        </p:txBody>
      </p:sp>
      <p:sp>
        <p:nvSpPr>
          <p:cNvPr id="23555" name="Rectangle 3"/>
          <p:cNvSpPr>
            <a:spLocks noGrp="1" noChangeArrowheads="1"/>
          </p:cNvSpPr>
          <p:nvPr>
            <p:ph idx="1"/>
          </p:nvPr>
        </p:nvSpPr>
        <p:spPr>
          <a:xfrm>
            <a:off x="381000" y="1600200"/>
            <a:ext cx="8305800" cy="4525963"/>
          </a:xfrm>
        </p:spPr>
        <p:txBody>
          <a:bodyPr/>
          <a:lstStyle/>
          <a:p>
            <a:pPr marL="609600" indent="-609600" eaLnBrk="1" hangingPunct="1">
              <a:buFontTx/>
              <a:buAutoNum type="arabicPeriod"/>
            </a:pPr>
            <a:r>
              <a:rPr lang="en-US" altLang="en-US" dirty="0" smtClean="0"/>
              <a:t>Dignity: respect for dignity.</a:t>
            </a:r>
          </a:p>
          <a:p>
            <a:pPr marL="609600" indent="-609600" eaLnBrk="1" hangingPunct="1">
              <a:buFontTx/>
              <a:buAutoNum type="arabicPeriod"/>
            </a:pPr>
            <a:endParaRPr lang="en-US" altLang="en-US" dirty="0" smtClean="0"/>
          </a:p>
          <a:p>
            <a:pPr marL="609600" indent="-609600" eaLnBrk="1" hangingPunct="1">
              <a:buFontTx/>
              <a:buAutoNum type="arabicPeriod"/>
            </a:pPr>
            <a:r>
              <a:rPr lang="en-US" altLang="en-US" dirty="0" smtClean="0"/>
              <a:t>Individualization: treating people as individuals.</a:t>
            </a:r>
          </a:p>
          <a:p>
            <a:pPr marL="609600" indent="-609600" eaLnBrk="1" hangingPunct="1">
              <a:buFontTx/>
              <a:buAutoNum type="arabicPeriod"/>
            </a:pPr>
            <a:endParaRPr lang="en-US" altLang="en-US" dirty="0" smtClean="0"/>
          </a:p>
          <a:p>
            <a:pPr marL="609600" indent="-609600" eaLnBrk="1" hangingPunct="1">
              <a:buFontTx/>
              <a:buAutoNum type="arabicPeriod"/>
            </a:pPr>
            <a:r>
              <a:rPr lang="en-US" altLang="en-US" dirty="0" smtClean="0"/>
              <a:t>Inclusion: removing barriers  and designing with many needs in mind so that everyone is included.</a:t>
            </a:r>
          </a:p>
          <a:p>
            <a:pPr marL="990600" lvl="1" indent="-533400" eaLnBrk="1" hangingPunct="1"/>
            <a:endParaRPr lang="en-CA" altLang="en-US" dirty="0" smtClean="0"/>
          </a:p>
        </p:txBody>
      </p:sp>
      <p:pic>
        <p:nvPicPr>
          <p:cNvPr id="23556" name="imgHvThumb" descr="Skeleton 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572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imgHvThumb" descr="Unlocked padlo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4038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pPr>
              <a:defRPr/>
            </a:pPr>
            <a:fld id="{8D34E371-0290-4CB8-9270-AEE9C9F63B40}" type="slidenum">
              <a:rPr lang="en-US"/>
              <a:pPr>
                <a:defRPr/>
              </a:pPr>
              <a:t>9</a:t>
            </a:fld>
            <a:endParaRPr lang="en-US"/>
          </a:p>
        </p:txBody>
      </p:sp>
      <p:sp>
        <p:nvSpPr>
          <p:cNvPr id="7" name="Footer Placeholder 6"/>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2828652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smtClean="0">
                <a:effectLst>
                  <a:outerShdw blurRad="38100" dist="38100" dir="2700000" algn="tl">
                    <a:srgbClr val="000000">
                      <a:alpha val="43137"/>
                    </a:srgbClr>
                  </a:outerShdw>
                </a:effectLst>
              </a:rPr>
              <a:t>Types Of Accommodation</a:t>
            </a:r>
            <a:endParaRPr lang="en-US"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371600"/>
            <a:ext cx="8229600" cy="4937760"/>
          </a:xfrm>
        </p:spPr>
        <p:txBody>
          <a:bodyPr>
            <a:noAutofit/>
          </a:bodyPr>
          <a:lstStyle/>
          <a:p>
            <a:pPr marL="0">
              <a:buNone/>
            </a:pPr>
            <a:r>
              <a:rPr lang="en-US" sz="2400" dirty="0" smtClean="0"/>
              <a:t>In employment the duty to accommodate requires adjusting the working conditions so people can continue to work when they are on code grounds. </a:t>
            </a:r>
          </a:p>
          <a:p>
            <a:pPr marL="0">
              <a:spcBef>
                <a:spcPts val="0"/>
              </a:spcBef>
              <a:buNone/>
            </a:pPr>
            <a:endParaRPr lang="en-US" sz="2400" dirty="0" smtClean="0"/>
          </a:p>
          <a:p>
            <a:pPr marL="0">
              <a:buNone/>
            </a:pPr>
            <a:r>
              <a:rPr lang="en-US" sz="2400" dirty="0" smtClean="0"/>
              <a:t>These needs can be accommodated through:</a:t>
            </a:r>
          </a:p>
          <a:p>
            <a:pPr marL="0">
              <a:spcBef>
                <a:spcPts val="0"/>
              </a:spcBef>
              <a:buNone/>
            </a:pPr>
            <a:r>
              <a:rPr lang="en-US" sz="2400" dirty="0" smtClean="0"/>
              <a:t> </a:t>
            </a:r>
          </a:p>
          <a:p>
            <a:pPr marL="914400">
              <a:spcAft>
                <a:spcPts val="600"/>
              </a:spcAft>
              <a:buFont typeface="Wingdings" pitchFamily="2" charset="2"/>
              <a:buChar char="q"/>
            </a:pPr>
            <a:r>
              <a:rPr lang="en-US" sz="2400" dirty="0" smtClean="0"/>
              <a:t>Modified workspace</a:t>
            </a:r>
          </a:p>
          <a:p>
            <a:pPr marL="914400">
              <a:spcAft>
                <a:spcPts val="600"/>
              </a:spcAft>
              <a:buFont typeface="Wingdings" pitchFamily="2" charset="2"/>
              <a:buChar char="q"/>
            </a:pPr>
            <a:r>
              <a:rPr lang="en-US" sz="2400" dirty="0" smtClean="0"/>
              <a:t>Adjusting work standards</a:t>
            </a:r>
          </a:p>
          <a:p>
            <a:pPr marL="914400">
              <a:spcAft>
                <a:spcPts val="600"/>
              </a:spcAft>
              <a:buFont typeface="Wingdings" pitchFamily="2" charset="2"/>
              <a:buChar char="q"/>
            </a:pPr>
            <a:r>
              <a:rPr lang="en-US" sz="2400" dirty="0" smtClean="0"/>
              <a:t>Flexible work schedules, dress codes, or break times</a:t>
            </a:r>
          </a:p>
          <a:p>
            <a:pPr marL="914400">
              <a:spcAft>
                <a:spcPts val="600"/>
              </a:spcAft>
              <a:buFont typeface="Wingdings" pitchFamily="2" charset="2"/>
              <a:buChar char="q"/>
            </a:pPr>
            <a:r>
              <a:rPr lang="en-US" sz="2400" dirty="0" smtClean="0"/>
              <a:t>Modified changing facilities</a:t>
            </a:r>
          </a:p>
          <a:p>
            <a:pPr marL="914400">
              <a:spcAft>
                <a:spcPts val="600"/>
              </a:spcAft>
              <a:buNone/>
            </a:pPr>
            <a:r>
              <a:rPr lang="en-US" sz="2400" dirty="0" smtClean="0"/>
              <a:t> </a:t>
            </a:r>
          </a:p>
          <a:p>
            <a:pPr marL="0">
              <a:buNone/>
            </a:pPr>
            <a:r>
              <a:rPr lang="en-US" sz="2400" dirty="0" smtClean="0"/>
              <a:t> </a:t>
            </a:r>
          </a:p>
          <a:p>
            <a:pPr>
              <a:buNone/>
            </a:pPr>
            <a:endParaRPr lang="en-US" sz="2400" dirty="0"/>
          </a:p>
        </p:txBody>
      </p:sp>
      <p:sp>
        <p:nvSpPr>
          <p:cNvPr id="4" name="Footer Placeholder 3"/>
          <p:cNvSpPr>
            <a:spLocks noGrp="1"/>
          </p:cNvSpPr>
          <p:nvPr>
            <p:ph type="ftr" sz="quarter" idx="11"/>
          </p:nvPr>
        </p:nvSpPr>
        <p:spPr/>
        <p:txBody>
          <a:bodyPr/>
          <a:lstStyle/>
          <a:p>
            <a:r>
              <a:rPr lang="en-US" smtClean="0"/>
              <a:t>Foster – Workplace Inclusion Strategies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pPr eaLnBrk="1" fontAlgn="auto" hangingPunct="1">
              <a:spcAft>
                <a:spcPts val="0"/>
              </a:spcAft>
              <a:defRPr/>
            </a:pPr>
            <a:r>
              <a:rPr lang="en-CA" altLang="en-US" sz="3600" smtClean="0"/>
              <a:t>… accessible buildings and spaces</a:t>
            </a:r>
            <a:r>
              <a:rPr lang="en-CA" altLang="en-US" sz="4000" smtClean="0"/>
              <a:t> </a:t>
            </a:r>
          </a:p>
        </p:txBody>
      </p:sp>
      <p:sp>
        <p:nvSpPr>
          <p:cNvPr id="55299" name="Rectangle 3"/>
          <p:cNvSpPr>
            <a:spLocks noGrp="1" noChangeArrowheads="1"/>
          </p:cNvSpPr>
          <p:nvPr>
            <p:ph idx="1"/>
          </p:nvPr>
        </p:nvSpPr>
        <p:spPr>
          <a:xfrm>
            <a:off x="457200" y="1752600"/>
            <a:ext cx="8229600" cy="4525963"/>
          </a:xfrm>
        </p:spPr>
        <p:txBody>
          <a:bodyPr/>
          <a:lstStyle/>
          <a:p>
            <a:pPr eaLnBrk="1" hangingPunct="1">
              <a:buFontTx/>
              <a:buNone/>
            </a:pPr>
            <a:r>
              <a:rPr lang="en-US" altLang="en-US" smtClean="0"/>
              <a:t>Accessible buildings and spaces improve</a:t>
            </a:r>
          </a:p>
          <a:p>
            <a:pPr eaLnBrk="1" hangingPunct="1">
              <a:buFontTx/>
              <a:buNone/>
            </a:pPr>
            <a:r>
              <a:rPr lang="en-US" altLang="en-US" smtClean="0"/>
              <a:t>service for everyone. C</a:t>
            </a:r>
            <a:r>
              <a:rPr lang="en-CA" altLang="en-US" smtClean="0"/>
              <a:t>onsider:</a:t>
            </a:r>
          </a:p>
          <a:p>
            <a:pPr eaLnBrk="1" hangingPunct="1">
              <a:buFontTx/>
              <a:buNone/>
            </a:pPr>
            <a:endParaRPr lang="en-CA" altLang="en-US" smtClean="0"/>
          </a:p>
          <a:p>
            <a:pPr eaLnBrk="1" hangingPunct="1"/>
            <a:r>
              <a:rPr lang="en-CA" altLang="en-US" smtClean="0"/>
              <a:t>ramps, elevators, automatic </a:t>
            </a:r>
          </a:p>
          <a:p>
            <a:pPr eaLnBrk="1" hangingPunct="1">
              <a:buFontTx/>
              <a:buNone/>
            </a:pPr>
            <a:r>
              <a:rPr lang="en-CA" altLang="en-US" smtClean="0"/>
              <a:t>   doors and wider doorways</a:t>
            </a:r>
          </a:p>
          <a:p>
            <a:pPr eaLnBrk="1" hangingPunct="1"/>
            <a:r>
              <a:rPr lang="en-CA" altLang="en-US" smtClean="0"/>
              <a:t>accessible washrooms</a:t>
            </a:r>
          </a:p>
          <a:p>
            <a:pPr eaLnBrk="1" hangingPunct="1"/>
            <a:r>
              <a:rPr lang="en-CA" altLang="en-US" smtClean="0"/>
              <a:t>change-tables, family </a:t>
            </a:r>
          </a:p>
          <a:p>
            <a:pPr eaLnBrk="1" hangingPunct="1">
              <a:buFontTx/>
              <a:buNone/>
            </a:pPr>
            <a:r>
              <a:rPr lang="en-CA" altLang="en-US" smtClean="0"/>
              <a:t>   change-rooms</a:t>
            </a:r>
          </a:p>
          <a:p>
            <a:pPr eaLnBrk="1" hangingPunct="1">
              <a:buFontTx/>
              <a:buNone/>
            </a:pPr>
            <a:endParaRPr lang="en-CA" altLang="en-US" sz="1600" smtClean="0"/>
          </a:p>
        </p:txBody>
      </p:sp>
      <p:pic>
        <p:nvPicPr>
          <p:cNvPr id="55300" name="Picture 4"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438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5" desc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54864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6" descr="ANd9GcQLaeD6oyuJxFi6-3unZRV_4s6YXmRg1h-mElVjmX9KyRc8Er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4953000"/>
            <a:ext cx="1154113"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imgHvThumb" descr="view detail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4419600"/>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pPr>
              <a:defRPr/>
            </a:pPr>
            <a:fld id="{D4D1D333-4794-4D4E-B071-AE1FDEEBBD2A}" type="slidenum">
              <a:rPr lang="en-US"/>
              <a:pPr>
                <a:defRPr/>
              </a:pPr>
              <a:t>11</a:t>
            </a:fld>
            <a:endParaRPr lang="en-US"/>
          </a:p>
        </p:txBody>
      </p:sp>
      <p:sp>
        <p:nvSpPr>
          <p:cNvPr id="9" name="Footer Placeholder 8"/>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1247070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lgn="l" eaLnBrk="1" fontAlgn="auto" hangingPunct="1">
              <a:spcAft>
                <a:spcPts val="0"/>
              </a:spcAft>
              <a:defRPr/>
            </a:pPr>
            <a:r>
              <a:rPr lang="en-US" altLang="en-US" sz="3600" dirty="0" smtClean="0"/>
              <a:t>… think of </a:t>
            </a:r>
            <a:br>
              <a:rPr lang="en-US" altLang="en-US" sz="3600" dirty="0" smtClean="0"/>
            </a:br>
            <a:r>
              <a:rPr lang="en-US" altLang="en-US" sz="3600" dirty="0" smtClean="0"/>
              <a:t>accommodation as …</a:t>
            </a:r>
            <a:endParaRPr lang="en-CA" altLang="en-US" sz="3600" dirty="0" smtClean="0"/>
          </a:p>
        </p:txBody>
      </p:sp>
      <p:sp>
        <p:nvSpPr>
          <p:cNvPr id="24579" name="Rectangle 3"/>
          <p:cNvSpPr>
            <a:spLocks noGrp="1" noChangeArrowheads="1"/>
          </p:cNvSpPr>
          <p:nvPr>
            <p:ph sz="half" idx="1"/>
          </p:nvPr>
        </p:nvSpPr>
        <p:spPr>
          <a:xfrm>
            <a:off x="381000" y="1905000"/>
            <a:ext cx="4038600" cy="4525963"/>
          </a:xfrm>
        </p:spPr>
        <p:txBody>
          <a:bodyPr/>
          <a:lstStyle/>
          <a:p>
            <a:pPr eaLnBrk="1" hangingPunct="1"/>
            <a:r>
              <a:rPr lang="en-US" altLang="en-US" smtClean="0"/>
              <a:t>a process, not a one-time event</a:t>
            </a:r>
          </a:p>
          <a:p>
            <a:pPr eaLnBrk="1" hangingPunct="1"/>
            <a:r>
              <a:rPr lang="en-US" altLang="en-US" smtClean="0"/>
              <a:t>a matter of degree, not all-or-nothing</a:t>
            </a:r>
          </a:p>
          <a:p>
            <a:pPr eaLnBrk="1" hangingPunct="1"/>
            <a:r>
              <a:rPr lang="en-US" altLang="en-US" smtClean="0"/>
              <a:t>a range of possibilities</a:t>
            </a:r>
            <a:endParaRPr lang="en-CA" altLang="en-US" smtClean="0"/>
          </a:p>
        </p:txBody>
      </p:sp>
      <p:pic>
        <p:nvPicPr>
          <p:cNvPr id="24580" name="Picture 4" descr="Screen Bean character handing a necklace to significant ot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862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AutoShape 5"/>
          <p:cNvSpPr>
            <a:spLocks noChangeArrowheads="1"/>
          </p:cNvSpPr>
          <p:nvPr/>
        </p:nvSpPr>
        <p:spPr bwMode="auto">
          <a:xfrm flipH="1">
            <a:off x="4876800" y="0"/>
            <a:ext cx="4267200" cy="3733800"/>
          </a:xfrm>
          <a:prstGeom prst="cloudCallout">
            <a:avLst>
              <a:gd name="adj1" fmla="val 45495"/>
              <a:gd name="adj2" fmla="val 62157"/>
            </a:avLst>
          </a:prstGeom>
          <a:solidFill>
            <a:schemeClr val="bg1"/>
          </a:solidFill>
          <a:ln w="41275">
            <a:solidFill>
              <a:srgbClr val="FF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ltLang="en-US">
              <a:latin typeface="Arial Unicode MS" pitchFamily="34" charset="-128"/>
            </a:endParaRPr>
          </a:p>
        </p:txBody>
      </p:sp>
      <p:pic>
        <p:nvPicPr>
          <p:cNvPr id="24582" name="Picture 6" descr="view detail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81000"/>
            <a:ext cx="2338388"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imgHvThumb" descr="Three ring folder with divider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3111669">
            <a:off x="3657600" y="5105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pPr>
              <a:defRPr/>
            </a:pPr>
            <a:fld id="{7CA07B9E-1A30-45EA-8140-915FA79673F6}" type="slidenum">
              <a:rPr lang="en-US"/>
              <a:pPr>
                <a:defRPr/>
              </a:pPr>
              <a:t>12</a:t>
            </a:fld>
            <a:endParaRPr lang="en-US"/>
          </a:p>
        </p:txBody>
      </p:sp>
      <p:sp>
        <p:nvSpPr>
          <p:cNvPr id="9" name="Footer Placeholder 8"/>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430106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457200"/>
            <a:ext cx="8229600" cy="868363"/>
          </a:xfrm>
        </p:spPr>
        <p:txBody>
          <a:bodyPr/>
          <a:lstStyle/>
          <a:p>
            <a:pPr eaLnBrk="1" fontAlgn="auto" hangingPunct="1">
              <a:spcAft>
                <a:spcPts val="0"/>
              </a:spcAft>
              <a:defRPr/>
            </a:pPr>
            <a:r>
              <a:rPr lang="en-CA" altLang="en-US" sz="3600" b="0" smtClean="0"/>
              <a:t>… a range of accommodations …</a:t>
            </a:r>
            <a:endParaRPr lang="en-CA" altLang="en-US" b="0" smtClean="0"/>
          </a:p>
        </p:txBody>
      </p:sp>
      <p:sp>
        <p:nvSpPr>
          <p:cNvPr id="25603" name="Rectangle 3"/>
          <p:cNvSpPr>
            <a:spLocks noGrp="1" noChangeArrowheads="1"/>
          </p:cNvSpPr>
          <p:nvPr>
            <p:ph sz="half" idx="1"/>
          </p:nvPr>
        </p:nvSpPr>
        <p:spPr>
          <a:xfrm>
            <a:off x="0" y="1600200"/>
            <a:ext cx="3276600" cy="4419600"/>
          </a:xfrm>
        </p:spPr>
        <p:txBody>
          <a:bodyPr/>
          <a:lstStyle/>
          <a:p>
            <a:pPr eaLnBrk="1" hangingPunct="1">
              <a:buSzPct val="300000"/>
              <a:buFont typeface="Wingdings" pitchFamily="2" charset="2"/>
              <a:buChar char="ü"/>
            </a:pPr>
            <a:r>
              <a:rPr lang="en-CA" altLang="en-US" sz="2400" smtClean="0"/>
              <a:t>IDEAL</a:t>
            </a:r>
          </a:p>
          <a:p>
            <a:pPr eaLnBrk="1" hangingPunct="1">
              <a:buFontTx/>
              <a:buNone/>
            </a:pPr>
            <a:endParaRPr lang="en-US" altLang="en-US" sz="1400" smtClean="0"/>
          </a:p>
          <a:p>
            <a:pPr eaLnBrk="1" hangingPunct="1">
              <a:buFontTx/>
              <a:buNone/>
            </a:pPr>
            <a:endParaRPr lang="en-US" altLang="en-US" sz="1400" smtClean="0"/>
          </a:p>
          <a:p>
            <a:pPr eaLnBrk="1" hangingPunct="1">
              <a:buFontTx/>
              <a:buNone/>
            </a:pPr>
            <a:endParaRPr lang="en-CA" altLang="en-US" sz="1400" smtClean="0"/>
          </a:p>
          <a:p>
            <a:pPr eaLnBrk="1" hangingPunct="1">
              <a:buSzPct val="200000"/>
              <a:buFont typeface="Wingdings" pitchFamily="2" charset="2"/>
              <a:buChar char="ü"/>
            </a:pPr>
            <a:r>
              <a:rPr lang="en-CA" altLang="en-US" sz="2400" smtClean="0"/>
              <a:t> NEXT BEST</a:t>
            </a:r>
          </a:p>
          <a:p>
            <a:pPr eaLnBrk="1" hangingPunct="1">
              <a:buFontTx/>
              <a:buNone/>
            </a:pPr>
            <a:endParaRPr lang="en-US" altLang="en-US" sz="1400" smtClean="0"/>
          </a:p>
          <a:p>
            <a:pPr eaLnBrk="1" hangingPunct="1">
              <a:buFontTx/>
              <a:buNone/>
            </a:pPr>
            <a:endParaRPr lang="en-CA" altLang="en-US" sz="1400" smtClean="0"/>
          </a:p>
          <a:p>
            <a:pPr eaLnBrk="1" hangingPunct="1">
              <a:buFont typeface="Wingdings" pitchFamily="2" charset="2"/>
              <a:buChar char="ü"/>
            </a:pPr>
            <a:r>
              <a:rPr lang="en-CA" altLang="en-US" sz="2400" smtClean="0"/>
              <a:t>    NEXT BEST</a:t>
            </a:r>
            <a:endParaRPr lang="en-CA" altLang="en-US" sz="1400" smtClean="0"/>
          </a:p>
          <a:p>
            <a:pPr eaLnBrk="1" hangingPunct="1">
              <a:buFontTx/>
              <a:buNone/>
            </a:pPr>
            <a:endParaRPr lang="en-US" altLang="en-US" sz="2400" smtClean="0"/>
          </a:p>
          <a:p>
            <a:pPr eaLnBrk="1" hangingPunct="1">
              <a:buSzPct val="75000"/>
              <a:buFont typeface="Wingdings" pitchFamily="2" charset="2"/>
              <a:buChar char="ü"/>
            </a:pPr>
            <a:r>
              <a:rPr lang="en-CA" altLang="en-US" sz="2400" smtClean="0"/>
              <a:t>   LESS IDEAL</a:t>
            </a:r>
          </a:p>
        </p:txBody>
      </p:sp>
      <p:sp>
        <p:nvSpPr>
          <p:cNvPr id="25604" name="Rectangle 4"/>
          <p:cNvSpPr>
            <a:spLocks noGrp="1" noChangeArrowheads="1"/>
          </p:cNvSpPr>
          <p:nvPr>
            <p:ph sz="half" idx="2"/>
          </p:nvPr>
        </p:nvSpPr>
        <p:spPr>
          <a:xfrm>
            <a:off x="2743200" y="1524000"/>
            <a:ext cx="6400800" cy="4525963"/>
          </a:xfrm>
        </p:spPr>
        <p:txBody>
          <a:bodyPr/>
          <a:lstStyle/>
          <a:p>
            <a:pPr eaLnBrk="1" hangingPunct="1">
              <a:lnSpc>
                <a:spcPct val="90000"/>
              </a:lnSpc>
              <a:buFont typeface="Symbol" pitchFamily="18" charset="2"/>
              <a:buChar char="Þ"/>
            </a:pPr>
            <a:r>
              <a:rPr lang="en-CA" altLang="en-US" smtClean="0"/>
              <a:t> Full accommodation that </a:t>
            </a:r>
            <a:r>
              <a:rPr lang="en-CA" altLang="en-US" sz="2400" smtClean="0"/>
              <a:t>most respects dignity and can apply right away</a:t>
            </a:r>
          </a:p>
          <a:p>
            <a:pPr eaLnBrk="1" hangingPunct="1">
              <a:lnSpc>
                <a:spcPct val="90000"/>
              </a:lnSpc>
              <a:buFont typeface="Symbol" pitchFamily="18" charset="2"/>
              <a:buNone/>
            </a:pPr>
            <a:endParaRPr lang="en-CA" altLang="en-US" sz="2400" smtClean="0"/>
          </a:p>
          <a:p>
            <a:pPr eaLnBrk="1" hangingPunct="1">
              <a:lnSpc>
                <a:spcPct val="90000"/>
              </a:lnSpc>
              <a:buFont typeface="Symbol" pitchFamily="18" charset="2"/>
              <a:buChar char="Þ"/>
            </a:pPr>
            <a:r>
              <a:rPr lang="en-CA" altLang="en-US" smtClean="0"/>
              <a:t> Phased-in full accommodation</a:t>
            </a:r>
          </a:p>
          <a:p>
            <a:pPr eaLnBrk="1" hangingPunct="1">
              <a:lnSpc>
                <a:spcPct val="90000"/>
              </a:lnSpc>
              <a:buFont typeface="Symbol" pitchFamily="18" charset="2"/>
              <a:buNone/>
            </a:pPr>
            <a:endParaRPr lang="en-CA" altLang="en-US" smtClean="0"/>
          </a:p>
          <a:p>
            <a:pPr eaLnBrk="1" hangingPunct="1">
              <a:lnSpc>
                <a:spcPct val="90000"/>
              </a:lnSpc>
              <a:buFont typeface="Symbol" pitchFamily="18" charset="2"/>
              <a:buChar char="Þ"/>
            </a:pPr>
            <a:r>
              <a:rPr lang="en-CA" altLang="en-US" smtClean="0"/>
              <a:t> Accommodate after saving up</a:t>
            </a:r>
          </a:p>
          <a:p>
            <a:pPr eaLnBrk="1" hangingPunct="1">
              <a:lnSpc>
                <a:spcPct val="90000"/>
              </a:lnSpc>
              <a:buFont typeface="Symbol" pitchFamily="18" charset="2"/>
              <a:buNone/>
            </a:pPr>
            <a:endParaRPr lang="en-CA" altLang="en-US" smtClean="0"/>
          </a:p>
          <a:p>
            <a:pPr eaLnBrk="1" hangingPunct="1">
              <a:lnSpc>
                <a:spcPct val="90000"/>
              </a:lnSpc>
              <a:buFont typeface="Symbol" pitchFamily="18" charset="2"/>
              <a:buChar char="Þ"/>
            </a:pPr>
            <a:r>
              <a:rPr lang="en-CA" altLang="en-US" smtClean="0"/>
              <a:t> Alternative accommodation: t</a:t>
            </a:r>
            <a:r>
              <a:rPr lang="en-CA" altLang="en-US" sz="2400" smtClean="0"/>
              <a:t>ransfer to another job – temporary or permanent</a:t>
            </a:r>
          </a:p>
          <a:p>
            <a:pPr eaLnBrk="1" hangingPunct="1">
              <a:lnSpc>
                <a:spcPct val="90000"/>
              </a:lnSpc>
              <a:buFontTx/>
              <a:buNone/>
            </a:pPr>
            <a:endParaRPr lang="en-CA" altLang="en-US" smtClean="0"/>
          </a:p>
          <a:p>
            <a:pPr eaLnBrk="1" hangingPunct="1">
              <a:lnSpc>
                <a:spcPct val="90000"/>
              </a:lnSpc>
            </a:pPr>
            <a:endParaRPr lang="en-CA" altLang="en-US" smtClean="0"/>
          </a:p>
        </p:txBody>
      </p:sp>
      <p:sp>
        <p:nvSpPr>
          <p:cNvPr id="5" name="Slide Number Placeholder 4"/>
          <p:cNvSpPr>
            <a:spLocks noGrp="1"/>
          </p:cNvSpPr>
          <p:nvPr>
            <p:ph type="sldNum" sz="quarter" idx="12"/>
          </p:nvPr>
        </p:nvSpPr>
        <p:spPr/>
        <p:txBody>
          <a:bodyPr/>
          <a:lstStyle/>
          <a:p>
            <a:pPr>
              <a:defRPr/>
            </a:pPr>
            <a:fld id="{B1CBB183-88CA-4036-BC41-5A5C500DD1AA}" type="slidenum">
              <a:rPr lang="en-US"/>
              <a:pPr>
                <a:defRPr/>
              </a:pPr>
              <a:t>13</a:t>
            </a:fld>
            <a:endParaRPr lang="en-US"/>
          </a:p>
        </p:txBody>
      </p:sp>
      <p:sp>
        <p:nvSpPr>
          <p:cNvPr id="6" name="Footer Placeholder 5"/>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1536541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fontAlgn="auto" hangingPunct="1">
              <a:spcAft>
                <a:spcPts val="0"/>
              </a:spcAft>
              <a:defRPr/>
            </a:pPr>
            <a:r>
              <a:rPr lang="en-US" altLang="en-US" sz="3600" smtClean="0"/>
              <a:t>b. Most Appropriate Accommodation</a:t>
            </a:r>
            <a:endParaRPr lang="en-CA" altLang="en-US" sz="3600" smtClean="0"/>
          </a:p>
        </p:txBody>
      </p:sp>
      <p:sp>
        <p:nvSpPr>
          <p:cNvPr id="26627" name="Rectangle 3"/>
          <p:cNvSpPr>
            <a:spLocks noGrp="1" noChangeArrowheads="1"/>
          </p:cNvSpPr>
          <p:nvPr>
            <p:ph sz="half" idx="1"/>
          </p:nvPr>
        </p:nvSpPr>
        <p:spPr>
          <a:xfrm>
            <a:off x="457200" y="1752600"/>
            <a:ext cx="5181600" cy="4343400"/>
          </a:xfrm>
        </p:spPr>
        <p:txBody>
          <a:bodyPr/>
          <a:lstStyle/>
          <a:p>
            <a:pPr marL="609600" indent="-609600" eaLnBrk="1" hangingPunct="1"/>
            <a:r>
              <a:rPr lang="en-US" altLang="en-US" smtClean="0"/>
              <a:t>most respects the person’s dignity</a:t>
            </a:r>
          </a:p>
          <a:p>
            <a:pPr marL="609600" indent="-609600" eaLnBrk="1" hangingPunct="1"/>
            <a:r>
              <a:rPr lang="en-US" altLang="en-US" smtClean="0"/>
              <a:t>meets the person’s needs</a:t>
            </a:r>
          </a:p>
          <a:p>
            <a:pPr marL="609600" indent="-609600" eaLnBrk="1" hangingPunct="1"/>
            <a:r>
              <a:rPr lang="en-US" altLang="en-US" smtClean="0"/>
              <a:t>best promotes integration and full participation</a:t>
            </a:r>
          </a:p>
          <a:p>
            <a:pPr marL="609600" indent="-609600" eaLnBrk="1" hangingPunct="1"/>
            <a:r>
              <a:rPr lang="en-US" altLang="en-US" smtClean="0"/>
              <a:t>ensures confidentiality</a:t>
            </a:r>
          </a:p>
          <a:p>
            <a:pPr marL="609600" indent="-609600" eaLnBrk="1" hangingPunct="1"/>
            <a:r>
              <a:rPr lang="en-US" altLang="en-US" smtClean="0"/>
              <a:t>is different for each person </a:t>
            </a:r>
          </a:p>
          <a:p>
            <a:pPr marL="609600" indent="-609600" eaLnBrk="1" hangingPunct="1"/>
            <a:endParaRPr lang="en-US" altLang="en-US" i="1" smtClean="0"/>
          </a:p>
          <a:p>
            <a:pPr marL="609600" indent="-609600" eaLnBrk="1" hangingPunct="1">
              <a:buFontTx/>
              <a:buNone/>
            </a:pPr>
            <a:endParaRPr lang="en-US" altLang="en-US" smtClean="0"/>
          </a:p>
          <a:p>
            <a:pPr marL="609600" indent="-609600" eaLnBrk="1" hangingPunct="1">
              <a:buFontTx/>
              <a:buNone/>
            </a:pPr>
            <a:endParaRPr lang="en-US" altLang="en-US" i="1" smtClean="0"/>
          </a:p>
          <a:p>
            <a:pPr marL="609600" indent="-609600" eaLnBrk="1" hangingPunct="1">
              <a:buFontTx/>
              <a:buNone/>
            </a:pPr>
            <a:endParaRPr lang="en-CA" altLang="en-US" smtClean="0"/>
          </a:p>
        </p:txBody>
      </p:sp>
      <p:sp>
        <p:nvSpPr>
          <p:cNvPr id="26628" name="Rectangle 4"/>
          <p:cNvSpPr>
            <a:spLocks noGrp="1" noChangeArrowheads="1"/>
          </p:cNvSpPr>
          <p:nvPr>
            <p:ph sz="half" idx="2"/>
          </p:nvPr>
        </p:nvSpPr>
        <p:spPr>
          <a:xfrm>
            <a:off x="5791200" y="1752600"/>
            <a:ext cx="2895600" cy="4343400"/>
          </a:xfrm>
        </p:spPr>
        <p:txBody>
          <a:bodyPr/>
          <a:lstStyle/>
          <a:p>
            <a:pPr eaLnBrk="1" hangingPunct="1"/>
            <a:endParaRPr lang="en-US" altLang="en-US" smtClean="0"/>
          </a:p>
        </p:txBody>
      </p:sp>
      <p:pic>
        <p:nvPicPr>
          <p:cNvPr id="26629" name="Picture 7" descr="drop cap let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66551">
            <a:off x="6400800" y="2743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imgPreview" descr="A,academics,education,exam papers,grades,learning,schools,symbols,tests,resul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143000"/>
            <a:ext cx="2819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p>
            <a:pPr>
              <a:defRPr/>
            </a:pPr>
            <a:fld id="{876EEE55-C608-4D09-A761-6D62FB170C38}" type="slidenum">
              <a:rPr lang="en-US"/>
              <a:pPr>
                <a:defRPr/>
              </a:pPr>
              <a:t>14</a:t>
            </a:fld>
            <a:endParaRPr lang="en-US"/>
          </a:p>
        </p:txBody>
      </p:sp>
      <p:sp>
        <p:nvSpPr>
          <p:cNvPr id="8" name="Footer Placeholder 7"/>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1109549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fontAlgn="auto" hangingPunct="1">
              <a:spcAft>
                <a:spcPts val="0"/>
              </a:spcAft>
              <a:defRPr/>
            </a:pPr>
            <a:r>
              <a:rPr lang="en-US" altLang="en-US" sz="3600" smtClean="0"/>
              <a:t>c.  Undue hardship</a:t>
            </a:r>
            <a:endParaRPr lang="en-CA" altLang="en-US" sz="3600" smtClean="0"/>
          </a:p>
        </p:txBody>
      </p:sp>
      <p:sp>
        <p:nvSpPr>
          <p:cNvPr id="27651" name="Rectangle 3"/>
          <p:cNvSpPr>
            <a:spLocks noGrp="1" noChangeArrowheads="1"/>
          </p:cNvSpPr>
          <p:nvPr>
            <p:ph idx="1"/>
          </p:nvPr>
        </p:nvSpPr>
        <p:spPr/>
        <p:txBody>
          <a:bodyPr/>
          <a:lstStyle/>
          <a:p>
            <a:pPr marL="609600" indent="-609600" eaLnBrk="1" hangingPunct="1"/>
            <a:r>
              <a:rPr lang="en-US" altLang="en-US" smtClean="0"/>
              <a:t>is a defense under the </a:t>
            </a:r>
            <a:r>
              <a:rPr lang="en-US" altLang="en-US" i="1" smtClean="0"/>
              <a:t>Code</a:t>
            </a:r>
          </a:p>
          <a:p>
            <a:pPr marL="609600" indent="-609600" eaLnBrk="1" hangingPunct="1">
              <a:buFontTx/>
              <a:buNone/>
            </a:pPr>
            <a:endParaRPr lang="en-US" altLang="en-US" i="1" smtClean="0"/>
          </a:p>
          <a:p>
            <a:pPr marL="609600" indent="-609600" eaLnBrk="1" hangingPunct="1"/>
            <a:r>
              <a:rPr lang="en-US" altLang="en-US" smtClean="0"/>
              <a:t>some degree of hardship may be required</a:t>
            </a:r>
          </a:p>
          <a:p>
            <a:pPr marL="609600" indent="-609600" eaLnBrk="1" hangingPunct="1">
              <a:buFontTx/>
              <a:buNone/>
            </a:pPr>
            <a:endParaRPr lang="en-US" altLang="en-US" smtClean="0"/>
          </a:p>
          <a:p>
            <a:pPr marL="609600" indent="-609600" eaLnBrk="1" hangingPunct="1"/>
            <a:r>
              <a:rPr lang="en-US" altLang="en-US" smtClean="0"/>
              <a:t>considers all elements of the accommodation request</a:t>
            </a:r>
          </a:p>
        </p:txBody>
      </p:sp>
      <p:sp>
        <p:nvSpPr>
          <p:cNvPr id="4" name="Slide Number Placeholder 3"/>
          <p:cNvSpPr>
            <a:spLocks noGrp="1"/>
          </p:cNvSpPr>
          <p:nvPr>
            <p:ph type="sldNum" sz="quarter" idx="12"/>
          </p:nvPr>
        </p:nvSpPr>
        <p:spPr/>
        <p:txBody>
          <a:bodyPr/>
          <a:lstStyle/>
          <a:p>
            <a:pPr>
              <a:defRPr/>
            </a:pPr>
            <a:fld id="{DB8805CE-D9DC-4F9F-9700-F316EB02E1C2}" type="slidenum">
              <a:rPr lang="en-US"/>
              <a:pPr>
                <a:defRPr/>
              </a:pPr>
              <a:t>15</a:t>
            </a:fld>
            <a:endParaRPr lang="en-US"/>
          </a:p>
        </p:txBody>
      </p:sp>
      <p:sp>
        <p:nvSpPr>
          <p:cNvPr id="5" name="Footer Placeholder 4"/>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1348437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eaLnBrk="1" fontAlgn="auto" hangingPunct="1">
              <a:spcAft>
                <a:spcPts val="0"/>
              </a:spcAft>
              <a:defRPr/>
            </a:pPr>
            <a:r>
              <a:rPr lang="en-US" altLang="en-US" sz="3600" smtClean="0"/>
              <a:t>… undue hardship considerations …</a:t>
            </a:r>
            <a:endParaRPr lang="en-CA" altLang="en-US" sz="3600" smtClean="0"/>
          </a:p>
        </p:txBody>
      </p:sp>
      <p:sp>
        <p:nvSpPr>
          <p:cNvPr id="28675" name="Rectangle 3"/>
          <p:cNvSpPr>
            <a:spLocks noGrp="1" noChangeArrowheads="1"/>
          </p:cNvSpPr>
          <p:nvPr>
            <p:ph sz="half" idx="1"/>
          </p:nvPr>
        </p:nvSpPr>
        <p:spPr>
          <a:xfrm>
            <a:off x="457200" y="1752600"/>
            <a:ext cx="5181600" cy="4343400"/>
          </a:xfrm>
        </p:spPr>
        <p:txBody>
          <a:bodyPr/>
          <a:lstStyle/>
          <a:p>
            <a:pPr eaLnBrk="1" hangingPunct="1"/>
            <a:r>
              <a:rPr lang="en-US" altLang="en-US" smtClean="0"/>
              <a:t>costs</a:t>
            </a:r>
          </a:p>
          <a:p>
            <a:pPr eaLnBrk="1" hangingPunct="1">
              <a:buFontTx/>
              <a:buNone/>
            </a:pPr>
            <a:endParaRPr lang="en-US" altLang="en-US" smtClean="0"/>
          </a:p>
          <a:p>
            <a:pPr eaLnBrk="1" hangingPunct="1"/>
            <a:r>
              <a:rPr lang="en-US" altLang="en-US" smtClean="0"/>
              <a:t>outside sources of funding, if any</a:t>
            </a:r>
          </a:p>
          <a:p>
            <a:pPr eaLnBrk="1" hangingPunct="1">
              <a:buFontTx/>
              <a:buNone/>
            </a:pPr>
            <a:endParaRPr lang="en-US" altLang="en-US" smtClean="0"/>
          </a:p>
          <a:p>
            <a:pPr eaLnBrk="1" hangingPunct="1">
              <a:buFontTx/>
              <a:buNone/>
            </a:pPr>
            <a:endParaRPr lang="en-US" altLang="en-US" smtClean="0"/>
          </a:p>
          <a:p>
            <a:pPr eaLnBrk="1" hangingPunct="1"/>
            <a:r>
              <a:rPr lang="en-US" altLang="en-US" smtClean="0"/>
              <a:t>health and safety, if any</a:t>
            </a:r>
          </a:p>
          <a:p>
            <a:pPr eaLnBrk="1" hangingPunct="1">
              <a:buFontTx/>
              <a:buNone/>
            </a:pPr>
            <a:endParaRPr lang="en-CA" altLang="en-US" smtClean="0"/>
          </a:p>
        </p:txBody>
      </p:sp>
      <p:pic>
        <p:nvPicPr>
          <p:cNvPr id="28676" name="imgHvThumb" descr="view detai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753100" y="2947988"/>
            <a:ext cx="1828800" cy="1828800"/>
          </a:xfrm>
          <a:noFill/>
        </p:spPr>
      </p:pic>
      <p:pic>
        <p:nvPicPr>
          <p:cNvPr id="28677" name="Picture 4" descr="business,dollar signs,merchandise tags,price tags,prices,sales,symbo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905000"/>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6" descr="question_cedric_bosdonna_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200400"/>
            <a:ext cx="5048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7" descr="question_cedric_bosdonna_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447800"/>
            <a:ext cx="5048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8" descr="view detail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1371600"/>
            <a:ext cx="1981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8"/>
          <p:cNvSpPr>
            <a:spLocks noGrp="1"/>
          </p:cNvSpPr>
          <p:nvPr>
            <p:ph type="sldNum" sz="quarter" idx="12"/>
          </p:nvPr>
        </p:nvSpPr>
        <p:spPr/>
        <p:txBody>
          <a:bodyPr/>
          <a:lstStyle/>
          <a:p>
            <a:pPr>
              <a:defRPr/>
            </a:pPr>
            <a:fld id="{4D63F3A4-DB25-4429-AF86-D3947799A95A}" type="slidenum">
              <a:rPr lang="en-US"/>
              <a:pPr>
                <a:defRPr/>
              </a:pPr>
              <a:t>16</a:t>
            </a:fld>
            <a:endParaRPr lang="en-US"/>
          </a:p>
        </p:txBody>
      </p:sp>
      <p:sp>
        <p:nvSpPr>
          <p:cNvPr id="10" name="Footer Placeholder 9"/>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21835537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fontAlgn="auto" hangingPunct="1">
              <a:spcAft>
                <a:spcPts val="0"/>
              </a:spcAft>
              <a:defRPr/>
            </a:pPr>
            <a:r>
              <a:rPr lang="en-US" altLang="en-US" sz="3600" smtClean="0"/>
              <a:t>… costs</a:t>
            </a:r>
            <a:r>
              <a:rPr lang="en-US" altLang="en-US" sz="4000" smtClean="0"/>
              <a:t> and undue hardship </a:t>
            </a:r>
            <a:endParaRPr lang="en-CA" altLang="en-US" sz="2000" smtClean="0"/>
          </a:p>
        </p:txBody>
      </p:sp>
      <p:sp>
        <p:nvSpPr>
          <p:cNvPr id="29699" name="Rectangle 3"/>
          <p:cNvSpPr>
            <a:spLocks noGrp="1" noChangeArrowheads="1"/>
          </p:cNvSpPr>
          <p:nvPr>
            <p:ph sz="half" idx="1"/>
          </p:nvPr>
        </p:nvSpPr>
        <p:spPr>
          <a:xfrm>
            <a:off x="457200" y="1600200"/>
            <a:ext cx="5638800" cy="4953000"/>
          </a:xfrm>
        </p:spPr>
        <p:txBody>
          <a:bodyPr/>
          <a:lstStyle/>
          <a:p>
            <a:pPr marL="0" indent="0" eaLnBrk="1" hangingPunct="1">
              <a:lnSpc>
                <a:spcPct val="90000"/>
              </a:lnSpc>
              <a:buFontTx/>
              <a:buNone/>
            </a:pPr>
            <a:r>
              <a:rPr lang="en-US" altLang="en-US" sz="2400" smtClean="0"/>
              <a:t>For undue hardship, costs must be:</a:t>
            </a:r>
          </a:p>
          <a:p>
            <a:pPr marL="0" indent="0" eaLnBrk="1" hangingPunct="1">
              <a:lnSpc>
                <a:spcPct val="90000"/>
              </a:lnSpc>
              <a:buFontTx/>
              <a:buNone/>
            </a:pPr>
            <a:endParaRPr lang="en-US" altLang="en-US" sz="2400" smtClean="0"/>
          </a:p>
          <a:p>
            <a:pPr marL="0" indent="0" eaLnBrk="1" hangingPunct="1">
              <a:lnSpc>
                <a:spcPct val="90000"/>
              </a:lnSpc>
              <a:buFontTx/>
              <a:buAutoNum type="arabicPeriod"/>
            </a:pPr>
            <a:r>
              <a:rPr lang="en-US" altLang="en-US" sz="2400" smtClean="0"/>
              <a:t> quantifiable e.g. financial costs such as capital costs or operating costs;</a:t>
            </a:r>
          </a:p>
          <a:p>
            <a:pPr marL="0" indent="0" eaLnBrk="1" hangingPunct="1">
              <a:lnSpc>
                <a:spcPct val="90000"/>
              </a:lnSpc>
              <a:buFontTx/>
              <a:buAutoNum type="arabicPeriod"/>
            </a:pPr>
            <a:endParaRPr lang="en-US" altLang="en-US" sz="2400" smtClean="0"/>
          </a:p>
          <a:p>
            <a:pPr marL="0" indent="0" eaLnBrk="1" hangingPunct="1">
              <a:lnSpc>
                <a:spcPct val="90000"/>
              </a:lnSpc>
              <a:buFontTx/>
              <a:buAutoNum type="arabicPeriod"/>
            </a:pPr>
            <a:r>
              <a:rPr lang="en-US" altLang="en-US" sz="2400" smtClean="0"/>
              <a:t> shown to be related to the accommodation; and</a:t>
            </a:r>
          </a:p>
          <a:p>
            <a:pPr marL="0" indent="0" eaLnBrk="1" hangingPunct="1">
              <a:lnSpc>
                <a:spcPct val="90000"/>
              </a:lnSpc>
              <a:buFontTx/>
              <a:buAutoNum type="arabicPeriod"/>
            </a:pPr>
            <a:endParaRPr lang="en-US" altLang="en-US" sz="2400" smtClean="0"/>
          </a:p>
          <a:p>
            <a:pPr marL="0" indent="0" eaLnBrk="1" hangingPunct="1">
              <a:lnSpc>
                <a:spcPct val="90000"/>
              </a:lnSpc>
              <a:buFontTx/>
              <a:buAutoNum type="arabicPeriod"/>
            </a:pPr>
            <a:r>
              <a:rPr lang="en-US" altLang="en-US" sz="2400" smtClean="0"/>
              <a:t> so high that they change the nature of the business or cause it to go out of business</a:t>
            </a:r>
          </a:p>
          <a:p>
            <a:pPr marL="0" indent="0" eaLnBrk="1" hangingPunct="1">
              <a:lnSpc>
                <a:spcPct val="90000"/>
              </a:lnSpc>
              <a:buFontTx/>
              <a:buNone/>
            </a:pPr>
            <a:endParaRPr lang="en-US" altLang="en-US" sz="2400" smtClean="0"/>
          </a:p>
          <a:p>
            <a:pPr marL="0" indent="0" eaLnBrk="1" hangingPunct="1">
              <a:lnSpc>
                <a:spcPct val="90000"/>
              </a:lnSpc>
              <a:buFontTx/>
              <a:buNone/>
            </a:pPr>
            <a:endParaRPr lang="en-CA" altLang="en-US" sz="2400" smtClean="0"/>
          </a:p>
        </p:txBody>
      </p:sp>
      <p:pic>
        <p:nvPicPr>
          <p:cNvPr id="29700" name="imgHvThumb" descr="view detai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629400" y="1825625"/>
            <a:ext cx="1828800" cy="1682750"/>
          </a:xfrm>
          <a:noFill/>
        </p:spPr>
      </p:pic>
      <p:pic>
        <p:nvPicPr>
          <p:cNvPr id="29701" name="imgHvThumb" descr="view detai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4196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pPr>
              <a:defRPr/>
            </a:pPr>
            <a:fld id="{3A1FEF2C-27DA-4278-9EFC-D976984DA28C}" type="slidenum">
              <a:rPr lang="en-US"/>
              <a:pPr>
                <a:defRPr/>
              </a:pPr>
              <a:t>17</a:t>
            </a:fld>
            <a:endParaRPr lang="en-US"/>
          </a:p>
        </p:txBody>
      </p:sp>
      <p:sp>
        <p:nvSpPr>
          <p:cNvPr id="7" name="Footer Placeholder 6"/>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13297799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fontAlgn="auto" hangingPunct="1">
              <a:spcAft>
                <a:spcPts val="0"/>
              </a:spcAft>
              <a:defRPr/>
            </a:pPr>
            <a:r>
              <a:rPr lang="en-US" altLang="en-US" sz="3600" smtClean="0"/>
              <a:t>. … assessing costs </a:t>
            </a:r>
            <a:br>
              <a:rPr lang="en-US" altLang="en-US" sz="3600" smtClean="0"/>
            </a:br>
            <a:endParaRPr lang="en-CA" altLang="en-US" sz="1800" smtClean="0"/>
          </a:p>
        </p:txBody>
      </p:sp>
      <p:sp>
        <p:nvSpPr>
          <p:cNvPr id="30723" name="Rectangle 3"/>
          <p:cNvSpPr>
            <a:spLocks noGrp="1" noChangeArrowheads="1"/>
          </p:cNvSpPr>
          <p:nvPr>
            <p:ph sz="half" idx="1"/>
          </p:nvPr>
        </p:nvSpPr>
        <p:spPr>
          <a:xfrm>
            <a:off x="457200" y="1752600"/>
            <a:ext cx="6096000" cy="4343400"/>
          </a:xfrm>
        </p:spPr>
        <p:txBody>
          <a:bodyPr/>
          <a:lstStyle/>
          <a:p>
            <a:pPr marL="609600" indent="-609600" eaLnBrk="1" hangingPunct="1">
              <a:buFontTx/>
              <a:buAutoNum type="arabicPeriod"/>
            </a:pPr>
            <a:r>
              <a:rPr lang="en-US" altLang="en-US" sz="2400" smtClean="0"/>
              <a:t>consider all costs related to the accommodation request;</a:t>
            </a:r>
          </a:p>
          <a:p>
            <a:pPr marL="609600" indent="-609600" eaLnBrk="1" hangingPunct="1">
              <a:buFontTx/>
              <a:buAutoNum type="arabicPeriod"/>
            </a:pPr>
            <a:endParaRPr lang="en-US" altLang="en-US" sz="2400" smtClean="0"/>
          </a:p>
          <a:p>
            <a:pPr marL="609600" indent="-609600" eaLnBrk="1" hangingPunct="1">
              <a:buFontTx/>
              <a:buNone/>
            </a:pPr>
            <a:endParaRPr lang="en-US" altLang="en-US" sz="2400" smtClean="0"/>
          </a:p>
          <a:p>
            <a:pPr marL="609600" indent="-609600" eaLnBrk="1" hangingPunct="1">
              <a:buFontTx/>
              <a:buNone/>
            </a:pPr>
            <a:r>
              <a:rPr lang="en-US" altLang="en-US" sz="2400" smtClean="0"/>
              <a:t>2.	explore ways to lower costs;</a:t>
            </a:r>
          </a:p>
          <a:p>
            <a:pPr marL="609600" indent="-609600" eaLnBrk="1" hangingPunct="1">
              <a:buFontTx/>
              <a:buAutoNum type="arabicPeriod"/>
            </a:pPr>
            <a:endParaRPr lang="en-US" altLang="en-US" sz="2400" smtClean="0"/>
          </a:p>
          <a:p>
            <a:pPr marL="609600" indent="-609600" eaLnBrk="1" hangingPunct="1">
              <a:buFontTx/>
              <a:buAutoNum type="arabicPeriod"/>
            </a:pPr>
            <a:endParaRPr lang="en-US" altLang="en-US" sz="2400" smtClean="0"/>
          </a:p>
          <a:p>
            <a:pPr marL="609600" indent="-609600" eaLnBrk="1" hangingPunct="1">
              <a:buFontTx/>
              <a:buNone/>
            </a:pPr>
            <a:r>
              <a:rPr lang="en-US" altLang="en-US" sz="2400" smtClean="0"/>
              <a:t>3.	do remaining costs, if any, cause undue hardship?</a:t>
            </a:r>
            <a:endParaRPr lang="en-CA" altLang="en-US" sz="2400" smtClean="0"/>
          </a:p>
        </p:txBody>
      </p:sp>
      <p:pic>
        <p:nvPicPr>
          <p:cNvPr id="30724" name="imgHvThumb" descr="view detai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753100" y="2947988"/>
            <a:ext cx="1828800" cy="1828800"/>
          </a:xfrm>
          <a:noFill/>
        </p:spPr>
      </p:pic>
      <p:pic>
        <p:nvPicPr>
          <p:cNvPr id="30725" name="imgHvThumb" descr="view detai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8382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imgHvThumb" descr="Discussing the negative and positive aspects of a propos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2819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p>
            <a:pPr>
              <a:defRPr/>
            </a:pPr>
            <a:fld id="{523E4665-FFEF-419A-88C5-192E27CB462F}" type="slidenum">
              <a:rPr lang="en-US"/>
              <a:pPr>
                <a:defRPr/>
              </a:pPr>
              <a:t>18</a:t>
            </a:fld>
            <a:endParaRPr lang="en-US"/>
          </a:p>
        </p:txBody>
      </p:sp>
      <p:sp>
        <p:nvSpPr>
          <p:cNvPr id="8" name="Footer Placeholder 7"/>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6122018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fontAlgn="auto" hangingPunct="1">
              <a:spcAft>
                <a:spcPts val="0"/>
              </a:spcAft>
              <a:defRPr/>
            </a:pPr>
            <a:r>
              <a:rPr lang="en-US" altLang="en-US" sz="3600" smtClean="0"/>
              <a:t>… ways to lower costs</a:t>
            </a:r>
            <a:r>
              <a:rPr lang="en-US" altLang="en-US" sz="4000" smtClean="0"/>
              <a:t> </a:t>
            </a:r>
            <a:r>
              <a:rPr lang="en-US" altLang="en-US" sz="2000" smtClean="0"/>
              <a:t> </a:t>
            </a:r>
            <a:endParaRPr lang="en-CA" altLang="en-US" sz="2000" smtClean="0"/>
          </a:p>
        </p:txBody>
      </p:sp>
      <p:sp>
        <p:nvSpPr>
          <p:cNvPr id="31747" name="Rectangle 3"/>
          <p:cNvSpPr>
            <a:spLocks noGrp="1" noChangeArrowheads="1"/>
          </p:cNvSpPr>
          <p:nvPr>
            <p:ph idx="1"/>
          </p:nvPr>
        </p:nvSpPr>
        <p:spPr>
          <a:xfrm>
            <a:off x="457200" y="1600200"/>
            <a:ext cx="8382000" cy="4525963"/>
          </a:xfrm>
        </p:spPr>
        <p:txBody>
          <a:bodyPr/>
          <a:lstStyle/>
          <a:p>
            <a:pPr marL="609600" indent="-609600" eaLnBrk="1" hangingPunct="1">
              <a:lnSpc>
                <a:spcPct val="90000"/>
              </a:lnSpc>
            </a:pPr>
            <a:r>
              <a:rPr lang="en-US" altLang="en-US" dirty="0" smtClean="0"/>
              <a:t>recover costs through normal business</a:t>
            </a:r>
          </a:p>
          <a:p>
            <a:pPr marL="609600" indent="-609600" eaLnBrk="1" hangingPunct="1">
              <a:lnSpc>
                <a:spcPct val="90000"/>
              </a:lnSpc>
            </a:pPr>
            <a:r>
              <a:rPr lang="en-US" altLang="en-US" dirty="0" smtClean="0"/>
              <a:t>spread out across an organization</a:t>
            </a:r>
          </a:p>
          <a:p>
            <a:pPr marL="609600" indent="-609600" eaLnBrk="1" hangingPunct="1">
              <a:lnSpc>
                <a:spcPct val="90000"/>
              </a:lnSpc>
            </a:pPr>
            <a:r>
              <a:rPr lang="en-US" altLang="en-US" dirty="0" smtClean="0"/>
              <a:t>grants, loans or funds from other sources</a:t>
            </a:r>
          </a:p>
          <a:p>
            <a:pPr marL="609600" indent="-609600" eaLnBrk="1" hangingPunct="1">
              <a:lnSpc>
                <a:spcPct val="90000"/>
              </a:lnSpc>
            </a:pPr>
            <a:r>
              <a:rPr lang="en-US" altLang="en-US" dirty="0" smtClean="0"/>
              <a:t>apply accounting principles like amortization or depreciation </a:t>
            </a:r>
          </a:p>
          <a:p>
            <a:pPr marL="609600" indent="-609600" eaLnBrk="1" hangingPunct="1">
              <a:lnSpc>
                <a:spcPct val="90000"/>
              </a:lnSpc>
            </a:pPr>
            <a:r>
              <a:rPr lang="en-US" altLang="en-US" dirty="0" smtClean="0"/>
              <a:t>creative or low-tech designs</a:t>
            </a:r>
          </a:p>
          <a:p>
            <a:pPr marL="609600" indent="-609600" eaLnBrk="1" hangingPunct="1">
              <a:lnSpc>
                <a:spcPct val="90000"/>
              </a:lnSpc>
            </a:pPr>
            <a:r>
              <a:rPr lang="en-US" altLang="en-US" dirty="0" smtClean="0"/>
              <a:t>“Second Injury and Enhancement Funds”</a:t>
            </a:r>
          </a:p>
          <a:p>
            <a:pPr marL="609600" indent="-609600" eaLnBrk="1" hangingPunct="1">
              <a:lnSpc>
                <a:spcPct val="90000"/>
              </a:lnSpc>
            </a:pPr>
            <a:r>
              <a:rPr lang="en-US" altLang="en-US" dirty="0" smtClean="0"/>
              <a:t>phase-in accommodation or save up for it</a:t>
            </a:r>
            <a:endParaRPr lang="en-CA" altLang="en-US" dirty="0" smtClean="0"/>
          </a:p>
          <a:p>
            <a:pPr marL="609600" indent="-609600" eaLnBrk="1" hangingPunct="1">
              <a:lnSpc>
                <a:spcPct val="90000"/>
              </a:lnSpc>
            </a:pPr>
            <a:endParaRPr lang="en-US" altLang="en-US" dirty="0" smtClean="0"/>
          </a:p>
        </p:txBody>
      </p:sp>
      <p:sp>
        <p:nvSpPr>
          <p:cNvPr id="4" name="Slide Number Placeholder 3"/>
          <p:cNvSpPr>
            <a:spLocks noGrp="1"/>
          </p:cNvSpPr>
          <p:nvPr>
            <p:ph type="sldNum" sz="quarter" idx="12"/>
          </p:nvPr>
        </p:nvSpPr>
        <p:spPr/>
        <p:txBody>
          <a:bodyPr/>
          <a:lstStyle/>
          <a:p>
            <a:pPr>
              <a:defRPr/>
            </a:pPr>
            <a:fld id="{247765E1-B85F-45E7-B3BA-119665ED9714}" type="slidenum">
              <a:rPr lang="en-US"/>
              <a:pPr>
                <a:defRPr/>
              </a:pPr>
              <a:t>19</a:t>
            </a:fld>
            <a:endParaRPr lang="en-US"/>
          </a:p>
        </p:txBody>
      </p:sp>
      <p:sp>
        <p:nvSpPr>
          <p:cNvPr id="5" name="Footer Placeholder 4"/>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4120838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fontAlgn="auto" hangingPunct="1">
              <a:spcAft>
                <a:spcPts val="0"/>
              </a:spcAft>
              <a:defRPr/>
            </a:pPr>
            <a:r>
              <a:rPr lang="en-US" altLang="en-US" sz="3600" smtClean="0"/>
              <a:t/>
            </a:r>
            <a:br>
              <a:rPr lang="en-US" altLang="en-US" sz="3600" smtClean="0"/>
            </a:br>
            <a:r>
              <a:rPr lang="en-US" altLang="en-US" sz="3600" smtClean="0"/>
              <a:t>… a business and costs</a:t>
            </a:r>
            <a:br>
              <a:rPr lang="en-US" altLang="en-US" sz="3600" smtClean="0"/>
            </a:br>
            <a:endParaRPr lang="en-CA" altLang="en-US" sz="3600" smtClean="0"/>
          </a:p>
        </p:txBody>
      </p:sp>
      <p:sp>
        <p:nvSpPr>
          <p:cNvPr id="32771" name="Rectangle 3"/>
          <p:cNvSpPr>
            <a:spLocks noGrp="1" noChangeArrowheads="1"/>
          </p:cNvSpPr>
          <p:nvPr>
            <p:ph sz="half" idx="1"/>
          </p:nvPr>
        </p:nvSpPr>
        <p:spPr>
          <a:xfrm>
            <a:off x="304800" y="1600200"/>
            <a:ext cx="5486400" cy="4525963"/>
          </a:xfrm>
        </p:spPr>
        <p:txBody>
          <a:bodyPr/>
          <a:lstStyle/>
          <a:p>
            <a:pPr eaLnBrk="1" hangingPunct="1">
              <a:buFontTx/>
              <a:buNone/>
            </a:pPr>
            <a:endParaRPr lang="en-US" altLang="en-US" smtClean="0"/>
          </a:p>
          <a:p>
            <a:pPr eaLnBrk="1" hangingPunct="1"/>
            <a:r>
              <a:rPr lang="en-US" altLang="en-US" smtClean="0"/>
              <a:t>How big is the organization? </a:t>
            </a:r>
          </a:p>
          <a:p>
            <a:pPr eaLnBrk="1" hangingPunct="1"/>
            <a:r>
              <a:rPr lang="en-US" altLang="en-US" smtClean="0"/>
              <a:t>Can costs be recovered through normal business?</a:t>
            </a:r>
          </a:p>
          <a:p>
            <a:pPr eaLnBrk="1" hangingPunct="1"/>
            <a:r>
              <a:rPr lang="en-US" altLang="en-US" smtClean="0"/>
              <a:t>Can other parts of the company take on part of the costs?</a:t>
            </a:r>
          </a:p>
          <a:p>
            <a:pPr eaLnBrk="1" hangingPunct="1"/>
            <a:r>
              <a:rPr lang="en-US" altLang="en-US" smtClean="0"/>
              <a:t>Can money be saved up in a reserve fund?</a:t>
            </a:r>
          </a:p>
          <a:p>
            <a:pPr eaLnBrk="1" hangingPunct="1"/>
            <a:endParaRPr lang="en-US" altLang="en-US" smtClean="0"/>
          </a:p>
          <a:p>
            <a:pPr eaLnBrk="1" hangingPunct="1">
              <a:buFontTx/>
              <a:buNone/>
            </a:pPr>
            <a:endParaRPr lang="en-US" altLang="en-US" smtClean="0"/>
          </a:p>
        </p:txBody>
      </p:sp>
      <p:sp>
        <p:nvSpPr>
          <p:cNvPr id="32772" name="Rectangle 4"/>
          <p:cNvSpPr>
            <a:spLocks noGrp="1" noChangeArrowheads="1"/>
          </p:cNvSpPr>
          <p:nvPr>
            <p:ph sz="half" idx="2"/>
          </p:nvPr>
        </p:nvSpPr>
        <p:spPr>
          <a:xfrm>
            <a:off x="5562600" y="1752600"/>
            <a:ext cx="3124200" cy="4343400"/>
          </a:xfrm>
        </p:spPr>
        <p:txBody>
          <a:bodyPr/>
          <a:lstStyle/>
          <a:p>
            <a:pPr eaLnBrk="1" hangingPunct="1"/>
            <a:endParaRPr lang="en-US" altLang="en-US" smtClean="0"/>
          </a:p>
        </p:txBody>
      </p:sp>
      <p:pic>
        <p:nvPicPr>
          <p:cNvPr id="32773" name="Picture 5"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41910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6" descr="Large hospital buil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8288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p>
            <a:pPr>
              <a:defRPr/>
            </a:pPr>
            <a:fld id="{59935176-EEB7-4CED-85CB-3C600DA42D29}" type="slidenum">
              <a:rPr lang="en-US"/>
              <a:pPr>
                <a:defRPr/>
              </a:pPr>
              <a:t>20</a:t>
            </a:fld>
            <a:endParaRPr lang="en-US"/>
          </a:p>
        </p:txBody>
      </p:sp>
      <p:sp>
        <p:nvSpPr>
          <p:cNvPr id="8" name="Footer Placeholder 7"/>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8377753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381000"/>
            <a:ext cx="8229600" cy="1143000"/>
          </a:xfrm>
        </p:spPr>
        <p:txBody>
          <a:bodyPr>
            <a:normAutofit fontScale="90000"/>
          </a:bodyPr>
          <a:lstStyle/>
          <a:p>
            <a:pPr marL="838200" indent="-838200" eaLnBrk="1" fontAlgn="auto" hangingPunct="1">
              <a:spcAft>
                <a:spcPts val="0"/>
              </a:spcAft>
              <a:defRPr/>
            </a:pPr>
            <a:r>
              <a:rPr lang="en-US" altLang="en-US" sz="3600" smtClean="0"/>
              <a:t>… outside sources of funding</a:t>
            </a:r>
            <a:br>
              <a:rPr lang="en-US" altLang="en-US" sz="3600" smtClean="0"/>
            </a:br>
            <a:r>
              <a:rPr lang="en-US" altLang="en-US" sz="3600" smtClean="0"/>
              <a:t>and undue hardship</a:t>
            </a:r>
            <a:r>
              <a:rPr lang="en-US" altLang="en-US" sz="4000" smtClean="0"/>
              <a:t> </a:t>
            </a:r>
            <a:br>
              <a:rPr lang="en-US" altLang="en-US" sz="4000" smtClean="0"/>
            </a:br>
            <a:endParaRPr lang="en-CA" altLang="en-US" sz="2000" smtClean="0"/>
          </a:p>
        </p:txBody>
      </p:sp>
      <p:sp>
        <p:nvSpPr>
          <p:cNvPr id="33795" name="Rectangle 3"/>
          <p:cNvSpPr>
            <a:spLocks noGrp="1" noChangeArrowheads="1"/>
          </p:cNvSpPr>
          <p:nvPr>
            <p:ph idx="1"/>
          </p:nvPr>
        </p:nvSpPr>
        <p:spPr>
          <a:xfrm>
            <a:off x="457200" y="1752600"/>
            <a:ext cx="8229600" cy="4525963"/>
          </a:xfrm>
        </p:spPr>
        <p:txBody>
          <a:bodyPr/>
          <a:lstStyle/>
          <a:p>
            <a:pPr eaLnBrk="1" hangingPunct="1">
              <a:buFontTx/>
              <a:buNone/>
            </a:pPr>
            <a:r>
              <a:rPr lang="en-US" altLang="en-US" smtClean="0"/>
              <a:t>Consider government and non-government grants, </a:t>
            </a:r>
          </a:p>
          <a:p>
            <a:pPr eaLnBrk="1" hangingPunct="1">
              <a:buFontTx/>
              <a:buNone/>
            </a:pPr>
            <a:r>
              <a:rPr lang="en-US" altLang="en-US" smtClean="0"/>
              <a:t>subsidies or loans: </a:t>
            </a:r>
          </a:p>
          <a:p>
            <a:pPr eaLnBrk="1" hangingPunct="1">
              <a:buFontTx/>
              <a:buNone/>
            </a:pPr>
            <a:endParaRPr lang="en-US" altLang="en-US" smtClean="0"/>
          </a:p>
          <a:p>
            <a:pPr eaLnBrk="1" hangingPunct="1"/>
            <a:r>
              <a:rPr lang="en-US" altLang="en-US" smtClean="0"/>
              <a:t>to make buildings accessible </a:t>
            </a:r>
          </a:p>
          <a:p>
            <a:pPr eaLnBrk="1" hangingPunct="1">
              <a:buFontTx/>
              <a:buNone/>
            </a:pPr>
            <a:r>
              <a:rPr lang="en-US" altLang="en-US" smtClean="0"/>
              <a:t>	or for tax credits</a:t>
            </a:r>
          </a:p>
          <a:p>
            <a:pPr eaLnBrk="1" hangingPunct="1"/>
            <a:r>
              <a:rPr lang="en-US" altLang="en-US" smtClean="0"/>
              <a:t>for making services available </a:t>
            </a:r>
          </a:p>
          <a:p>
            <a:pPr eaLnBrk="1" hangingPunct="1">
              <a:buFontTx/>
              <a:buNone/>
            </a:pPr>
            <a:r>
              <a:rPr lang="en-US" altLang="en-US" smtClean="0"/>
              <a:t>	directly to persons with disabilities</a:t>
            </a:r>
          </a:p>
        </p:txBody>
      </p:sp>
      <p:pic>
        <p:nvPicPr>
          <p:cNvPr id="33796" name="imgHvThumb"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7432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pPr>
              <a:defRPr/>
            </a:pPr>
            <a:fld id="{87FA3F17-72F5-4123-AF2C-ACB748F765BE}" type="slidenum">
              <a:rPr lang="en-US"/>
              <a:pPr>
                <a:defRPr/>
              </a:pPr>
              <a:t>21</a:t>
            </a:fld>
            <a:endParaRPr lang="en-US"/>
          </a:p>
        </p:txBody>
      </p:sp>
      <p:sp>
        <p:nvSpPr>
          <p:cNvPr id="6" name="Footer Placeholder 5"/>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31032733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457200"/>
            <a:ext cx="7848600" cy="1295400"/>
          </a:xfrm>
        </p:spPr>
        <p:txBody>
          <a:bodyPr>
            <a:normAutofit fontScale="90000"/>
          </a:bodyPr>
          <a:lstStyle/>
          <a:p>
            <a:pPr eaLnBrk="1" fontAlgn="auto" hangingPunct="1">
              <a:spcAft>
                <a:spcPts val="0"/>
              </a:spcAft>
              <a:defRPr/>
            </a:pPr>
            <a:r>
              <a:rPr lang="en-US" altLang="en-US" sz="3600" smtClean="0"/>
              <a:t/>
            </a:r>
            <a:br>
              <a:rPr lang="en-US" altLang="en-US" sz="3600" smtClean="0"/>
            </a:br>
            <a:r>
              <a:rPr lang="en-US" altLang="en-US" sz="3600" smtClean="0"/>
              <a:t>… health and safety requirements</a:t>
            </a:r>
            <a:br>
              <a:rPr lang="en-US" altLang="en-US" sz="3600" smtClean="0"/>
            </a:br>
            <a:r>
              <a:rPr lang="en-US" altLang="en-US" sz="3600" smtClean="0"/>
              <a:t>and undue hardship</a:t>
            </a:r>
            <a:br>
              <a:rPr lang="en-US" altLang="en-US" sz="3600" smtClean="0"/>
            </a:br>
            <a:r>
              <a:rPr lang="en-US" altLang="en-US" sz="4000" smtClean="0"/>
              <a:t>  </a:t>
            </a:r>
            <a:endParaRPr lang="en-CA" altLang="en-US" sz="2000" smtClean="0"/>
          </a:p>
        </p:txBody>
      </p:sp>
      <p:sp>
        <p:nvSpPr>
          <p:cNvPr id="34819" name="Rectangle 3"/>
          <p:cNvSpPr>
            <a:spLocks noGrp="1" noChangeArrowheads="1"/>
          </p:cNvSpPr>
          <p:nvPr>
            <p:ph sz="half" idx="1"/>
          </p:nvPr>
        </p:nvSpPr>
        <p:spPr/>
        <p:txBody>
          <a:bodyPr/>
          <a:lstStyle/>
          <a:p>
            <a:pPr eaLnBrk="1" hangingPunct="1">
              <a:buFontTx/>
              <a:buNone/>
            </a:pPr>
            <a:r>
              <a:rPr lang="en-US" altLang="en-US" smtClean="0"/>
              <a:t>May be set by:</a:t>
            </a:r>
          </a:p>
          <a:p>
            <a:pPr eaLnBrk="1" hangingPunct="1"/>
            <a:r>
              <a:rPr lang="en-US" altLang="en-US" smtClean="0"/>
              <a:t>law</a:t>
            </a:r>
          </a:p>
          <a:p>
            <a:pPr eaLnBrk="1" hangingPunct="1"/>
            <a:r>
              <a:rPr lang="en-US" altLang="en-US" smtClean="0"/>
              <a:t>regulations</a:t>
            </a:r>
          </a:p>
          <a:p>
            <a:pPr eaLnBrk="1" hangingPunct="1"/>
            <a:r>
              <a:rPr lang="en-US" altLang="en-US" smtClean="0"/>
              <a:t>rules</a:t>
            </a:r>
          </a:p>
          <a:p>
            <a:pPr eaLnBrk="1" hangingPunct="1"/>
            <a:r>
              <a:rPr lang="en-US" altLang="en-US" smtClean="0"/>
              <a:t>practice </a:t>
            </a:r>
          </a:p>
          <a:p>
            <a:pPr eaLnBrk="1" hangingPunct="1"/>
            <a:r>
              <a:rPr lang="en-US" altLang="en-US" smtClean="0"/>
              <a:t>procedure</a:t>
            </a:r>
          </a:p>
          <a:p>
            <a:pPr eaLnBrk="1" hangingPunct="1">
              <a:buFontTx/>
              <a:buNone/>
            </a:pPr>
            <a:endParaRPr lang="en-US" altLang="en-US" smtClean="0"/>
          </a:p>
          <a:p>
            <a:pPr eaLnBrk="1" hangingPunct="1">
              <a:buFontTx/>
              <a:buNone/>
            </a:pPr>
            <a:endParaRPr lang="en-US" altLang="en-US" smtClean="0"/>
          </a:p>
          <a:p>
            <a:pPr eaLnBrk="1" hangingPunct="1">
              <a:buFontTx/>
              <a:buNone/>
            </a:pPr>
            <a:endParaRPr lang="en-US" altLang="en-US" smtClean="0"/>
          </a:p>
          <a:p>
            <a:pPr eaLnBrk="1" hangingPunct="1">
              <a:buFontTx/>
              <a:buNone/>
            </a:pPr>
            <a:endParaRPr lang="en-CA" altLang="en-US" smtClean="0"/>
          </a:p>
        </p:txBody>
      </p:sp>
      <p:pic>
        <p:nvPicPr>
          <p:cNvPr id="34820" name="Picture 6" descr="view detai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705600" y="1524000"/>
            <a:ext cx="1752600" cy="1752600"/>
          </a:xfrm>
          <a:noFill/>
        </p:spPr>
      </p:pic>
      <p:pic>
        <p:nvPicPr>
          <p:cNvPr id="34821" name="Picture 4" descr="Workplace Safety gea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4648200"/>
            <a:ext cx="2924175"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imgHvThumb" descr="Red spiraling 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312065">
            <a:off x="6553200" y="29718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p>
            <a:pPr>
              <a:defRPr/>
            </a:pPr>
            <a:fld id="{EAD5266E-7452-4963-9F48-8B0ADCD2D90C}" type="slidenum">
              <a:rPr lang="en-US"/>
              <a:pPr>
                <a:defRPr/>
              </a:pPr>
              <a:t>22</a:t>
            </a:fld>
            <a:endParaRPr lang="en-US"/>
          </a:p>
        </p:txBody>
      </p:sp>
      <p:sp>
        <p:nvSpPr>
          <p:cNvPr id="8" name="Footer Placeholder 7"/>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29400009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609600"/>
            <a:ext cx="8229600" cy="1143000"/>
          </a:xfrm>
        </p:spPr>
        <p:txBody>
          <a:bodyPr>
            <a:normAutofit fontScale="90000"/>
          </a:bodyPr>
          <a:lstStyle/>
          <a:p>
            <a:pPr eaLnBrk="1" fontAlgn="auto" hangingPunct="1">
              <a:spcAft>
                <a:spcPts val="0"/>
              </a:spcAft>
              <a:defRPr/>
            </a:pPr>
            <a:r>
              <a:rPr lang="en-US" altLang="en-US" sz="3600" smtClean="0"/>
              <a:t> … health and safety requirements</a:t>
            </a:r>
            <a:br>
              <a:rPr lang="en-US" altLang="en-US" sz="3600" smtClean="0"/>
            </a:br>
            <a:r>
              <a:rPr lang="en-US" altLang="en-US" sz="3600" smtClean="0"/>
              <a:t> and risks</a:t>
            </a:r>
            <a:r>
              <a:rPr lang="en-US" altLang="en-US" sz="4000" smtClean="0"/>
              <a:t>  </a:t>
            </a:r>
            <a:endParaRPr lang="en-CA" altLang="en-US" sz="2000" smtClean="0"/>
          </a:p>
        </p:txBody>
      </p:sp>
      <p:sp>
        <p:nvSpPr>
          <p:cNvPr id="35843" name="Rectangle 3"/>
          <p:cNvSpPr>
            <a:spLocks noGrp="1" noChangeArrowheads="1"/>
          </p:cNvSpPr>
          <p:nvPr>
            <p:ph sz="half" idx="1"/>
          </p:nvPr>
        </p:nvSpPr>
        <p:spPr>
          <a:xfrm>
            <a:off x="457200" y="1752600"/>
            <a:ext cx="5562600" cy="4343400"/>
          </a:xfrm>
        </p:spPr>
        <p:txBody>
          <a:bodyPr/>
          <a:lstStyle/>
          <a:p>
            <a:pPr eaLnBrk="1" hangingPunct="1">
              <a:buFontTx/>
              <a:buNone/>
            </a:pPr>
            <a:r>
              <a:rPr lang="en-US" altLang="en-US" sz="2400" smtClean="0"/>
              <a:t>Modifying or excusing a health and</a:t>
            </a:r>
          </a:p>
          <a:p>
            <a:pPr eaLnBrk="1" hangingPunct="1">
              <a:buFontTx/>
              <a:buNone/>
            </a:pPr>
            <a:r>
              <a:rPr lang="en-US" altLang="en-US" sz="2400" smtClean="0"/>
              <a:t>safety requirements may create risks</a:t>
            </a:r>
          </a:p>
          <a:p>
            <a:pPr eaLnBrk="1" hangingPunct="1">
              <a:buFontTx/>
              <a:buNone/>
            </a:pPr>
            <a:r>
              <a:rPr lang="en-US" altLang="en-US" sz="2400" smtClean="0"/>
              <a:t>that have to be weighed</a:t>
            </a:r>
          </a:p>
          <a:p>
            <a:pPr eaLnBrk="1" hangingPunct="1">
              <a:buFontTx/>
              <a:buNone/>
            </a:pPr>
            <a:endParaRPr lang="en-US" altLang="en-US" sz="2400" smtClean="0"/>
          </a:p>
          <a:p>
            <a:pPr eaLnBrk="1" hangingPunct="1">
              <a:buFontTx/>
              <a:buNone/>
            </a:pPr>
            <a:r>
              <a:rPr lang="en-US" altLang="en-US" sz="2400" smtClean="0"/>
              <a:t>If the risk after accommodation is big </a:t>
            </a:r>
          </a:p>
          <a:p>
            <a:pPr eaLnBrk="1" hangingPunct="1">
              <a:buFontTx/>
              <a:buNone/>
            </a:pPr>
            <a:r>
              <a:rPr lang="en-US" altLang="en-US" sz="2400" smtClean="0"/>
              <a:t>enough to outweigh the benefits of </a:t>
            </a:r>
          </a:p>
          <a:p>
            <a:pPr eaLnBrk="1" hangingPunct="1">
              <a:buFontTx/>
              <a:buNone/>
            </a:pPr>
            <a:r>
              <a:rPr lang="en-US" altLang="en-US" sz="2400" smtClean="0"/>
              <a:t>enhancing equality, this may be undue </a:t>
            </a:r>
          </a:p>
          <a:p>
            <a:pPr eaLnBrk="1" hangingPunct="1">
              <a:buFontTx/>
              <a:buNone/>
            </a:pPr>
            <a:r>
              <a:rPr lang="en-US" altLang="en-US" sz="2400" smtClean="0"/>
              <a:t>hardship</a:t>
            </a:r>
          </a:p>
          <a:p>
            <a:pPr eaLnBrk="1" hangingPunct="1">
              <a:buFontTx/>
              <a:buNone/>
            </a:pPr>
            <a:endParaRPr lang="en-US" altLang="en-US" sz="2400" smtClean="0"/>
          </a:p>
          <a:p>
            <a:pPr eaLnBrk="1" hangingPunct="1">
              <a:buFontTx/>
              <a:buNone/>
            </a:pPr>
            <a:endParaRPr lang="en-US" altLang="en-US" sz="2400" smtClean="0"/>
          </a:p>
          <a:p>
            <a:pPr eaLnBrk="1" hangingPunct="1">
              <a:buFontTx/>
              <a:buNone/>
            </a:pPr>
            <a:endParaRPr lang="en-US" altLang="en-US" sz="2400" smtClean="0"/>
          </a:p>
          <a:p>
            <a:pPr eaLnBrk="1" hangingPunct="1">
              <a:buFontTx/>
              <a:buNone/>
            </a:pPr>
            <a:endParaRPr lang="en-US" altLang="en-US" sz="2400" smtClean="0"/>
          </a:p>
          <a:p>
            <a:pPr eaLnBrk="1" hangingPunct="1">
              <a:buFontTx/>
              <a:buNone/>
            </a:pPr>
            <a:endParaRPr lang="en-CA" altLang="en-US" sz="2400" smtClean="0"/>
          </a:p>
        </p:txBody>
      </p:sp>
      <p:pic>
        <p:nvPicPr>
          <p:cNvPr id="35844" name="imgHvThumb" descr="view detai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781800" y="1825625"/>
            <a:ext cx="1828800" cy="1755775"/>
          </a:xfrm>
          <a:noFill/>
        </p:spPr>
      </p:pic>
      <p:pic>
        <p:nvPicPr>
          <p:cNvPr id="35845" name="Picture 5" descr="Clip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38100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6" desc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03704">
            <a:off x="6477000" y="3584575"/>
            <a:ext cx="976313"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7" desc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86286">
            <a:off x="7997825" y="381000"/>
            <a:ext cx="4413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pPr>
              <a:defRPr/>
            </a:pPr>
            <a:fld id="{F1F19BD3-C9C3-46D9-B343-AB4EB4285D80}" type="slidenum">
              <a:rPr lang="en-US"/>
              <a:pPr>
                <a:defRPr/>
              </a:pPr>
              <a:t>23</a:t>
            </a:fld>
            <a:endParaRPr lang="en-US"/>
          </a:p>
        </p:txBody>
      </p:sp>
      <p:sp>
        <p:nvSpPr>
          <p:cNvPr id="9" name="Footer Placeholder 8"/>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22910388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marL="762000" indent="-762000" eaLnBrk="1" fontAlgn="auto" hangingPunct="1">
              <a:spcAft>
                <a:spcPts val="0"/>
              </a:spcAft>
              <a:defRPr/>
            </a:pPr>
            <a:r>
              <a:rPr lang="en-US" altLang="en-US" sz="3600" smtClean="0"/>
              <a:t>. … assessing health and safety requirements and lowering risks</a:t>
            </a:r>
            <a:r>
              <a:rPr lang="en-US" altLang="en-US" sz="4000" smtClean="0"/>
              <a:t> </a:t>
            </a:r>
            <a:endParaRPr lang="en-CA" altLang="en-US" sz="4000" smtClean="0"/>
          </a:p>
        </p:txBody>
      </p:sp>
      <p:sp>
        <p:nvSpPr>
          <p:cNvPr id="36867" name="Rectangle 3"/>
          <p:cNvSpPr>
            <a:spLocks noGrp="1" noChangeArrowheads="1"/>
          </p:cNvSpPr>
          <p:nvPr>
            <p:ph idx="1"/>
          </p:nvPr>
        </p:nvSpPr>
        <p:spPr>
          <a:xfrm>
            <a:off x="457200" y="1752600"/>
            <a:ext cx="8229600" cy="4525963"/>
          </a:xfrm>
        </p:spPr>
        <p:txBody>
          <a:bodyPr/>
          <a:lstStyle/>
          <a:p>
            <a:pPr marL="609600" indent="-609600" eaLnBrk="1" hangingPunct="1">
              <a:buFontTx/>
              <a:buNone/>
            </a:pPr>
            <a:r>
              <a:rPr lang="en-CA" altLang="en-US" smtClean="0"/>
              <a:t>Assessing the health and safety requirement: </a:t>
            </a:r>
          </a:p>
          <a:p>
            <a:pPr marL="609600" indent="-609600" eaLnBrk="1" hangingPunct="1">
              <a:buFontTx/>
              <a:buAutoNum type="arabicPeriod"/>
            </a:pPr>
            <a:r>
              <a:rPr lang="en-CA" altLang="en-US" smtClean="0"/>
              <a:t>is the requirement </a:t>
            </a:r>
            <a:r>
              <a:rPr lang="en-CA" altLang="en-US" i="1" smtClean="0"/>
              <a:t>bona fide</a:t>
            </a:r>
            <a:r>
              <a:rPr lang="en-CA" altLang="en-US" smtClean="0"/>
              <a:t> (reasonable)?</a:t>
            </a:r>
          </a:p>
          <a:p>
            <a:pPr marL="609600" indent="-609600" eaLnBrk="1" hangingPunct="1">
              <a:buFontTx/>
              <a:buAutoNum type="arabicPeriod"/>
            </a:pPr>
            <a:r>
              <a:rPr lang="en-CA" altLang="en-US" smtClean="0"/>
              <a:t>does it create a barrier for the person who is identified under the </a:t>
            </a:r>
            <a:r>
              <a:rPr lang="en-CA" altLang="en-US" i="1" smtClean="0"/>
              <a:t>Code</a:t>
            </a:r>
            <a:r>
              <a:rPr lang="en-CA" altLang="en-US" smtClean="0"/>
              <a:t>?</a:t>
            </a:r>
          </a:p>
          <a:p>
            <a:pPr marL="609600" indent="-609600" eaLnBrk="1" hangingPunct="1">
              <a:buFontTx/>
              <a:buAutoNum type="arabicPeriod"/>
            </a:pPr>
            <a:r>
              <a:rPr lang="en-CA" altLang="en-US" smtClean="0"/>
              <a:t>if yes, can the requirement be adjusted or excused?    </a:t>
            </a:r>
            <a:endParaRPr lang="en-US" altLang="en-US" sz="1800" i="1" smtClean="0"/>
          </a:p>
        </p:txBody>
      </p:sp>
      <p:sp>
        <p:nvSpPr>
          <p:cNvPr id="4" name="Slide Number Placeholder 3"/>
          <p:cNvSpPr>
            <a:spLocks noGrp="1"/>
          </p:cNvSpPr>
          <p:nvPr>
            <p:ph type="sldNum" sz="quarter" idx="12"/>
          </p:nvPr>
        </p:nvSpPr>
        <p:spPr/>
        <p:txBody>
          <a:bodyPr/>
          <a:lstStyle/>
          <a:p>
            <a:pPr>
              <a:defRPr/>
            </a:pPr>
            <a:fld id="{E4006677-EA05-442E-B205-61BA81AD697B}" type="slidenum">
              <a:rPr lang="en-US"/>
              <a:pPr>
                <a:defRPr/>
              </a:pPr>
              <a:t>24</a:t>
            </a:fld>
            <a:endParaRPr lang="en-US"/>
          </a:p>
        </p:txBody>
      </p:sp>
      <p:sp>
        <p:nvSpPr>
          <p:cNvPr id="5" name="Footer Placeholder 4"/>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8338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74638"/>
            <a:ext cx="8686800" cy="1143000"/>
          </a:xfrm>
        </p:spPr>
        <p:txBody>
          <a:bodyPr>
            <a:normAutofit fontScale="90000"/>
          </a:bodyPr>
          <a:lstStyle/>
          <a:p>
            <a:pPr marL="762000" indent="-762000" eaLnBrk="1" fontAlgn="auto" hangingPunct="1">
              <a:spcAft>
                <a:spcPts val="0"/>
              </a:spcAft>
              <a:defRPr/>
            </a:pPr>
            <a:r>
              <a:rPr lang="en-US" altLang="en-US" sz="3600" smtClean="0"/>
              <a:t>. … assessing health and safety requirements and lowering risks</a:t>
            </a:r>
            <a:r>
              <a:rPr lang="en-US" altLang="en-US" sz="4000" smtClean="0"/>
              <a:t> </a:t>
            </a:r>
            <a:r>
              <a:rPr lang="en-US" altLang="en-US" sz="2400" smtClean="0"/>
              <a:t>cont’d</a:t>
            </a:r>
            <a:endParaRPr lang="en-CA" altLang="en-US" sz="2400" smtClean="0"/>
          </a:p>
        </p:txBody>
      </p:sp>
      <p:sp>
        <p:nvSpPr>
          <p:cNvPr id="37891" name="Rectangle 3"/>
          <p:cNvSpPr>
            <a:spLocks noGrp="1" noChangeArrowheads="1"/>
          </p:cNvSpPr>
          <p:nvPr>
            <p:ph idx="1"/>
          </p:nvPr>
        </p:nvSpPr>
        <p:spPr>
          <a:xfrm>
            <a:off x="457200" y="1752600"/>
            <a:ext cx="8229600" cy="4525963"/>
          </a:xfrm>
        </p:spPr>
        <p:txBody>
          <a:bodyPr/>
          <a:lstStyle/>
          <a:p>
            <a:pPr marL="609600" indent="-609600" eaLnBrk="1" hangingPunct="1">
              <a:buFontTx/>
              <a:buNone/>
            </a:pPr>
            <a:endParaRPr lang="en-US" altLang="en-US" sz="1800" i="1" smtClean="0"/>
          </a:p>
          <a:p>
            <a:pPr marL="609600" indent="-609600" eaLnBrk="1" hangingPunct="1">
              <a:buFontTx/>
              <a:buNone/>
            </a:pPr>
            <a:r>
              <a:rPr lang="en-US" altLang="en-US" smtClean="0"/>
              <a:t>Lower high risks where possible:</a:t>
            </a:r>
          </a:p>
          <a:p>
            <a:pPr marL="609600" indent="-609600" eaLnBrk="1" hangingPunct="1"/>
            <a:r>
              <a:rPr lang="en-US" altLang="en-US" smtClean="0"/>
              <a:t>by phasing in safety features, introducing</a:t>
            </a:r>
          </a:p>
          <a:p>
            <a:pPr marL="609600" indent="-609600" eaLnBrk="1" hangingPunct="1">
              <a:buFontTx/>
              <a:buNone/>
            </a:pPr>
            <a:r>
              <a:rPr lang="en-US" altLang="en-US" smtClean="0"/>
              <a:t>	new technology, adjusting job descriptions</a:t>
            </a:r>
            <a:endParaRPr lang="en-CA" altLang="en-US" smtClean="0"/>
          </a:p>
        </p:txBody>
      </p:sp>
      <p:pic>
        <p:nvPicPr>
          <p:cNvPr id="37892" name="imgHvThumb"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4495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5" descr="Businessman wearing a hard hat while viewing a safety sig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48006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imgHvThumb" descr="view detail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4495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p>
            <a:pPr>
              <a:defRPr/>
            </a:pPr>
            <a:fld id="{3A7787B4-D646-44E2-B435-1ECB9ADDAC15}" type="slidenum">
              <a:rPr lang="en-US"/>
              <a:pPr>
                <a:defRPr/>
              </a:pPr>
              <a:t>25</a:t>
            </a:fld>
            <a:endParaRPr lang="en-US"/>
          </a:p>
        </p:txBody>
      </p:sp>
      <p:sp>
        <p:nvSpPr>
          <p:cNvPr id="8" name="Footer Placeholder 7"/>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7785445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pPr eaLnBrk="1" fontAlgn="auto" hangingPunct="1">
              <a:spcAft>
                <a:spcPts val="0"/>
              </a:spcAft>
              <a:defRPr/>
            </a:pPr>
            <a:r>
              <a:rPr lang="en-US" altLang="en-US" sz="3600" smtClean="0"/>
              <a:t>… remaining risk(s) after accommodation</a:t>
            </a:r>
            <a:endParaRPr lang="en-CA" altLang="en-US" sz="3600" smtClean="0"/>
          </a:p>
        </p:txBody>
      </p:sp>
      <p:sp>
        <p:nvSpPr>
          <p:cNvPr id="38915" name="Rectangle 3"/>
          <p:cNvSpPr>
            <a:spLocks noGrp="1" noChangeArrowheads="1"/>
          </p:cNvSpPr>
          <p:nvPr>
            <p:ph sz="half" idx="1"/>
          </p:nvPr>
        </p:nvSpPr>
        <p:spPr>
          <a:xfrm>
            <a:off x="457200" y="1752600"/>
            <a:ext cx="3352800" cy="4343400"/>
          </a:xfrm>
        </p:spPr>
        <p:txBody>
          <a:bodyPr/>
          <a:lstStyle/>
          <a:p>
            <a:pPr marL="609600" indent="-609600" eaLnBrk="1" hangingPunct="1">
              <a:lnSpc>
                <a:spcPct val="90000"/>
              </a:lnSpc>
              <a:buFontTx/>
              <a:buNone/>
            </a:pPr>
            <a:r>
              <a:rPr lang="en-US" altLang="en-US" sz="2200" smtClean="0"/>
              <a:t>How serious is the </a:t>
            </a:r>
          </a:p>
          <a:p>
            <a:pPr marL="609600" indent="-609600" eaLnBrk="1" hangingPunct="1">
              <a:lnSpc>
                <a:spcPct val="90000"/>
              </a:lnSpc>
              <a:buFontTx/>
              <a:buNone/>
            </a:pPr>
            <a:r>
              <a:rPr lang="en-US" altLang="en-US" sz="2200" smtClean="0"/>
              <a:t>risk?</a:t>
            </a:r>
          </a:p>
          <a:p>
            <a:pPr marL="609600" indent="-609600" eaLnBrk="1" hangingPunct="1">
              <a:lnSpc>
                <a:spcPct val="90000"/>
              </a:lnSpc>
              <a:buFontTx/>
              <a:buNone/>
            </a:pPr>
            <a:endParaRPr lang="en-US" altLang="en-US" sz="2200" smtClean="0"/>
          </a:p>
          <a:p>
            <a:pPr marL="609600" indent="-609600" eaLnBrk="1" hangingPunct="1">
              <a:lnSpc>
                <a:spcPct val="90000"/>
              </a:lnSpc>
              <a:buFontTx/>
              <a:buNone/>
            </a:pPr>
            <a:endParaRPr lang="en-US" altLang="en-US" sz="2200" smtClean="0"/>
          </a:p>
          <a:p>
            <a:pPr marL="609600" indent="-609600" eaLnBrk="1" hangingPunct="1">
              <a:lnSpc>
                <a:spcPct val="90000"/>
              </a:lnSpc>
              <a:buFontTx/>
              <a:buNone/>
            </a:pPr>
            <a:r>
              <a:rPr lang="en-US" altLang="en-US" sz="2200" smtClean="0"/>
              <a:t>How does it compare</a:t>
            </a:r>
          </a:p>
          <a:p>
            <a:pPr marL="609600" indent="-609600" eaLnBrk="1" hangingPunct="1">
              <a:lnSpc>
                <a:spcPct val="90000"/>
              </a:lnSpc>
              <a:buFontTx/>
              <a:buNone/>
            </a:pPr>
            <a:r>
              <a:rPr lang="en-US" altLang="en-US" sz="2200" smtClean="0"/>
              <a:t>with other risks?     </a:t>
            </a:r>
          </a:p>
          <a:p>
            <a:pPr marL="609600" indent="-609600" eaLnBrk="1" hangingPunct="1">
              <a:lnSpc>
                <a:spcPct val="90000"/>
              </a:lnSpc>
              <a:buFontTx/>
              <a:buNone/>
            </a:pPr>
            <a:endParaRPr lang="en-US" altLang="en-US" sz="2200" smtClean="0"/>
          </a:p>
          <a:p>
            <a:pPr marL="609600" indent="-609600" eaLnBrk="1" hangingPunct="1">
              <a:lnSpc>
                <a:spcPct val="90000"/>
              </a:lnSpc>
              <a:buFontTx/>
              <a:buNone/>
            </a:pPr>
            <a:endParaRPr lang="en-US" altLang="en-US" sz="1800" smtClean="0"/>
          </a:p>
          <a:p>
            <a:pPr marL="609600" indent="-609600" eaLnBrk="1" hangingPunct="1">
              <a:lnSpc>
                <a:spcPct val="90000"/>
              </a:lnSpc>
              <a:buFontTx/>
              <a:buNone/>
            </a:pPr>
            <a:r>
              <a:rPr lang="en-US" altLang="en-US" sz="2200" smtClean="0"/>
              <a:t>Is the person willing to </a:t>
            </a:r>
          </a:p>
          <a:p>
            <a:pPr marL="609600" indent="-609600" eaLnBrk="1" hangingPunct="1">
              <a:lnSpc>
                <a:spcPct val="90000"/>
              </a:lnSpc>
              <a:buFontTx/>
              <a:buNone/>
            </a:pPr>
            <a:r>
              <a:rPr lang="en-US" altLang="en-US" sz="2200" smtClean="0"/>
              <a:t>take on a risk?</a:t>
            </a:r>
          </a:p>
          <a:p>
            <a:pPr marL="609600" indent="-609600" eaLnBrk="1" hangingPunct="1">
              <a:lnSpc>
                <a:spcPct val="90000"/>
              </a:lnSpc>
              <a:buFontTx/>
              <a:buNone/>
            </a:pPr>
            <a:endParaRPr lang="en-US" altLang="en-US" sz="2200" smtClean="0"/>
          </a:p>
          <a:p>
            <a:pPr marL="609600" indent="-609600" eaLnBrk="1" hangingPunct="1">
              <a:lnSpc>
                <a:spcPct val="90000"/>
              </a:lnSpc>
              <a:buFontTx/>
              <a:buNone/>
            </a:pPr>
            <a:endParaRPr lang="en-CA" altLang="en-US" sz="2200" smtClean="0"/>
          </a:p>
        </p:txBody>
      </p:sp>
      <p:sp>
        <p:nvSpPr>
          <p:cNvPr id="38916" name="Rectangle 4"/>
          <p:cNvSpPr>
            <a:spLocks noGrp="1" noChangeArrowheads="1"/>
          </p:cNvSpPr>
          <p:nvPr>
            <p:ph sz="half" idx="2"/>
          </p:nvPr>
        </p:nvSpPr>
        <p:spPr>
          <a:xfrm>
            <a:off x="3962400" y="1752600"/>
            <a:ext cx="4724400" cy="4343400"/>
          </a:xfrm>
        </p:spPr>
        <p:txBody>
          <a:bodyPr/>
          <a:lstStyle/>
          <a:p>
            <a:pPr eaLnBrk="1" hangingPunct="1">
              <a:lnSpc>
                <a:spcPct val="80000"/>
              </a:lnSpc>
            </a:pPr>
            <a:r>
              <a:rPr lang="en-US" altLang="en-US" sz="2400" smtClean="0"/>
              <a:t>what may happen, how often, to whom, how seriously it would affect people</a:t>
            </a:r>
          </a:p>
          <a:p>
            <a:pPr eaLnBrk="1" hangingPunct="1">
              <a:lnSpc>
                <a:spcPct val="80000"/>
              </a:lnSpc>
            </a:pPr>
            <a:endParaRPr lang="en-US" altLang="en-US" sz="1600" smtClean="0"/>
          </a:p>
          <a:p>
            <a:pPr eaLnBrk="1" hangingPunct="1">
              <a:lnSpc>
                <a:spcPct val="80000"/>
              </a:lnSpc>
            </a:pPr>
            <a:r>
              <a:rPr lang="en-US" altLang="en-US" sz="2400" smtClean="0"/>
              <a:t>in some jobs, organizations, everyday life, society</a:t>
            </a:r>
          </a:p>
          <a:p>
            <a:pPr eaLnBrk="1" hangingPunct="1">
              <a:lnSpc>
                <a:spcPct val="80000"/>
              </a:lnSpc>
            </a:pPr>
            <a:r>
              <a:rPr lang="en-US" altLang="en-US" sz="2400" smtClean="0"/>
              <a:t>allow this choice where possible – “dignity of risk”</a:t>
            </a:r>
          </a:p>
          <a:p>
            <a:pPr eaLnBrk="1" hangingPunct="1">
              <a:lnSpc>
                <a:spcPct val="80000"/>
              </a:lnSpc>
              <a:buFontTx/>
              <a:buNone/>
            </a:pPr>
            <a:endParaRPr lang="en-US" altLang="en-US" sz="2400" smtClean="0"/>
          </a:p>
          <a:p>
            <a:pPr eaLnBrk="1" hangingPunct="1">
              <a:lnSpc>
                <a:spcPct val="80000"/>
              </a:lnSpc>
            </a:pPr>
            <a:r>
              <a:rPr lang="en-US" altLang="en-US" sz="2400" smtClean="0"/>
              <a:t>person should fully understand the risk</a:t>
            </a:r>
          </a:p>
          <a:p>
            <a:pPr eaLnBrk="1" hangingPunct="1">
              <a:lnSpc>
                <a:spcPct val="80000"/>
              </a:lnSpc>
            </a:pPr>
            <a:r>
              <a:rPr lang="en-US" altLang="en-US" sz="2400" smtClean="0"/>
              <a:t>risk should not likely affect others</a:t>
            </a:r>
          </a:p>
          <a:p>
            <a:pPr eaLnBrk="1" hangingPunct="1">
              <a:lnSpc>
                <a:spcPct val="80000"/>
              </a:lnSpc>
              <a:buFontTx/>
              <a:buNone/>
            </a:pPr>
            <a:endParaRPr lang="en-US" altLang="en-US" sz="1600" smtClean="0"/>
          </a:p>
          <a:p>
            <a:pPr eaLnBrk="1" hangingPunct="1">
              <a:lnSpc>
                <a:spcPct val="80000"/>
              </a:lnSpc>
              <a:buFontTx/>
              <a:buNone/>
            </a:pPr>
            <a:endParaRPr lang="en-US" altLang="en-US" sz="2700" smtClean="0"/>
          </a:p>
          <a:p>
            <a:pPr eaLnBrk="1" hangingPunct="1">
              <a:lnSpc>
                <a:spcPct val="80000"/>
              </a:lnSpc>
              <a:buFontTx/>
              <a:buNone/>
            </a:pPr>
            <a:endParaRPr lang="en-US" altLang="en-US" sz="1600" smtClean="0"/>
          </a:p>
        </p:txBody>
      </p:sp>
      <p:sp>
        <p:nvSpPr>
          <p:cNvPr id="5" name="Slide Number Placeholder 4"/>
          <p:cNvSpPr>
            <a:spLocks noGrp="1"/>
          </p:cNvSpPr>
          <p:nvPr>
            <p:ph type="sldNum" sz="quarter" idx="12"/>
          </p:nvPr>
        </p:nvSpPr>
        <p:spPr/>
        <p:txBody>
          <a:bodyPr/>
          <a:lstStyle/>
          <a:p>
            <a:pPr>
              <a:defRPr/>
            </a:pPr>
            <a:fld id="{900FB4AE-0FBD-4052-82E8-6D10D519174D}" type="slidenum">
              <a:rPr lang="en-US"/>
              <a:pPr>
                <a:defRPr/>
              </a:pPr>
              <a:t>26</a:t>
            </a:fld>
            <a:endParaRPr lang="en-US"/>
          </a:p>
        </p:txBody>
      </p:sp>
      <p:sp>
        <p:nvSpPr>
          <p:cNvPr id="6" name="Footer Placeholder 5"/>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3407985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274638"/>
            <a:ext cx="9144000" cy="1143000"/>
          </a:xfrm>
        </p:spPr>
        <p:txBody>
          <a:bodyPr/>
          <a:lstStyle/>
          <a:p>
            <a:pPr eaLnBrk="1" fontAlgn="auto" hangingPunct="1">
              <a:spcAft>
                <a:spcPts val="0"/>
              </a:spcAft>
              <a:defRPr/>
            </a:pPr>
            <a:r>
              <a:rPr lang="en-US" altLang="en-US" sz="3600" smtClean="0"/>
              <a:t>… undue hardship is not about …</a:t>
            </a:r>
            <a:endParaRPr lang="en-CA" altLang="en-US" sz="3600" smtClean="0"/>
          </a:p>
        </p:txBody>
      </p:sp>
      <p:sp>
        <p:nvSpPr>
          <p:cNvPr id="39939" name="Rectangle 3"/>
          <p:cNvSpPr>
            <a:spLocks noGrp="1" noChangeArrowheads="1"/>
          </p:cNvSpPr>
          <p:nvPr>
            <p:ph idx="1"/>
          </p:nvPr>
        </p:nvSpPr>
        <p:spPr/>
        <p:txBody>
          <a:bodyPr/>
          <a:lstStyle/>
          <a:p>
            <a:pPr eaLnBrk="1" hangingPunct="1"/>
            <a:r>
              <a:rPr lang="en-US" altLang="en-US" smtClean="0"/>
              <a:t>business inconvenience or </a:t>
            </a:r>
          </a:p>
          <a:p>
            <a:pPr eaLnBrk="1" hangingPunct="1">
              <a:buFontTx/>
              <a:buNone/>
            </a:pPr>
            <a:r>
              <a:rPr lang="en-US" altLang="en-US" smtClean="0"/>
              <a:t>   customer complaints</a:t>
            </a:r>
          </a:p>
          <a:p>
            <a:pPr eaLnBrk="1" hangingPunct="1">
              <a:buFontTx/>
              <a:buNone/>
            </a:pPr>
            <a:endParaRPr lang="en-US" altLang="en-US" smtClean="0"/>
          </a:p>
          <a:p>
            <a:pPr eaLnBrk="1" hangingPunct="1"/>
            <a:r>
              <a:rPr lang="en-US" altLang="en-US" smtClean="0"/>
              <a:t>collective agreements</a:t>
            </a:r>
          </a:p>
          <a:p>
            <a:pPr eaLnBrk="1" hangingPunct="1">
              <a:buFontTx/>
              <a:buNone/>
            </a:pPr>
            <a:endParaRPr lang="en-US" altLang="en-US" smtClean="0"/>
          </a:p>
          <a:p>
            <a:pPr eaLnBrk="1" hangingPunct="1"/>
            <a:r>
              <a:rPr lang="en-US" altLang="en-US" smtClean="0"/>
              <a:t>what others want or their views</a:t>
            </a:r>
            <a:endParaRPr lang="en-CA" altLang="en-US" smtClean="0"/>
          </a:p>
        </p:txBody>
      </p:sp>
      <p:pic>
        <p:nvPicPr>
          <p:cNvPr id="39940" name="Picture 4"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1430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5" descr="view detai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4958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6" descr="Businessman with a large pencil signing a contrac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819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7" descr="view detail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3800" y="2971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pPr>
              <a:defRPr/>
            </a:pPr>
            <a:fld id="{316021EB-7D95-41BE-BD66-DFD8FF088DA6}" type="slidenum">
              <a:rPr lang="en-US"/>
              <a:pPr>
                <a:defRPr/>
              </a:pPr>
              <a:t>27</a:t>
            </a:fld>
            <a:endParaRPr lang="en-US"/>
          </a:p>
        </p:txBody>
      </p:sp>
      <p:sp>
        <p:nvSpPr>
          <p:cNvPr id="9" name="Footer Placeholder 8"/>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7082079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fontAlgn="auto" hangingPunct="1">
              <a:spcAft>
                <a:spcPts val="0"/>
              </a:spcAft>
              <a:defRPr/>
            </a:pPr>
            <a:r>
              <a:rPr lang="en-US" altLang="en-US" sz="3600" smtClean="0"/>
              <a:t>… undue hardship – key points</a:t>
            </a:r>
            <a:endParaRPr lang="en-CA" altLang="en-US" sz="3600" smtClean="0"/>
          </a:p>
        </p:txBody>
      </p:sp>
      <p:sp>
        <p:nvSpPr>
          <p:cNvPr id="40963" name="Rectangle 3"/>
          <p:cNvSpPr>
            <a:spLocks noGrp="1" noChangeArrowheads="1"/>
          </p:cNvSpPr>
          <p:nvPr>
            <p:ph sz="half" idx="1"/>
          </p:nvPr>
        </p:nvSpPr>
        <p:spPr>
          <a:xfrm>
            <a:off x="304800" y="1600200"/>
            <a:ext cx="3962400" cy="4525963"/>
          </a:xfrm>
        </p:spPr>
        <p:txBody>
          <a:bodyPr/>
          <a:lstStyle/>
          <a:p>
            <a:pPr marL="609600" indent="-609600" eaLnBrk="1" hangingPunct="1">
              <a:lnSpc>
                <a:spcPct val="90000"/>
              </a:lnSpc>
            </a:pPr>
            <a:r>
              <a:rPr lang="en-US" altLang="en-US" sz="2400" smtClean="0"/>
              <a:t>the standard is high</a:t>
            </a:r>
          </a:p>
          <a:p>
            <a:pPr marL="609600" indent="-609600" eaLnBrk="1" hangingPunct="1">
              <a:lnSpc>
                <a:spcPct val="90000"/>
              </a:lnSpc>
            </a:pPr>
            <a:endParaRPr lang="en-US" altLang="en-US" sz="2400" smtClean="0"/>
          </a:p>
          <a:p>
            <a:pPr marL="609600" indent="-609600" eaLnBrk="1" hangingPunct="1">
              <a:lnSpc>
                <a:spcPct val="90000"/>
              </a:lnSpc>
              <a:buFontTx/>
              <a:buNone/>
            </a:pPr>
            <a:endParaRPr lang="en-US" altLang="en-US" sz="2400" smtClean="0"/>
          </a:p>
          <a:p>
            <a:pPr marL="609600" indent="-609600" eaLnBrk="1" hangingPunct="1">
              <a:lnSpc>
                <a:spcPct val="90000"/>
              </a:lnSpc>
            </a:pPr>
            <a:r>
              <a:rPr lang="en-US" altLang="en-US" sz="2400" smtClean="0"/>
              <a:t>must be supported with real facts</a:t>
            </a:r>
          </a:p>
          <a:p>
            <a:pPr marL="609600" indent="-609600" eaLnBrk="1" hangingPunct="1">
              <a:lnSpc>
                <a:spcPct val="90000"/>
              </a:lnSpc>
              <a:buFontTx/>
              <a:buNone/>
            </a:pPr>
            <a:endParaRPr lang="en-US" altLang="en-US" sz="2400" smtClean="0"/>
          </a:p>
          <a:p>
            <a:pPr marL="609600" indent="-609600" eaLnBrk="1" hangingPunct="1">
              <a:lnSpc>
                <a:spcPct val="90000"/>
              </a:lnSpc>
              <a:buFontTx/>
              <a:buNone/>
            </a:pPr>
            <a:endParaRPr lang="en-US" altLang="en-US" sz="2400" smtClean="0"/>
          </a:p>
          <a:p>
            <a:pPr marL="609600" indent="-609600" eaLnBrk="1" hangingPunct="1">
              <a:lnSpc>
                <a:spcPct val="90000"/>
              </a:lnSpc>
              <a:buFontTx/>
              <a:buNone/>
            </a:pPr>
            <a:endParaRPr lang="en-US" altLang="en-US" sz="2400" smtClean="0"/>
          </a:p>
          <a:p>
            <a:pPr marL="609600" indent="-609600" eaLnBrk="1" hangingPunct="1">
              <a:lnSpc>
                <a:spcPct val="90000"/>
              </a:lnSpc>
            </a:pPr>
            <a:r>
              <a:rPr lang="en-US" altLang="en-US" sz="2400" smtClean="0"/>
              <a:t>is different for each organization and situation </a:t>
            </a:r>
            <a:endParaRPr lang="en-CA" altLang="en-US" sz="2400" smtClean="0"/>
          </a:p>
        </p:txBody>
      </p:sp>
      <p:sp>
        <p:nvSpPr>
          <p:cNvPr id="40964" name="Rectangle 4"/>
          <p:cNvSpPr>
            <a:spLocks noGrp="1" noChangeArrowheads="1"/>
          </p:cNvSpPr>
          <p:nvPr>
            <p:ph sz="half" idx="2"/>
          </p:nvPr>
        </p:nvSpPr>
        <p:spPr>
          <a:xfrm>
            <a:off x="4114800" y="1600200"/>
            <a:ext cx="4648200" cy="4525963"/>
          </a:xfrm>
        </p:spPr>
        <p:txBody>
          <a:bodyPr/>
          <a:lstStyle/>
          <a:p>
            <a:pPr eaLnBrk="1" hangingPunct="1">
              <a:lnSpc>
                <a:spcPct val="90000"/>
              </a:lnSpc>
              <a:buFont typeface="Wingdings" pitchFamily="2" charset="2"/>
              <a:buChar char="Ø"/>
            </a:pPr>
            <a:r>
              <a:rPr lang="en-US" altLang="en-US" sz="2000" smtClean="0"/>
              <a:t>costs, outside sources of funding, health and safety</a:t>
            </a:r>
          </a:p>
          <a:p>
            <a:pPr eaLnBrk="1" hangingPunct="1">
              <a:lnSpc>
                <a:spcPct val="90000"/>
              </a:lnSpc>
              <a:buFont typeface="Wingdings" pitchFamily="2" charset="2"/>
              <a:buChar char="Ø"/>
            </a:pPr>
            <a:endParaRPr lang="en-US" altLang="en-US" sz="2000" smtClean="0"/>
          </a:p>
          <a:p>
            <a:pPr eaLnBrk="1" hangingPunct="1">
              <a:lnSpc>
                <a:spcPct val="90000"/>
              </a:lnSpc>
              <a:buFont typeface="Wingdings" pitchFamily="2" charset="2"/>
              <a:buChar char="Ø"/>
            </a:pPr>
            <a:endParaRPr lang="en-US" altLang="en-US" sz="2000" smtClean="0"/>
          </a:p>
          <a:p>
            <a:pPr eaLnBrk="1" hangingPunct="1">
              <a:lnSpc>
                <a:spcPct val="90000"/>
              </a:lnSpc>
              <a:buFont typeface="Wingdings" pitchFamily="2" charset="2"/>
              <a:buChar char="Ø"/>
            </a:pPr>
            <a:r>
              <a:rPr lang="en-US" altLang="en-US" sz="2000" smtClean="0"/>
              <a:t>financial statements, budgets, data, expert opinion, information about accommodation and how the person asking for accommodation is affected</a:t>
            </a:r>
          </a:p>
          <a:p>
            <a:pPr eaLnBrk="1" hangingPunct="1">
              <a:lnSpc>
                <a:spcPct val="90000"/>
              </a:lnSpc>
              <a:buFont typeface="Wingdings" pitchFamily="2" charset="2"/>
              <a:buChar char="Ø"/>
            </a:pPr>
            <a:endParaRPr lang="en-US" altLang="en-US" sz="2000" smtClean="0"/>
          </a:p>
          <a:p>
            <a:pPr eaLnBrk="1" hangingPunct="1">
              <a:lnSpc>
                <a:spcPct val="90000"/>
              </a:lnSpc>
              <a:buFont typeface="Wingdings" pitchFamily="2" charset="2"/>
              <a:buChar char="Ø"/>
            </a:pPr>
            <a:r>
              <a:rPr lang="en-US" altLang="en-US" sz="2000" smtClean="0"/>
              <a:t>For example, the standard for a supermarket would be higher than for a small family-run grocery stor.</a:t>
            </a:r>
          </a:p>
          <a:p>
            <a:pPr eaLnBrk="1" hangingPunct="1">
              <a:lnSpc>
                <a:spcPct val="90000"/>
              </a:lnSpc>
            </a:pPr>
            <a:endParaRPr lang="en-CA" altLang="en-US" sz="2000" smtClean="0"/>
          </a:p>
        </p:txBody>
      </p:sp>
      <p:sp>
        <p:nvSpPr>
          <p:cNvPr id="5" name="Slide Number Placeholder 4"/>
          <p:cNvSpPr>
            <a:spLocks noGrp="1"/>
          </p:cNvSpPr>
          <p:nvPr>
            <p:ph type="sldNum" sz="quarter" idx="12"/>
          </p:nvPr>
        </p:nvSpPr>
        <p:spPr/>
        <p:txBody>
          <a:bodyPr/>
          <a:lstStyle/>
          <a:p>
            <a:pPr>
              <a:defRPr/>
            </a:pPr>
            <a:fld id="{DD1BE422-13FF-4FA6-B910-9E68875DFE61}" type="slidenum">
              <a:rPr lang="en-US"/>
              <a:pPr>
                <a:defRPr/>
              </a:pPr>
              <a:t>28</a:t>
            </a:fld>
            <a:endParaRPr lang="en-US"/>
          </a:p>
        </p:txBody>
      </p:sp>
      <p:sp>
        <p:nvSpPr>
          <p:cNvPr id="6" name="Footer Placeholder 5"/>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23388242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fontAlgn="auto" hangingPunct="1">
              <a:spcAft>
                <a:spcPts val="0"/>
              </a:spcAft>
              <a:defRPr/>
            </a:pPr>
            <a:r>
              <a:rPr lang="en-US" altLang="en-US" sz="3600" smtClean="0"/>
              <a:t>d. Accommodation is a shared responsibility</a:t>
            </a:r>
            <a:endParaRPr lang="en-CA" altLang="en-US" sz="3600" smtClean="0"/>
          </a:p>
        </p:txBody>
      </p:sp>
      <p:sp>
        <p:nvSpPr>
          <p:cNvPr id="41987" name="Rectangle 3"/>
          <p:cNvSpPr>
            <a:spLocks noGrp="1" noChangeArrowheads="1"/>
          </p:cNvSpPr>
          <p:nvPr>
            <p:ph sz="half" idx="1"/>
          </p:nvPr>
        </p:nvSpPr>
        <p:spPr>
          <a:xfrm>
            <a:off x="457200" y="1752600"/>
            <a:ext cx="6248400" cy="4343400"/>
          </a:xfrm>
        </p:spPr>
        <p:txBody>
          <a:bodyPr/>
          <a:lstStyle/>
          <a:p>
            <a:pPr eaLnBrk="1" hangingPunct="1">
              <a:lnSpc>
                <a:spcPct val="90000"/>
              </a:lnSpc>
              <a:buFontTx/>
              <a:buNone/>
            </a:pPr>
            <a:r>
              <a:rPr lang="en-US" altLang="en-US" smtClean="0"/>
              <a:t>Person asking:</a:t>
            </a:r>
          </a:p>
          <a:p>
            <a:pPr eaLnBrk="1" hangingPunct="1">
              <a:lnSpc>
                <a:spcPct val="90000"/>
              </a:lnSpc>
            </a:pPr>
            <a:r>
              <a:rPr lang="en-US" altLang="en-US" smtClean="0"/>
              <a:t>makes the request</a:t>
            </a:r>
          </a:p>
          <a:p>
            <a:pPr eaLnBrk="1" hangingPunct="1">
              <a:lnSpc>
                <a:spcPct val="90000"/>
              </a:lnSpc>
            </a:pPr>
            <a:r>
              <a:rPr lang="en-US" altLang="en-US" smtClean="0"/>
              <a:t>explains what is needed and why</a:t>
            </a:r>
          </a:p>
          <a:p>
            <a:pPr eaLnBrk="1" hangingPunct="1">
              <a:lnSpc>
                <a:spcPct val="90000"/>
              </a:lnSpc>
            </a:pPr>
            <a:r>
              <a:rPr lang="en-US" altLang="en-US" smtClean="0"/>
              <a:t>provides necessary information</a:t>
            </a:r>
          </a:p>
          <a:p>
            <a:pPr eaLnBrk="1" hangingPunct="1">
              <a:lnSpc>
                <a:spcPct val="90000"/>
              </a:lnSpc>
            </a:pPr>
            <a:r>
              <a:rPr lang="en-US" altLang="en-US" smtClean="0"/>
              <a:t>discusses solutions</a:t>
            </a:r>
          </a:p>
          <a:p>
            <a:pPr eaLnBrk="1" hangingPunct="1">
              <a:lnSpc>
                <a:spcPct val="90000"/>
              </a:lnSpc>
            </a:pPr>
            <a:r>
              <a:rPr lang="en-US" altLang="en-US" smtClean="0"/>
              <a:t>co-operates with  experts</a:t>
            </a:r>
          </a:p>
          <a:p>
            <a:pPr eaLnBrk="1" hangingPunct="1">
              <a:lnSpc>
                <a:spcPct val="90000"/>
              </a:lnSpc>
            </a:pPr>
            <a:r>
              <a:rPr lang="en-US" altLang="en-US" smtClean="0"/>
              <a:t>meet work standards</a:t>
            </a:r>
          </a:p>
          <a:p>
            <a:pPr eaLnBrk="1" hangingPunct="1">
              <a:lnSpc>
                <a:spcPct val="90000"/>
              </a:lnSpc>
            </a:pPr>
            <a:r>
              <a:rPr lang="en-US" altLang="en-US" smtClean="0"/>
              <a:t>works with accommodation-provider during the process</a:t>
            </a:r>
            <a:endParaRPr lang="en-CA" altLang="en-US" smtClean="0"/>
          </a:p>
        </p:txBody>
      </p:sp>
      <p:pic>
        <p:nvPicPr>
          <p:cNvPr id="41988" name="imgHvThumb" descr="view detai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2200" y="1447800"/>
            <a:ext cx="2641600" cy="3162300"/>
          </a:xfrm>
          <a:noFill/>
        </p:spPr>
      </p:pic>
      <p:sp>
        <p:nvSpPr>
          <p:cNvPr id="5" name="Slide Number Placeholder 4"/>
          <p:cNvSpPr>
            <a:spLocks noGrp="1"/>
          </p:cNvSpPr>
          <p:nvPr>
            <p:ph type="sldNum" sz="quarter" idx="12"/>
          </p:nvPr>
        </p:nvSpPr>
        <p:spPr/>
        <p:txBody>
          <a:bodyPr/>
          <a:lstStyle/>
          <a:p>
            <a:pPr>
              <a:defRPr/>
            </a:pPr>
            <a:fld id="{7EC08F32-1EF8-4218-ACEF-F242AC54C24E}" type="slidenum">
              <a:rPr lang="en-US"/>
              <a:pPr>
                <a:defRPr/>
              </a:pPr>
              <a:t>29</a:t>
            </a:fld>
            <a:endParaRPr lang="en-US"/>
          </a:p>
        </p:txBody>
      </p:sp>
      <p:sp>
        <p:nvSpPr>
          <p:cNvPr id="6" name="Footer Placeholder 5"/>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26752919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fontAlgn="auto" hangingPunct="1">
              <a:spcAft>
                <a:spcPts val="0"/>
              </a:spcAft>
              <a:defRPr/>
            </a:pPr>
            <a:r>
              <a:rPr lang="en-US" altLang="en-US" sz="3600" smtClean="0"/>
              <a:t>… it’s a two-way street</a:t>
            </a:r>
            <a:endParaRPr lang="en-CA" altLang="en-US" sz="3600" smtClean="0"/>
          </a:p>
        </p:txBody>
      </p:sp>
      <p:sp>
        <p:nvSpPr>
          <p:cNvPr id="43011" name="Rectangle 4"/>
          <p:cNvSpPr>
            <a:spLocks noGrp="1" noChangeArrowheads="1"/>
          </p:cNvSpPr>
          <p:nvPr>
            <p:ph sz="half" idx="1"/>
          </p:nvPr>
        </p:nvSpPr>
        <p:spPr>
          <a:xfrm>
            <a:off x="457200" y="1752600"/>
            <a:ext cx="2590800" cy="4343400"/>
          </a:xfrm>
        </p:spPr>
        <p:txBody>
          <a:bodyPr/>
          <a:lstStyle/>
          <a:p>
            <a:pPr eaLnBrk="1" hangingPunct="1"/>
            <a:endParaRPr lang="en-US" altLang="en-US" smtClean="0"/>
          </a:p>
        </p:txBody>
      </p:sp>
      <p:sp>
        <p:nvSpPr>
          <p:cNvPr id="43012" name="Rectangle 3"/>
          <p:cNvSpPr>
            <a:spLocks noGrp="1" noChangeArrowheads="1"/>
          </p:cNvSpPr>
          <p:nvPr>
            <p:ph sz="half" idx="2"/>
          </p:nvPr>
        </p:nvSpPr>
        <p:spPr>
          <a:xfrm>
            <a:off x="3429000" y="1600200"/>
            <a:ext cx="5410200" cy="4525963"/>
          </a:xfrm>
        </p:spPr>
        <p:txBody>
          <a:bodyPr/>
          <a:lstStyle/>
          <a:p>
            <a:pPr eaLnBrk="1" hangingPunct="1">
              <a:buFontTx/>
              <a:buNone/>
            </a:pPr>
            <a:r>
              <a:rPr lang="en-US" altLang="en-US" sz="2400" smtClean="0"/>
              <a:t>Accommodation-provider:</a:t>
            </a:r>
          </a:p>
          <a:p>
            <a:pPr eaLnBrk="1" hangingPunct="1"/>
            <a:r>
              <a:rPr lang="en-US" altLang="en-US" sz="2400" smtClean="0"/>
              <a:t>accepts explanation of needs respect the dignity of the person asking for accommodation</a:t>
            </a:r>
          </a:p>
          <a:p>
            <a:pPr eaLnBrk="1" hangingPunct="1"/>
            <a:r>
              <a:rPr lang="en-US" altLang="en-US" sz="2400" smtClean="0"/>
              <a:t>assesses individual needs</a:t>
            </a:r>
          </a:p>
          <a:p>
            <a:pPr eaLnBrk="1" hangingPunct="1"/>
            <a:r>
              <a:rPr lang="en-US" altLang="en-US" sz="2400" smtClean="0"/>
              <a:t>actively discusses and look for solutions</a:t>
            </a:r>
          </a:p>
          <a:p>
            <a:pPr eaLnBrk="1" hangingPunct="1"/>
            <a:r>
              <a:rPr lang="en-US" altLang="en-US" sz="2400" smtClean="0"/>
              <a:t>considers undue hardship and options in a timely manner</a:t>
            </a:r>
          </a:p>
          <a:p>
            <a:pPr eaLnBrk="1" hangingPunct="1">
              <a:buFontTx/>
              <a:buNone/>
            </a:pPr>
            <a:r>
              <a:rPr lang="en-US" altLang="en-US" sz="2400" smtClean="0"/>
              <a:t> </a:t>
            </a:r>
            <a:endParaRPr lang="en-CA" altLang="en-US" sz="2400" smtClean="0"/>
          </a:p>
        </p:txBody>
      </p:sp>
      <p:pic>
        <p:nvPicPr>
          <p:cNvPr id="43013" name="Picture 5" descr="ANd9GcRvEfFqoxILbN8BQooWTtUnuT6MPo9x0uM6j1hLWVAiMAp8D8HtpujkGN_Z">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514600"/>
            <a:ext cx="194468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pPr>
              <a:defRPr/>
            </a:pPr>
            <a:fld id="{311A6FEF-347C-42D6-BC3A-C02F16FEC884}" type="slidenum">
              <a:rPr lang="en-US"/>
              <a:pPr>
                <a:defRPr/>
              </a:pPr>
              <a:t>30</a:t>
            </a:fld>
            <a:endParaRPr lang="en-US"/>
          </a:p>
        </p:txBody>
      </p:sp>
      <p:sp>
        <p:nvSpPr>
          <p:cNvPr id="7" name="Footer Placeholder 6"/>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10960186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p:txBody>
          <a:bodyPr>
            <a:normAutofit/>
          </a:bodyPr>
          <a:lstStyle/>
          <a:p>
            <a:pPr eaLnBrk="1" fontAlgn="auto" hangingPunct="1">
              <a:spcAft>
                <a:spcPts val="0"/>
              </a:spcAft>
              <a:defRPr/>
            </a:pPr>
            <a:r>
              <a:rPr lang="en-US" altLang="en-US" sz="3600" dirty="0" smtClean="0"/>
              <a:t>C. THE DUTY TO ACCOMMODATE</a:t>
            </a:r>
            <a:endParaRPr lang="en-CA" altLang="en-US" sz="3600" dirty="0" smtClean="0"/>
          </a:p>
        </p:txBody>
      </p:sp>
      <p:sp>
        <p:nvSpPr>
          <p:cNvPr id="44035" name="Rectangle 3"/>
          <p:cNvSpPr>
            <a:spLocks noGrp="1" noChangeArrowheads="1"/>
          </p:cNvSpPr>
          <p:nvPr>
            <p:ph type="subTitle" idx="4294967295"/>
          </p:nvPr>
        </p:nvSpPr>
        <p:spPr>
          <a:xfrm>
            <a:off x="0" y="3886200"/>
            <a:ext cx="6400800" cy="1752600"/>
          </a:xfrm>
          <a:ln>
            <a:solidFill>
              <a:srgbClr val="000000"/>
            </a:solidFill>
            <a:miter lim="800000"/>
            <a:headEnd/>
            <a:tailEnd/>
          </a:ln>
        </p:spPr>
        <p:txBody>
          <a:bodyPr/>
          <a:lstStyle/>
          <a:p>
            <a:pPr marL="0" indent="0" algn="ctr" eaLnBrk="1" hangingPunct="1"/>
            <a:endParaRPr lang="en-CA" altLang="en-US" dirty="0" smtClean="0"/>
          </a:p>
          <a:p>
            <a:pPr marL="0" indent="0" algn="ctr" eaLnBrk="1" hangingPunct="1"/>
            <a:r>
              <a:rPr lang="en-CA" altLang="en-US" sz="3200" dirty="0" smtClean="0"/>
              <a:t>Employment </a:t>
            </a:r>
          </a:p>
        </p:txBody>
      </p:sp>
    </p:spTree>
    <p:extLst>
      <p:ext uri="{BB962C8B-B14F-4D97-AF65-F5344CB8AC3E}">
        <p14:creationId xmlns:p14="http://schemas.microsoft.com/office/powerpoint/2010/main" val="39514553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eaLnBrk="1" fontAlgn="auto" hangingPunct="1">
              <a:spcAft>
                <a:spcPts val="0"/>
              </a:spcAft>
              <a:defRPr/>
            </a:pPr>
            <a:r>
              <a:rPr lang="en-CA" altLang="en-US" sz="3600" smtClean="0"/>
              <a:t>a. The duty to accommodate </a:t>
            </a:r>
            <a:br>
              <a:rPr lang="en-CA" altLang="en-US" sz="3600" smtClean="0"/>
            </a:br>
            <a:r>
              <a:rPr lang="en-CA" altLang="en-US" sz="3600" smtClean="0"/>
              <a:t>and employment</a:t>
            </a:r>
          </a:p>
        </p:txBody>
      </p:sp>
      <p:sp>
        <p:nvSpPr>
          <p:cNvPr id="45059" name="Rectangle 3"/>
          <p:cNvSpPr>
            <a:spLocks noGrp="1" noChangeArrowheads="1"/>
          </p:cNvSpPr>
          <p:nvPr>
            <p:ph idx="1"/>
          </p:nvPr>
        </p:nvSpPr>
        <p:spPr>
          <a:xfrm>
            <a:off x="304800" y="1600200"/>
            <a:ext cx="8229600" cy="4525963"/>
          </a:xfrm>
        </p:spPr>
        <p:txBody>
          <a:bodyPr/>
          <a:lstStyle/>
          <a:p>
            <a:pPr eaLnBrk="1" hangingPunct="1"/>
            <a:r>
              <a:rPr lang="en-US" altLang="en-US" smtClean="0"/>
              <a:t>barriers in employment</a:t>
            </a:r>
          </a:p>
          <a:p>
            <a:pPr eaLnBrk="1" hangingPunct="1"/>
            <a:r>
              <a:rPr lang="en-US" altLang="en-US" smtClean="0"/>
              <a:t> “</a:t>
            </a:r>
            <a:r>
              <a:rPr lang="en-US" altLang="en-US" i="1" smtClean="0"/>
              <a:t>bona fide</a:t>
            </a:r>
            <a:r>
              <a:rPr lang="en-US" altLang="en-US" smtClean="0"/>
              <a:t> occupational requirement” (BFOR) and “essential duties” of the job</a:t>
            </a:r>
          </a:p>
          <a:p>
            <a:pPr eaLnBrk="1" hangingPunct="1"/>
            <a:r>
              <a:rPr lang="en-US" altLang="en-US" smtClean="0"/>
              <a:t> types of accommodation</a:t>
            </a:r>
            <a:endParaRPr lang="en-CA" altLang="en-US" smtClean="0"/>
          </a:p>
        </p:txBody>
      </p:sp>
      <p:pic>
        <p:nvPicPr>
          <p:cNvPr id="45060" name="Picture 4" descr="ANd9GcS2qYouCCTVQzGHXJyu-mo5kHZnXd2CMdnTtZskwjiE-llELR6BC4chhnA"/>
          <p:cNvPicPr>
            <a:picLocks noGrp="1" noChangeAspect="1" noChangeArrowheads="1"/>
          </p:cNvPicPr>
          <p:nvPr>
            <p:ph type="body" sz="half" idx="4294967295"/>
          </p:nvPr>
        </p:nvPicPr>
        <p:blipFill>
          <a:blip r:embed="rId3">
            <a:extLst>
              <a:ext uri="{28A0092B-C50C-407E-A947-70E740481C1C}">
                <a14:useLocalDpi xmlns:a14="http://schemas.microsoft.com/office/drawing/2010/main" val="0"/>
              </a:ext>
            </a:extLst>
          </a:blip>
          <a:srcRect/>
          <a:stretch>
            <a:fillRect/>
          </a:stretch>
        </p:blipFill>
        <p:spPr>
          <a:xfrm>
            <a:off x="5753100" y="3671888"/>
            <a:ext cx="3390900" cy="3186112"/>
          </a:xfrm>
          <a:noFill/>
        </p:spPr>
      </p:pic>
      <p:sp>
        <p:nvSpPr>
          <p:cNvPr id="5" name="Slide Number Placeholder 4"/>
          <p:cNvSpPr>
            <a:spLocks noGrp="1"/>
          </p:cNvSpPr>
          <p:nvPr>
            <p:ph type="sldNum" sz="quarter" idx="12"/>
          </p:nvPr>
        </p:nvSpPr>
        <p:spPr/>
        <p:txBody>
          <a:bodyPr/>
          <a:lstStyle/>
          <a:p>
            <a:pPr>
              <a:defRPr/>
            </a:pPr>
            <a:fld id="{24B28278-DF88-4B2D-BE33-25DCC245E445}" type="slidenum">
              <a:rPr lang="en-US"/>
              <a:pPr>
                <a:defRPr/>
              </a:pPr>
              <a:t>32</a:t>
            </a:fld>
            <a:endParaRPr lang="en-US"/>
          </a:p>
        </p:txBody>
      </p:sp>
      <p:sp>
        <p:nvSpPr>
          <p:cNvPr id="6" name="Footer Placeholder 5"/>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31387303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533400"/>
            <a:ext cx="8229600" cy="1143000"/>
          </a:xfrm>
        </p:spPr>
        <p:txBody>
          <a:bodyPr/>
          <a:lstStyle/>
          <a:p>
            <a:pPr marL="838200" indent="-838200" eaLnBrk="1" fontAlgn="auto" hangingPunct="1">
              <a:spcAft>
                <a:spcPts val="0"/>
              </a:spcAft>
              <a:defRPr/>
            </a:pPr>
            <a:r>
              <a:rPr lang="en-CA" altLang="en-US" sz="3600" smtClean="0"/>
              <a:t>…  barriers in employment</a:t>
            </a:r>
          </a:p>
        </p:txBody>
      </p:sp>
      <p:sp>
        <p:nvSpPr>
          <p:cNvPr id="46083" name="Rectangle 3"/>
          <p:cNvSpPr>
            <a:spLocks noGrp="1" noChangeArrowheads="1"/>
          </p:cNvSpPr>
          <p:nvPr>
            <p:ph sz="half" idx="1"/>
          </p:nvPr>
        </p:nvSpPr>
        <p:spPr>
          <a:xfrm>
            <a:off x="457200" y="1905000"/>
            <a:ext cx="3962400" cy="4297363"/>
          </a:xfrm>
        </p:spPr>
        <p:txBody>
          <a:bodyPr/>
          <a:lstStyle/>
          <a:p>
            <a:pPr eaLnBrk="1" hangingPunct="1">
              <a:lnSpc>
                <a:spcPct val="90000"/>
              </a:lnSpc>
              <a:buFontTx/>
              <a:buNone/>
            </a:pPr>
            <a:r>
              <a:rPr lang="en-US" altLang="en-US" smtClean="0"/>
              <a:t>barriers may be with:</a:t>
            </a:r>
          </a:p>
          <a:p>
            <a:pPr eaLnBrk="1" hangingPunct="1">
              <a:lnSpc>
                <a:spcPct val="90000"/>
              </a:lnSpc>
              <a:buFontTx/>
              <a:buNone/>
            </a:pPr>
            <a:endParaRPr lang="en-CA" altLang="en-US" smtClean="0"/>
          </a:p>
          <a:p>
            <a:pPr eaLnBrk="1" hangingPunct="1">
              <a:lnSpc>
                <a:spcPct val="90000"/>
              </a:lnSpc>
            </a:pPr>
            <a:r>
              <a:rPr lang="en-US" altLang="en-US" smtClean="0"/>
              <a:t>buildings</a:t>
            </a:r>
            <a:endParaRPr lang="en-CA" altLang="en-US" smtClean="0"/>
          </a:p>
          <a:p>
            <a:pPr eaLnBrk="1" hangingPunct="1">
              <a:lnSpc>
                <a:spcPct val="90000"/>
              </a:lnSpc>
            </a:pPr>
            <a:r>
              <a:rPr lang="en-CA" altLang="en-US" smtClean="0"/>
              <a:t>policies</a:t>
            </a:r>
          </a:p>
          <a:p>
            <a:pPr eaLnBrk="1" hangingPunct="1">
              <a:lnSpc>
                <a:spcPct val="90000"/>
              </a:lnSpc>
            </a:pPr>
            <a:r>
              <a:rPr lang="en-CA" altLang="en-US" smtClean="0"/>
              <a:t>procedures</a:t>
            </a:r>
          </a:p>
          <a:p>
            <a:pPr eaLnBrk="1" hangingPunct="1">
              <a:lnSpc>
                <a:spcPct val="90000"/>
              </a:lnSpc>
            </a:pPr>
            <a:r>
              <a:rPr lang="en-CA" altLang="en-US" smtClean="0"/>
              <a:t>culture</a:t>
            </a:r>
          </a:p>
          <a:p>
            <a:pPr eaLnBrk="1" hangingPunct="1">
              <a:lnSpc>
                <a:spcPct val="90000"/>
              </a:lnSpc>
            </a:pPr>
            <a:endParaRPr lang="en-CA" altLang="en-US" smtClean="0"/>
          </a:p>
        </p:txBody>
      </p:sp>
      <p:sp>
        <p:nvSpPr>
          <p:cNvPr id="46084" name="Rectangle 4"/>
          <p:cNvSpPr>
            <a:spLocks noGrp="1" noChangeArrowheads="1"/>
          </p:cNvSpPr>
          <p:nvPr>
            <p:ph sz="half" idx="2"/>
          </p:nvPr>
        </p:nvSpPr>
        <p:spPr>
          <a:xfrm>
            <a:off x="4495800" y="1905000"/>
            <a:ext cx="4038600" cy="4495800"/>
          </a:xfrm>
        </p:spPr>
        <p:txBody>
          <a:bodyPr/>
          <a:lstStyle/>
          <a:p>
            <a:pPr eaLnBrk="1" hangingPunct="1">
              <a:lnSpc>
                <a:spcPct val="90000"/>
              </a:lnSpc>
              <a:buFontTx/>
              <a:buNone/>
            </a:pPr>
            <a:r>
              <a:rPr lang="en-US" altLang="en-US" smtClean="0"/>
              <a:t>cooperation is needed to accommodate:</a:t>
            </a:r>
          </a:p>
          <a:p>
            <a:pPr eaLnBrk="1" hangingPunct="1">
              <a:lnSpc>
                <a:spcPct val="90000"/>
              </a:lnSpc>
            </a:pPr>
            <a:r>
              <a:rPr lang="en-US" altLang="en-US" smtClean="0"/>
              <a:t>hiring, promotions</a:t>
            </a:r>
          </a:p>
          <a:p>
            <a:pPr eaLnBrk="1" hangingPunct="1">
              <a:lnSpc>
                <a:spcPct val="90000"/>
              </a:lnSpc>
            </a:pPr>
            <a:r>
              <a:rPr lang="en-US" altLang="en-US" smtClean="0"/>
              <a:t>training</a:t>
            </a:r>
          </a:p>
          <a:p>
            <a:pPr eaLnBrk="1" hangingPunct="1">
              <a:lnSpc>
                <a:spcPct val="90000"/>
              </a:lnSpc>
              <a:buFontTx/>
              <a:buNone/>
            </a:pPr>
            <a:endParaRPr lang="en-US" altLang="en-US" sz="1400" smtClean="0"/>
          </a:p>
          <a:p>
            <a:pPr eaLnBrk="1" hangingPunct="1">
              <a:lnSpc>
                <a:spcPct val="90000"/>
              </a:lnSpc>
              <a:buFontTx/>
              <a:buNone/>
            </a:pPr>
            <a:r>
              <a:rPr lang="en-US" altLang="en-US" smtClean="0"/>
              <a:t>… and in considering:</a:t>
            </a:r>
          </a:p>
          <a:p>
            <a:pPr eaLnBrk="1" hangingPunct="1">
              <a:lnSpc>
                <a:spcPct val="90000"/>
              </a:lnSpc>
            </a:pPr>
            <a:r>
              <a:rPr lang="en-US" altLang="en-US" smtClean="0"/>
              <a:t>benefits</a:t>
            </a:r>
          </a:p>
          <a:p>
            <a:pPr eaLnBrk="1" hangingPunct="1">
              <a:lnSpc>
                <a:spcPct val="90000"/>
              </a:lnSpc>
            </a:pPr>
            <a:r>
              <a:rPr lang="en-US" altLang="en-US" smtClean="0"/>
              <a:t>workplace conditions</a:t>
            </a:r>
          </a:p>
          <a:p>
            <a:pPr eaLnBrk="1" hangingPunct="1">
              <a:lnSpc>
                <a:spcPct val="90000"/>
              </a:lnSpc>
            </a:pPr>
            <a:r>
              <a:rPr lang="en-US" altLang="en-US" smtClean="0"/>
              <a:t>discipline</a:t>
            </a:r>
          </a:p>
          <a:p>
            <a:pPr eaLnBrk="1" hangingPunct="1">
              <a:lnSpc>
                <a:spcPct val="90000"/>
              </a:lnSpc>
            </a:pPr>
            <a:r>
              <a:rPr lang="en-US" altLang="en-US" smtClean="0"/>
              <a:t>schedules</a:t>
            </a:r>
            <a:endParaRPr lang="en-CA" altLang="en-US" smtClean="0"/>
          </a:p>
          <a:p>
            <a:pPr eaLnBrk="1" hangingPunct="1">
              <a:lnSpc>
                <a:spcPct val="90000"/>
              </a:lnSpc>
              <a:buFontTx/>
              <a:buNone/>
            </a:pPr>
            <a:endParaRPr lang="en-CA" altLang="en-US" smtClean="0"/>
          </a:p>
        </p:txBody>
      </p:sp>
      <p:pic>
        <p:nvPicPr>
          <p:cNvPr id="46085" name="imgPreview" descr="barriers,businesses,ladders,metaphors,overcoming obstacles,persons,wal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9530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pPr>
              <a:defRPr/>
            </a:pPr>
            <a:fld id="{609B11F6-A705-4813-9E99-1109FA19926B}" type="slidenum">
              <a:rPr lang="en-US"/>
              <a:pPr>
                <a:defRPr/>
              </a:pPr>
              <a:t>33</a:t>
            </a:fld>
            <a:endParaRPr lang="en-US"/>
          </a:p>
        </p:txBody>
      </p:sp>
      <p:sp>
        <p:nvSpPr>
          <p:cNvPr id="7" name="Footer Placeholder 6"/>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36945628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609600"/>
            <a:ext cx="8229600" cy="1143000"/>
          </a:xfrm>
        </p:spPr>
        <p:txBody>
          <a:bodyPr>
            <a:normAutofit fontScale="90000"/>
          </a:bodyPr>
          <a:lstStyle/>
          <a:p>
            <a:pPr eaLnBrk="1" fontAlgn="auto" hangingPunct="1">
              <a:spcAft>
                <a:spcPts val="0"/>
              </a:spcAft>
              <a:defRPr/>
            </a:pPr>
            <a:r>
              <a:rPr lang="en-US" altLang="en-US" sz="3500" dirty="0" smtClean="0"/>
              <a:t>… in employment the duty to accommodate comes up when ...</a:t>
            </a:r>
            <a:endParaRPr lang="en-CA" altLang="en-US" sz="3500" dirty="0" smtClean="0"/>
          </a:p>
        </p:txBody>
      </p:sp>
      <p:sp>
        <p:nvSpPr>
          <p:cNvPr id="47107" name="Rectangle 3"/>
          <p:cNvSpPr>
            <a:spLocks noGrp="1" noChangeArrowheads="1"/>
          </p:cNvSpPr>
          <p:nvPr>
            <p:ph idx="1"/>
          </p:nvPr>
        </p:nvSpPr>
        <p:spPr>
          <a:xfrm>
            <a:off x="381000" y="2209800"/>
            <a:ext cx="8305800" cy="4648200"/>
          </a:xfrm>
        </p:spPr>
        <p:txBody>
          <a:bodyPr/>
          <a:lstStyle/>
          <a:p>
            <a:pPr eaLnBrk="1" hangingPunct="1"/>
            <a:r>
              <a:rPr lang="en-US" altLang="en-US" smtClean="0"/>
              <a:t> policies or requirements </a:t>
            </a:r>
            <a:r>
              <a:rPr lang="en-US" altLang="en-US" i="1" smtClean="0"/>
              <a:t>seem</a:t>
            </a:r>
            <a:r>
              <a:rPr lang="en-US" altLang="en-US" smtClean="0"/>
              <a:t> neutral,</a:t>
            </a:r>
          </a:p>
          <a:p>
            <a:pPr eaLnBrk="1" hangingPunct="1">
              <a:buFontTx/>
              <a:buNone/>
            </a:pPr>
            <a:r>
              <a:rPr lang="en-US" altLang="en-US" smtClean="0"/>
              <a:t>	but when applied, create barriers or conflicts; or</a:t>
            </a:r>
          </a:p>
          <a:p>
            <a:pPr eaLnBrk="1" hangingPunct="1">
              <a:buFontTx/>
              <a:buNone/>
            </a:pPr>
            <a:endParaRPr lang="en-US" altLang="en-US" smtClean="0"/>
          </a:p>
          <a:p>
            <a:pPr eaLnBrk="1" hangingPunct="1"/>
            <a:r>
              <a:rPr lang="en-US" altLang="en-US" smtClean="0"/>
              <a:t>when assessing if the employee can do the essential duties of the job</a:t>
            </a:r>
          </a:p>
          <a:p>
            <a:pPr eaLnBrk="1" hangingPunct="1">
              <a:buFontTx/>
              <a:buNone/>
            </a:pPr>
            <a:r>
              <a:rPr lang="en-US" altLang="en-US" sz="2400" smtClean="0"/>
              <a:t>						</a:t>
            </a:r>
          </a:p>
          <a:p>
            <a:pPr eaLnBrk="1" hangingPunct="1">
              <a:buFontTx/>
              <a:buNone/>
            </a:pPr>
            <a:endParaRPr lang="en-US" altLang="en-US" sz="2400" smtClean="0"/>
          </a:p>
        </p:txBody>
      </p:sp>
      <p:pic>
        <p:nvPicPr>
          <p:cNvPr id="47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5715000"/>
            <a:ext cx="2895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pPr>
              <a:defRPr/>
            </a:pPr>
            <a:fld id="{2010FB30-2F96-4EF7-A8A7-8E4529BC4BA9}" type="slidenum">
              <a:rPr lang="en-US"/>
              <a:pPr>
                <a:defRPr/>
              </a:pPr>
              <a:t>34</a:t>
            </a:fld>
            <a:endParaRPr lang="en-US"/>
          </a:p>
        </p:txBody>
      </p:sp>
      <p:sp>
        <p:nvSpPr>
          <p:cNvPr id="6" name="Footer Placeholder 5"/>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29267770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fontAlgn="auto" hangingPunct="1">
              <a:spcAft>
                <a:spcPts val="0"/>
              </a:spcAft>
              <a:defRPr/>
            </a:pPr>
            <a:r>
              <a:rPr lang="en-US" altLang="en-US" sz="3600" smtClean="0"/>
              <a:t>… BFOR and … </a:t>
            </a:r>
            <a:endParaRPr lang="en-CA" altLang="en-US" sz="3600" smtClean="0"/>
          </a:p>
        </p:txBody>
      </p:sp>
      <p:sp>
        <p:nvSpPr>
          <p:cNvPr id="48131" name="Rectangle 3"/>
          <p:cNvSpPr>
            <a:spLocks noGrp="1" noChangeArrowheads="1"/>
          </p:cNvSpPr>
          <p:nvPr>
            <p:ph sz="half" idx="1"/>
          </p:nvPr>
        </p:nvSpPr>
        <p:spPr>
          <a:xfrm>
            <a:off x="457200" y="1752600"/>
            <a:ext cx="4724400" cy="4343400"/>
          </a:xfrm>
        </p:spPr>
        <p:txBody>
          <a:bodyPr/>
          <a:lstStyle/>
          <a:p>
            <a:pPr marL="533400" indent="-533400" eaLnBrk="1" hangingPunct="1">
              <a:lnSpc>
                <a:spcPct val="90000"/>
              </a:lnSpc>
              <a:buFontTx/>
              <a:buAutoNum type="arabicPeriod"/>
            </a:pPr>
            <a:r>
              <a:rPr lang="en-US" altLang="en-US" smtClean="0"/>
              <a:t>Are the duties </a:t>
            </a:r>
            <a:r>
              <a:rPr lang="en-US" altLang="en-US" i="1" smtClean="0"/>
              <a:t>bona fide</a:t>
            </a:r>
            <a:r>
              <a:rPr lang="en-US" altLang="en-US" smtClean="0"/>
              <a:t> occupational requirements (BFOR)?</a:t>
            </a:r>
          </a:p>
          <a:p>
            <a:pPr marL="533400" indent="-533400" eaLnBrk="1" hangingPunct="1">
              <a:lnSpc>
                <a:spcPct val="90000"/>
              </a:lnSpc>
              <a:buFontTx/>
              <a:buNone/>
            </a:pPr>
            <a:endParaRPr lang="en-US" altLang="en-US" sz="2400" smtClean="0"/>
          </a:p>
          <a:p>
            <a:pPr marL="533400" indent="-533400" eaLnBrk="1" hangingPunct="1">
              <a:lnSpc>
                <a:spcPct val="90000"/>
              </a:lnSpc>
              <a:buFontTx/>
              <a:buNone/>
            </a:pPr>
            <a:endParaRPr lang="en-US" altLang="en-US" sz="2400" smtClean="0"/>
          </a:p>
          <a:p>
            <a:pPr marL="533400" indent="-533400" eaLnBrk="1" hangingPunct="1">
              <a:lnSpc>
                <a:spcPct val="90000"/>
              </a:lnSpc>
              <a:buFontTx/>
              <a:buAutoNum type="alphaLcPeriod"/>
            </a:pPr>
            <a:r>
              <a:rPr lang="en-US" altLang="en-US" sz="2400" smtClean="0"/>
              <a:t>connected to the job;</a:t>
            </a:r>
          </a:p>
          <a:p>
            <a:pPr marL="533400" indent="-533400" eaLnBrk="1" hangingPunct="1">
              <a:lnSpc>
                <a:spcPct val="90000"/>
              </a:lnSpc>
              <a:buFontTx/>
              <a:buAutoNum type="alphaLcPeriod"/>
            </a:pPr>
            <a:r>
              <a:rPr lang="en-US" altLang="en-US" sz="2400" smtClean="0"/>
              <a:t>made with the belief that they are needed for the job; and</a:t>
            </a:r>
          </a:p>
          <a:p>
            <a:pPr marL="533400" indent="-533400" eaLnBrk="1" hangingPunct="1">
              <a:lnSpc>
                <a:spcPct val="90000"/>
              </a:lnSpc>
              <a:buFontTx/>
              <a:buAutoNum type="alphaLcPeriod"/>
            </a:pPr>
            <a:r>
              <a:rPr lang="en-US" altLang="en-US" sz="2400" smtClean="0"/>
              <a:t>reasonably necessary  for a work-related purpose</a:t>
            </a:r>
          </a:p>
          <a:p>
            <a:pPr marL="533400" indent="-533400" eaLnBrk="1" hangingPunct="1">
              <a:lnSpc>
                <a:spcPct val="90000"/>
              </a:lnSpc>
              <a:buFontTx/>
              <a:buAutoNum type="alphaLcPeriod"/>
            </a:pPr>
            <a:endParaRPr lang="en-US" altLang="en-US" sz="3200" smtClean="0"/>
          </a:p>
          <a:p>
            <a:pPr marL="533400" indent="-533400" eaLnBrk="1" hangingPunct="1">
              <a:lnSpc>
                <a:spcPct val="90000"/>
              </a:lnSpc>
              <a:buFontTx/>
              <a:buNone/>
            </a:pPr>
            <a:endParaRPr lang="en-CA" altLang="en-US" sz="3200" smtClean="0"/>
          </a:p>
        </p:txBody>
      </p:sp>
      <p:sp>
        <p:nvSpPr>
          <p:cNvPr id="48132" name="Rectangle 4"/>
          <p:cNvSpPr>
            <a:spLocks noGrp="1" noChangeArrowheads="1"/>
          </p:cNvSpPr>
          <p:nvPr>
            <p:ph sz="half" idx="2"/>
          </p:nvPr>
        </p:nvSpPr>
        <p:spPr>
          <a:xfrm>
            <a:off x="5943600" y="1752600"/>
            <a:ext cx="2743200" cy="4343400"/>
          </a:xfrm>
        </p:spPr>
        <p:txBody>
          <a:bodyPr/>
          <a:lstStyle/>
          <a:p>
            <a:pPr marL="533400" indent="-533400" eaLnBrk="1" hangingPunct="1">
              <a:lnSpc>
                <a:spcPct val="90000"/>
              </a:lnSpc>
              <a:buFontTx/>
              <a:buNone/>
            </a:pPr>
            <a:r>
              <a:rPr lang="en-US" altLang="en-US" sz="2400" smtClean="0"/>
              <a:t>Section 17 of the</a:t>
            </a:r>
          </a:p>
          <a:p>
            <a:pPr marL="533400" indent="-533400" eaLnBrk="1" hangingPunct="1">
              <a:lnSpc>
                <a:spcPct val="90000"/>
              </a:lnSpc>
              <a:buFontTx/>
              <a:buNone/>
            </a:pPr>
            <a:r>
              <a:rPr lang="en-US" altLang="en-US" sz="2400" i="1" smtClean="0"/>
              <a:t>Code</a:t>
            </a:r>
            <a:r>
              <a:rPr lang="en-US" altLang="en-US" sz="2400" smtClean="0"/>
              <a:t>  says that</a:t>
            </a:r>
          </a:p>
          <a:p>
            <a:pPr marL="533400" indent="-533400" eaLnBrk="1" hangingPunct="1">
              <a:lnSpc>
                <a:spcPct val="90000"/>
              </a:lnSpc>
              <a:buFontTx/>
              <a:buNone/>
            </a:pPr>
            <a:r>
              <a:rPr lang="en-US" altLang="en-US" sz="2400" smtClean="0"/>
              <a:t> there’s no </a:t>
            </a:r>
          </a:p>
          <a:p>
            <a:pPr marL="533400" indent="-533400" eaLnBrk="1" hangingPunct="1">
              <a:lnSpc>
                <a:spcPct val="90000"/>
              </a:lnSpc>
              <a:buFontTx/>
              <a:buNone/>
            </a:pPr>
            <a:r>
              <a:rPr lang="en-US" altLang="en-US" sz="2400" smtClean="0"/>
              <a:t>violation of the</a:t>
            </a:r>
          </a:p>
          <a:p>
            <a:pPr marL="533400" indent="-533400" eaLnBrk="1" hangingPunct="1">
              <a:lnSpc>
                <a:spcPct val="90000"/>
              </a:lnSpc>
              <a:buFontTx/>
              <a:buNone/>
            </a:pPr>
            <a:r>
              <a:rPr lang="en-US" altLang="en-US" sz="2400" i="1" smtClean="0"/>
              <a:t>Code</a:t>
            </a:r>
            <a:r>
              <a:rPr lang="en-US" altLang="en-US" sz="2400" smtClean="0"/>
              <a:t> if the</a:t>
            </a:r>
          </a:p>
          <a:p>
            <a:pPr marL="533400" indent="-533400" eaLnBrk="1" hangingPunct="1">
              <a:lnSpc>
                <a:spcPct val="90000"/>
              </a:lnSpc>
              <a:buFontTx/>
              <a:buNone/>
            </a:pPr>
            <a:r>
              <a:rPr lang="en-US" altLang="en-US" sz="2400" smtClean="0"/>
              <a:t>employer can’t </a:t>
            </a:r>
          </a:p>
          <a:p>
            <a:pPr marL="533400" indent="-533400" eaLnBrk="1" hangingPunct="1">
              <a:lnSpc>
                <a:spcPct val="90000"/>
              </a:lnSpc>
              <a:buFontTx/>
              <a:buNone/>
            </a:pPr>
            <a:r>
              <a:rPr lang="en-US" altLang="en-US" sz="2400" smtClean="0"/>
              <a:t>accommodate</a:t>
            </a:r>
          </a:p>
          <a:p>
            <a:pPr marL="533400" indent="-533400" eaLnBrk="1" hangingPunct="1">
              <a:lnSpc>
                <a:spcPct val="90000"/>
              </a:lnSpc>
              <a:buFontTx/>
              <a:buNone/>
            </a:pPr>
            <a:r>
              <a:rPr lang="en-US" altLang="en-US" sz="2400" smtClean="0"/>
              <a:t>because doing so</a:t>
            </a:r>
          </a:p>
          <a:p>
            <a:pPr marL="533400" indent="-533400" eaLnBrk="1" hangingPunct="1">
              <a:lnSpc>
                <a:spcPct val="90000"/>
              </a:lnSpc>
              <a:buFontTx/>
              <a:buNone/>
            </a:pPr>
            <a:r>
              <a:rPr lang="en-US" altLang="en-US" sz="2400" smtClean="0"/>
              <a:t> would cause </a:t>
            </a:r>
          </a:p>
          <a:p>
            <a:pPr marL="533400" indent="-533400" eaLnBrk="1" hangingPunct="1">
              <a:lnSpc>
                <a:spcPct val="90000"/>
              </a:lnSpc>
              <a:buFontTx/>
              <a:buNone/>
            </a:pPr>
            <a:r>
              <a:rPr lang="en-US" altLang="en-US" sz="2400" smtClean="0"/>
              <a:t>undue hardship</a:t>
            </a:r>
            <a:endParaRPr lang="en-CA" altLang="en-US" smtClean="0"/>
          </a:p>
        </p:txBody>
      </p:sp>
      <p:sp>
        <p:nvSpPr>
          <p:cNvPr id="48133" name="AutoShape 5"/>
          <p:cNvSpPr>
            <a:spLocks noChangeArrowheads="1"/>
          </p:cNvSpPr>
          <p:nvPr/>
        </p:nvSpPr>
        <p:spPr bwMode="auto">
          <a:xfrm>
            <a:off x="2133600" y="3048000"/>
            <a:ext cx="762000" cy="5334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endParaRPr lang="en-US" altLang="en-US" sz="1800">
              <a:latin typeface="Arial" charset="0"/>
            </a:endParaRPr>
          </a:p>
        </p:txBody>
      </p:sp>
      <p:sp>
        <p:nvSpPr>
          <p:cNvPr id="6" name="Slide Number Placeholder 5"/>
          <p:cNvSpPr>
            <a:spLocks noGrp="1"/>
          </p:cNvSpPr>
          <p:nvPr>
            <p:ph type="sldNum" sz="quarter" idx="12"/>
          </p:nvPr>
        </p:nvSpPr>
        <p:spPr/>
        <p:txBody>
          <a:bodyPr/>
          <a:lstStyle/>
          <a:p>
            <a:pPr>
              <a:defRPr/>
            </a:pPr>
            <a:fld id="{1A2268EE-9E57-4E68-8D4A-0924A85A9DB6}" type="slidenum">
              <a:rPr lang="en-US"/>
              <a:pPr>
                <a:defRPr/>
              </a:pPr>
              <a:t>35</a:t>
            </a:fld>
            <a:endParaRPr lang="en-US"/>
          </a:p>
        </p:txBody>
      </p:sp>
      <p:sp>
        <p:nvSpPr>
          <p:cNvPr id="7" name="Footer Placeholder 6"/>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7155280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eaLnBrk="1" fontAlgn="auto" hangingPunct="1">
              <a:spcAft>
                <a:spcPts val="0"/>
              </a:spcAft>
              <a:defRPr/>
            </a:pPr>
            <a:r>
              <a:rPr lang="en-US" altLang="en-US" sz="3600" dirty="0" smtClean="0"/>
              <a:t>… can do the essential duties, with accommodation</a:t>
            </a:r>
            <a:endParaRPr lang="en-CA" altLang="en-US" sz="3600" dirty="0" smtClean="0"/>
          </a:p>
        </p:txBody>
      </p:sp>
      <p:sp>
        <p:nvSpPr>
          <p:cNvPr id="49155" name="Rectangle 3"/>
          <p:cNvSpPr>
            <a:spLocks noGrp="1" noChangeArrowheads="1"/>
          </p:cNvSpPr>
          <p:nvPr>
            <p:ph sz="half" idx="1"/>
          </p:nvPr>
        </p:nvSpPr>
        <p:spPr>
          <a:xfrm>
            <a:off x="457200" y="1600200"/>
            <a:ext cx="5791200" cy="4876800"/>
          </a:xfrm>
        </p:spPr>
        <p:txBody>
          <a:bodyPr/>
          <a:lstStyle/>
          <a:p>
            <a:pPr marL="533400" indent="-533400" eaLnBrk="1" hangingPunct="1">
              <a:lnSpc>
                <a:spcPct val="80000"/>
              </a:lnSpc>
              <a:buFontTx/>
              <a:buAutoNum type="arabicPeriod" startAt="2"/>
            </a:pPr>
            <a:r>
              <a:rPr lang="en-US" altLang="en-US" smtClean="0"/>
              <a:t>If, yes, can the employee do</a:t>
            </a:r>
          </a:p>
          <a:p>
            <a:pPr marL="533400" indent="-533400" eaLnBrk="1" hangingPunct="1">
              <a:lnSpc>
                <a:spcPct val="80000"/>
              </a:lnSpc>
              <a:buFontTx/>
              <a:buNone/>
            </a:pPr>
            <a:r>
              <a:rPr lang="en-US" altLang="en-US" smtClean="0"/>
              <a:t>	the essential duties with accommodation)?</a:t>
            </a:r>
          </a:p>
          <a:p>
            <a:pPr marL="533400" indent="-533400" eaLnBrk="1" hangingPunct="1">
              <a:lnSpc>
                <a:spcPct val="80000"/>
              </a:lnSpc>
              <a:buFontTx/>
              <a:buNone/>
            </a:pPr>
            <a:endParaRPr lang="en-US" altLang="en-US" sz="2400" smtClean="0"/>
          </a:p>
          <a:p>
            <a:pPr marL="533400" indent="-533400" eaLnBrk="1" hangingPunct="1">
              <a:lnSpc>
                <a:spcPct val="80000"/>
              </a:lnSpc>
              <a:buFontTx/>
              <a:buNone/>
            </a:pPr>
            <a:endParaRPr lang="en-US" altLang="en-US" sz="1800" smtClean="0"/>
          </a:p>
          <a:p>
            <a:pPr marL="533400" indent="-533400" eaLnBrk="1" hangingPunct="1">
              <a:lnSpc>
                <a:spcPct val="80000"/>
              </a:lnSpc>
              <a:buFontTx/>
              <a:buNone/>
            </a:pPr>
            <a:endParaRPr lang="en-US" altLang="en-US" sz="1800" smtClean="0"/>
          </a:p>
          <a:p>
            <a:pPr marL="533400" indent="-533400" eaLnBrk="1" hangingPunct="1">
              <a:lnSpc>
                <a:spcPct val="80000"/>
              </a:lnSpc>
              <a:buFontTx/>
              <a:buNone/>
            </a:pPr>
            <a:endParaRPr lang="en-US" altLang="en-US" sz="1800" smtClean="0"/>
          </a:p>
          <a:p>
            <a:pPr marL="533400" indent="-533400" eaLnBrk="1" hangingPunct="1">
              <a:lnSpc>
                <a:spcPct val="80000"/>
              </a:lnSpc>
              <a:buFontTx/>
              <a:buNone/>
            </a:pPr>
            <a:endParaRPr lang="en-US" altLang="en-US" sz="1800" smtClean="0"/>
          </a:p>
          <a:p>
            <a:pPr marL="533400" indent="-533400" eaLnBrk="1" hangingPunct="1">
              <a:lnSpc>
                <a:spcPct val="80000"/>
              </a:lnSpc>
              <a:buFontTx/>
              <a:buAutoNum type="alphaLcPeriod"/>
            </a:pPr>
            <a:r>
              <a:rPr lang="en-US" altLang="en-US" sz="2400" smtClean="0"/>
              <a:t>Can the employee do the essential duties?</a:t>
            </a:r>
          </a:p>
          <a:p>
            <a:pPr marL="533400" indent="-533400" eaLnBrk="1" hangingPunct="1">
              <a:lnSpc>
                <a:spcPct val="80000"/>
              </a:lnSpc>
              <a:buFontTx/>
              <a:buAutoNum type="alphaLcPeriod"/>
            </a:pPr>
            <a:r>
              <a:rPr lang="en-US" altLang="en-US" sz="2400" smtClean="0"/>
              <a:t>if not, what accommodation is needed?</a:t>
            </a:r>
          </a:p>
          <a:p>
            <a:pPr marL="533400" indent="-533400" eaLnBrk="1" hangingPunct="1">
              <a:lnSpc>
                <a:spcPct val="80000"/>
              </a:lnSpc>
              <a:buFontTx/>
              <a:buAutoNum type="alphaLcPeriod"/>
            </a:pPr>
            <a:r>
              <a:rPr lang="en-US" altLang="en-US" sz="2400" smtClean="0"/>
              <a:t>Provide accommodation, then assess the employee again</a:t>
            </a:r>
          </a:p>
          <a:p>
            <a:pPr marL="533400" indent="-533400" eaLnBrk="1" hangingPunct="1">
              <a:lnSpc>
                <a:spcPct val="80000"/>
              </a:lnSpc>
              <a:buFontTx/>
              <a:buNone/>
            </a:pPr>
            <a:endParaRPr lang="en-US" altLang="en-US" sz="2400" smtClean="0"/>
          </a:p>
          <a:p>
            <a:pPr marL="533400" indent="-533400" eaLnBrk="1" hangingPunct="1">
              <a:lnSpc>
                <a:spcPct val="80000"/>
              </a:lnSpc>
              <a:buFontTx/>
              <a:buNone/>
            </a:pPr>
            <a:endParaRPr lang="en-CA" altLang="en-US" sz="2400" smtClean="0"/>
          </a:p>
        </p:txBody>
      </p:sp>
      <p:sp>
        <p:nvSpPr>
          <p:cNvPr id="49156" name="Rectangle 4"/>
          <p:cNvSpPr>
            <a:spLocks noGrp="1" noChangeArrowheads="1"/>
          </p:cNvSpPr>
          <p:nvPr>
            <p:ph sz="half" idx="2"/>
          </p:nvPr>
        </p:nvSpPr>
        <p:spPr>
          <a:xfrm>
            <a:off x="6324600" y="2362200"/>
            <a:ext cx="2362200" cy="3733800"/>
          </a:xfrm>
        </p:spPr>
        <p:txBody>
          <a:bodyPr/>
          <a:lstStyle/>
          <a:p>
            <a:pPr marL="533400" indent="-533400" eaLnBrk="1" hangingPunct="1">
              <a:lnSpc>
                <a:spcPct val="90000"/>
              </a:lnSpc>
              <a:buFontTx/>
              <a:buNone/>
            </a:pPr>
            <a:endParaRPr lang="en-US" altLang="en-US" sz="2400" smtClean="0"/>
          </a:p>
          <a:p>
            <a:pPr marL="533400" indent="-533400" eaLnBrk="1" hangingPunct="1">
              <a:lnSpc>
                <a:spcPct val="90000"/>
              </a:lnSpc>
              <a:buFontTx/>
              <a:buNone/>
            </a:pPr>
            <a:endParaRPr lang="en-US" altLang="en-US" sz="2400" smtClean="0"/>
          </a:p>
          <a:p>
            <a:pPr marL="533400" indent="-533400" eaLnBrk="1" hangingPunct="1">
              <a:lnSpc>
                <a:spcPct val="90000"/>
              </a:lnSpc>
              <a:buFontTx/>
              <a:buNone/>
            </a:pPr>
            <a:endParaRPr lang="en-US" altLang="en-US" sz="2400" smtClean="0"/>
          </a:p>
          <a:p>
            <a:pPr marL="533400" indent="-533400" eaLnBrk="1" hangingPunct="1">
              <a:lnSpc>
                <a:spcPct val="90000"/>
              </a:lnSpc>
              <a:buFontTx/>
              <a:buNone/>
            </a:pPr>
            <a:endParaRPr lang="en-CA" altLang="en-US" smtClean="0"/>
          </a:p>
        </p:txBody>
      </p:sp>
      <p:sp>
        <p:nvSpPr>
          <p:cNvPr id="49157" name="AutoShape 5"/>
          <p:cNvSpPr>
            <a:spLocks noChangeArrowheads="1"/>
          </p:cNvSpPr>
          <p:nvPr/>
        </p:nvSpPr>
        <p:spPr bwMode="auto">
          <a:xfrm>
            <a:off x="2209800" y="2971800"/>
            <a:ext cx="914400" cy="7620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endParaRPr lang="en-US" altLang="en-US" sz="1800">
              <a:latin typeface="Arial" charset="0"/>
            </a:endParaRPr>
          </a:p>
        </p:txBody>
      </p:sp>
      <p:pic>
        <p:nvPicPr>
          <p:cNvPr id="49158" name="Picture 6" descr="view detail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209800"/>
            <a:ext cx="335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p>
            <a:pPr>
              <a:defRPr/>
            </a:pPr>
            <a:fld id="{152B9D03-201F-4685-A302-60EE6DC7C8F4}" type="slidenum">
              <a:rPr lang="en-US"/>
              <a:pPr>
                <a:defRPr/>
              </a:pPr>
              <a:t>36</a:t>
            </a:fld>
            <a:endParaRPr lang="en-US"/>
          </a:p>
        </p:txBody>
      </p:sp>
      <p:sp>
        <p:nvSpPr>
          <p:cNvPr id="8" name="Footer Placeholder 7"/>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7907090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pPr eaLnBrk="1" fontAlgn="auto" hangingPunct="1">
              <a:spcAft>
                <a:spcPts val="0"/>
              </a:spcAft>
              <a:defRPr/>
            </a:pPr>
            <a:r>
              <a:rPr lang="en-CA" altLang="en-US" sz="3800" smtClean="0"/>
              <a:t>Types of Workplace</a:t>
            </a:r>
            <a:r>
              <a:rPr lang="en-CA" altLang="en-US" sz="3800" b="0" smtClean="0"/>
              <a:t> </a:t>
            </a:r>
            <a:r>
              <a:rPr lang="en-CA" altLang="en-US" sz="3800" smtClean="0"/>
              <a:t>Accommodation </a:t>
            </a:r>
          </a:p>
        </p:txBody>
      </p:sp>
      <p:sp>
        <p:nvSpPr>
          <p:cNvPr id="50179" name="Rectangle 3"/>
          <p:cNvSpPr>
            <a:spLocks noGrp="1" noChangeArrowheads="1"/>
          </p:cNvSpPr>
          <p:nvPr>
            <p:ph sz="half" idx="1"/>
          </p:nvPr>
        </p:nvSpPr>
        <p:spPr>
          <a:xfrm>
            <a:off x="457200" y="1752600"/>
            <a:ext cx="2133600" cy="4343400"/>
          </a:xfrm>
        </p:spPr>
        <p:txBody>
          <a:bodyPr/>
          <a:lstStyle/>
          <a:p>
            <a:pPr eaLnBrk="1" hangingPunct="1">
              <a:buFontTx/>
              <a:buNone/>
            </a:pPr>
            <a:r>
              <a:rPr lang="en-US" altLang="en-US" sz="3200" smtClean="0"/>
              <a:t>Physical</a:t>
            </a:r>
          </a:p>
          <a:p>
            <a:pPr eaLnBrk="1" hangingPunct="1"/>
            <a:endParaRPr lang="en-US" altLang="en-US" sz="3200" smtClean="0"/>
          </a:p>
          <a:p>
            <a:pPr eaLnBrk="1" hangingPunct="1"/>
            <a:endParaRPr lang="en-US" altLang="en-US" sz="3200" smtClean="0"/>
          </a:p>
          <a:p>
            <a:pPr eaLnBrk="1" hangingPunct="1">
              <a:buFontTx/>
              <a:buNone/>
            </a:pPr>
            <a:endParaRPr lang="en-US" altLang="en-US" sz="3200" smtClean="0"/>
          </a:p>
          <a:p>
            <a:pPr eaLnBrk="1" hangingPunct="1">
              <a:buFontTx/>
              <a:buNone/>
            </a:pPr>
            <a:r>
              <a:rPr lang="en-US" altLang="en-US" sz="3200" smtClean="0"/>
              <a:t>	</a:t>
            </a:r>
          </a:p>
          <a:p>
            <a:pPr eaLnBrk="1" hangingPunct="1"/>
            <a:endParaRPr lang="en-US" altLang="en-US" sz="1800" smtClean="0"/>
          </a:p>
          <a:p>
            <a:pPr eaLnBrk="1" hangingPunct="1">
              <a:buFontTx/>
              <a:buNone/>
            </a:pPr>
            <a:endParaRPr lang="en-US" altLang="en-US" sz="1800" smtClean="0"/>
          </a:p>
          <a:p>
            <a:pPr eaLnBrk="1" hangingPunct="1"/>
            <a:endParaRPr lang="en-US" altLang="en-US" sz="1800" smtClean="0"/>
          </a:p>
          <a:p>
            <a:pPr eaLnBrk="1" hangingPunct="1">
              <a:buFontTx/>
              <a:buNone/>
            </a:pPr>
            <a:endParaRPr lang="en-US" altLang="en-US" sz="1800" smtClean="0"/>
          </a:p>
          <a:p>
            <a:pPr eaLnBrk="1" hangingPunct="1">
              <a:buFontTx/>
              <a:buNone/>
            </a:pPr>
            <a:endParaRPr lang="en-CA" altLang="en-US" sz="3200" smtClean="0"/>
          </a:p>
        </p:txBody>
      </p:sp>
      <p:sp>
        <p:nvSpPr>
          <p:cNvPr id="50180" name="Rectangle 4"/>
          <p:cNvSpPr>
            <a:spLocks noGrp="1" noChangeArrowheads="1"/>
          </p:cNvSpPr>
          <p:nvPr>
            <p:ph sz="half" idx="2"/>
          </p:nvPr>
        </p:nvSpPr>
        <p:spPr>
          <a:xfrm>
            <a:off x="2667000" y="1752600"/>
            <a:ext cx="6019800" cy="4343400"/>
          </a:xfrm>
        </p:spPr>
        <p:txBody>
          <a:bodyPr/>
          <a:lstStyle/>
          <a:p>
            <a:pPr eaLnBrk="1" hangingPunct="1"/>
            <a:r>
              <a:rPr lang="en-US" altLang="en-US" smtClean="0"/>
              <a:t>modified workspaces: creating more space, using different equipment, adjusting equipment settings</a:t>
            </a:r>
          </a:p>
          <a:p>
            <a:pPr eaLnBrk="1" hangingPunct="1"/>
            <a:endParaRPr lang="en-US" altLang="en-US" smtClean="0"/>
          </a:p>
          <a:p>
            <a:pPr eaLnBrk="1" hangingPunct="1">
              <a:buFontTx/>
              <a:buNone/>
            </a:pPr>
            <a:endParaRPr lang="en-US" altLang="en-US" smtClean="0"/>
          </a:p>
          <a:p>
            <a:pPr eaLnBrk="1" hangingPunct="1">
              <a:buFontTx/>
              <a:buNone/>
            </a:pPr>
            <a:endParaRPr lang="en-US" altLang="en-US" smtClean="0"/>
          </a:p>
        </p:txBody>
      </p:sp>
      <p:pic>
        <p:nvPicPr>
          <p:cNvPr id="50181" name="Picture 6"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495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Text Box 7"/>
          <p:cNvSpPr txBox="1">
            <a:spLocks noChangeArrowheads="1"/>
          </p:cNvSpPr>
          <p:nvPr/>
        </p:nvSpPr>
        <p:spPr bwMode="auto">
          <a:xfrm>
            <a:off x="3048000" y="4876800"/>
            <a:ext cx="1371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2400" b="1">
                <a:latin typeface="Arial" charset="0"/>
              </a:rPr>
              <a:t>MARCH 6,  2012</a:t>
            </a:r>
            <a:endParaRPr lang="en-CA" altLang="en-US" sz="2400" b="1">
              <a:latin typeface="Arial" charset="0"/>
            </a:endParaRPr>
          </a:p>
        </p:txBody>
      </p:sp>
      <p:pic>
        <p:nvPicPr>
          <p:cNvPr id="50183" name="Picture 8" descr="Flat screen computer moni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3434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Text Box 9"/>
          <p:cNvSpPr txBox="1">
            <a:spLocks noChangeArrowheads="1"/>
          </p:cNvSpPr>
          <p:nvPr/>
        </p:nvSpPr>
        <p:spPr bwMode="auto">
          <a:xfrm rot="219025">
            <a:off x="3048000" y="4800600"/>
            <a:ext cx="1676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50000"/>
              </a:spcBef>
              <a:buClrTx/>
              <a:buSzTx/>
              <a:buFontTx/>
              <a:buNone/>
            </a:pPr>
            <a:r>
              <a:rPr lang="en-US" altLang="en-US" b="1">
                <a:latin typeface="Arial" charset="0"/>
              </a:rPr>
              <a:t>Janvier 2012</a:t>
            </a:r>
            <a:endParaRPr lang="en-CA" altLang="en-US" b="1">
              <a:latin typeface="Arial" charset="0"/>
            </a:endParaRPr>
          </a:p>
        </p:txBody>
      </p:sp>
      <p:pic>
        <p:nvPicPr>
          <p:cNvPr id="50185" name="imgHvThumb" descr="Cartoonish rendering of an opened do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114800"/>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6" name="Picture 11" descr="bidden%20Moslim%20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51816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7" name="Picture 12" descr="bidden%20joods%20t">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34290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8" name="Picture 13" descr="bidden%20Christelijk%202%20t">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47800" y="34290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9" name="Picture 14" descr="view detail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133600" y="33528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0" name="imgHvThumb" descr="view detail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15200" y="48006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1" name="imgHvThumb" descr="People putting cups in recycl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9000" y="32766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lide Number Placeholder 15"/>
          <p:cNvSpPr>
            <a:spLocks noGrp="1"/>
          </p:cNvSpPr>
          <p:nvPr>
            <p:ph type="sldNum" sz="quarter" idx="12"/>
          </p:nvPr>
        </p:nvSpPr>
        <p:spPr/>
        <p:txBody>
          <a:bodyPr/>
          <a:lstStyle/>
          <a:p>
            <a:pPr>
              <a:defRPr/>
            </a:pPr>
            <a:fld id="{CE7315CF-379D-4CBA-AA57-7A9CD0B37449}" type="slidenum">
              <a:rPr lang="en-US"/>
              <a:pPr>
                <a:defRPr/>
              </a:pPr>
              <a:t>37</a:t>
            </a:fld>
            <a:endParaRPr lang="en-US"/>
          </a:p>
        </p:txBody>
      </p:sp>
      <p:sp>
        <p:nvSpPr>
          <p:cNvPr id="17" name="Footer Placeholder 16"/>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33567633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pPr eaLnBrk="1" fontAlgn="auto" hangingPunct="1">
              <a:spcAft>
                <a:spcPts val="0"/>
              </a:spcAft>
              <a:defRPr/>
            </a:pPr>
            <a:r>
              <a:rPr lang="en-CA" altLang="en-US" sz="3800" smtClean="0"/>
              <a:t>Types of Workplace</a:t>
            </a:r>
            <a:r>
              <a:rPr lang="en-CA" altLang="en-US" sz="3800" b="0" smtClean="0"/>
              <a:t> </a:t>
            </a:r>
            <a:r>
              <a:rPr lang="en-CA" altLang="en-US" sz="3800" smtClean="0"/>
              <a:t>Accommodation </a:t>
            </a:r>
          </a:p>
        </p:txBody>
      </p:sp>
      <p:sp>
        <p:nvSpPr>
          <p:cNvPr id="51203" name="Rectangle 3"/>
          <p:cNvSpPr>
            <a:spLocks noGrp="1" noChangeArrowheads="1"/>
          </p:cNvSpPr>
          <p:nvPr>
            <p:ph sz="half" idx="1"/>
          </p:nvPr>
        </p:nvSpPr>
        <p:spPr>
          <a:xfrm>
            <a:off x="457200" y="1752600"/>
            <a:ext cx="2133600" cy="4343400"/>
          </a:xfrm>
        </p:spPr>
        <p:txBody>
          <a:bodyPr/>
          <a:lstStyle/>
          <a:p>
            <a:pPr eaLnBrk="1" hangingPunct="1">
              <a:buFontTx/>
              <a:buNone/>
            </a:pPr>
            <a:r>
              <a:rPr lang="en-US" altLang="en-US" sz="3200" smtClean="0"/>
              <a:t>Time 	</a:t>
            </a:r>
          </a:p>
          <a:p>
            <a:pPr eaLnBrk="1" hangingPunct="1"/>
            <a:endParaRPr lang="en-US" altLang="en-US" sz="1800" smtClean="0"/>
          </a:p>
          <a:p>
            <a:pPr eaLnBrk="1" hangingPunct="1">
              <a:buFontTx/>
              <a:buNone/>
            </a:pPr>
            <a:endParaRPr lang="en-US" altLang="en-US" sz="1800" smtClean="0"/>
          </a:p>
          <a:p>
            <a:pPr eaLnBrk="1" hangingPunct="1"/>
            <a:endParaRPr lang="en-US" altLang="en-US" sz="1800" smtClean="0"/>
          </a:p>
          <a:p>
            <a:pPr eaLnBrk="1" hangingPunct="1">
              <a:buFontTx/>
              <a:buNone/>
            </a:pPr>
            <a:endParaRPr lang="en-US" altLang="en-US" sz="1800" smtClean="0"/>
          </a:p>
          <a:p>
            <a:pPr eaLnBrk="1" hangingPunct="1">
              <a:buFontTx/>
              <a:buNone/>
            </a:pPr>
            <a:endParaRPr lang="en-CA" altLang="en-US" sz="3200" smtClean="0"/>
          </a:p>
        </p:txBody>
      </p:sp>
      <p:sp>
        <p:nvSpPr>
          <p:cNvPr id="51204" name="Rectangle 4"/>
          <p:cNvSpPr>
            <a:spLocks noGrp="1" noChangeArrowheads="1"/>
          </p:cNvSpPr>
          <p:nvPr>
            <p:ph sz="half" idx="2"/>
          </p:nvPr>
        </p:nvSpPr>
        <p:spPr>
          <a:xfrm>
            <a:off x="2667000" y="1752600"/>
            <a:ext cx="6019800" cy="4343400"/>
          </a:xfrm>
        </p:spPr>
        <p:txBody>
          <a:bodyPr/>
          <a:lstStyle/>
          <a:p>
            <a:pPr eaLnBrk="1" hangingPunct="1"/>
            <a:r>
              <a:rPr lang="en-US" altLang="en-US" smtClean="0"/>
              <a:t>attendance. leaves of absence. flexible work schedules, shorter break times or a compressed work week,  job sharing </a:t>
            </a:r>
          </a:p>
          <a:p>
            <a:pPr eaLnBrk="1" hangingPunct="1">
              <a:buFontTx/>
              <a:buNone/>
            </a:pPr>
            <a:endParaRPr lang="en-US" altLang="en-US" smtClean="0"/>
          </a:p>
        </p:txBody>
      </p:sp>
      <p:pic>
        <p:nvPicPr>
          <p:cNvPr id="51205" name="Picture 5" descr="boys,children,families,fathers,gestures,holding hands,kids,males,men,people,persons,s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49530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6" descr="view detai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495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7" descr="view detail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36576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imgHvThumb" descr="view detail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3352800"/>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9" descr="Pencil circled dates on a monthly office calenda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3000" y="33528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0" name="Picture 10" descr="0511-0809-2722-3725_Woman_Breastfeeding_Her_Baby_clipart_ima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2514600"/>
            <a:ext cx="7667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1" name="Picture 11" descr="view detail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81400" y="5029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1"/>
          <p:cNvSpPr>
            <a:spLocks noGrp="1"/>
          </p:cNvSpPr>
          <p:nvPr>
            <p:ph type="sldNum" sz="quarter" idx="12"/>
          </p:nvPr>
        </p:nvSpPr>
        <p:spPr/>
        <p:txBody>
          <a:bodyPr/>
          <a:lstStyle/>
          <a:p>
            <a:pPr>
              <a:defRPr/>
            </a:pPr>
            <a:fld id="{EDA8ADC9-15E4-4352-82B6-7A15BDFB19BC}" type="slidenum">
              <a:rPr lang="en-US"/>
              <a:pPr>
                <a:defRPr/>
              </a:pPr>
              <a:t>38</a:t>
            </a:fld>
            <a:endParaRPr lang="en-US"/>
          </a:p>
        </p:txBody>
      </p:sp>
      <p:sp>
        <p:nvSpPr>
          <p:cNvPr id="13" name="Footer Placeholder 12"/>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15252783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fontAlgn="auto" hangingPunct="1">
              <a:spcAft>
                <a:spcPts val="0"/>
              </a:spcAft>
              <a:defRPr/>
            </a:pPr>
            <a:r>
              <a:rPr lang="en-CA" altLang="en-US" sz="2800" smtClean="0"/>
              <a:t>…. types of workplace</a:t>
            </a:r>
            <a:r>
              <a:rPr lang="en-CA" altLang="en-US" sz="2800" b="0" smtClean="0"/>
              <a:t> </a:t>
            </a:r>
            <a:r>
              <a:rPr lang="en-CA" altLang="en-US" sz="2800" smtClean="0"/>
              <a:t>accommodation cont’d</a:t>
            </a:r>
          </a:p>
        </p:txBody>
      </p:sp>
      <p:sp>
        <p:nvSpPr>
          <p:cNvPr id="52227" name="Rectangle 3"/>
          <p:cNvSpPr>
            <a:spLocks noGrp="1" noChangeArrowheads="1"/>
          </p:cNvSpPr>
          <p:nvPr>
            <p:ph sz="half" idx="1"/>
          </p:nvPr>
        </p:nvSpPr>
        <p:spPr>
          <a:xfrm>
            <a:off x="457200" y="1752600"/>
            <a:ext cx="2133600" cy="4343400"/>
          </a:xfrm>
        </p:spPr>
        <p:txBody>
          <a:bodyPr/>
          <a:lstStyle/>
          <a:p>
            <a:pPr eaLnBrk="1" hangingPunct="1">
              <a:buFontTx/>
              <a:buNone/>
            </a:pPr>
            <a:r>
              <a:rPr lang="en-US" altLang="en-US" smtClean="0">
                <a:sym typeface="Wingdings" pitchFamily="2" charset="2"/>
              </a:rPr>
              <a:t>Job duties</a:t>
            </a:r>
          </a:p>
          <a:p>
            <a:pPr eaLnBrk="1" hangingPunct="1"/>
            <a:endParaRPr lang="en-US" altLang="en-US" sz="1600" smtClean="0"/>
          </a:p>
          <a:p>
            <a:pPr eaLnBrk="1" hangingPunct="1"/>
            <a:endParaRPr lang="en-US" altLang="en-US" sz="1600" smtClean="0"/>
          </a:p>
          <a:p>
            <a:pPr eaLnBrk="1" hangingPunct="1"/>
            <a:endParaRPr lang="en-US" altLang="en-US" sz="1600" smtClean="0"/>
          </a:p>
          <a:p>
            <a:pPr eaLnBrk="1" hangingPunct="1">
              <a:buFontTx/>
              <a:buNone/>
            </a:pPr>
            <a:endParaRPr lang="en-US" altLang="en-US" sz="1600" smtClean="0"/>
          </a:p>
          <a:p>
            <a:pPr eaLnBrk="1" hangingPunct="1">
              <a:buFontTx/>
              <a:buNone/>
            </a:pPr>
            <a:endParaRPr lang="en-US" altLang="en-US" sz="1600" smtClean="0"/>
          </a:p>
          <a:p>
            <a:pPr eaLnBrk="1" hangingPunct="1">
              <a:buFontTx/>
              <a:buNone/>
            </a:pPr>
            <a:endParaRPr lang="en-US" altLang="en-US" sz="1600" smtClean="0"/>
          </a:p>
          <a:p>
            <a:pPr eaLnBrk="1" hangingPunct="1">
              <a:buFontTx/>
              <a:buNone/>
            </a:pPr>
            <a:endParaRPr lang="en-US" altLang="en-US" sz="1600" smtClean="0"/>
          </a:p>
          <a:p>
            <a:pPr eaLnBrk="1" hangingPunct="1">
              <a:buFontTx/>
              <a:buNone/>
            </a:pPr>
            <a:endParaRPr lang="en-US" altLang="en-US" sz="1600" smtClean="0"/>
          </a:p>
          <a:p>
            <a:pPr eaLnBrk="1" hangingPunct="1">
              <a:buFontTx/>
              <a:buNone/>
            </a:pPr>
            <a:endParaRPr lang="en-US" altLang="en-US" sz="1600" smtClean="0"/>
          </a:p>
          <a:p>
            <a:pPr eaLnBrk="1" hangingPunct="1">
              <a:buFontTx/>
              <a:buNone/>
            </a:pPr>
            <a:endParaRPr lang="en-US" altLang="en-US" sz="1600" smtClean="0"/>
          </a:p>
          <a:p>
            <a:pPr eaLnBrk="1" hangingPunct="1">
              <a:buFontTx/>
              <a:buNone/>
            </a:pPr>
            <a:r>
              <a:rPr lang="en-US" altLang="en-US" smtClean="0"/>
              <a:t>    </a:t>
            </a:r>
            <a:endParaRPr lang="en-CA" altLang="en-US" smtClean="0"/>
          </a:p>
        </p:txBody>
      </p:sp>
      <p:sp>
        <p:nvSpPr>
          <p:cNvPr id="52228" name="Rectangle 4"/>
          <p:cNvSpPr>
            <a:spLocks noGrp="1" noChangeArrowheads="1"/>
          </p:cNvSpPr>
          <p:nvPr>
            <p:ph sz="half" idx="2"/>
          </p:nvPr>
        </p:nvSpPr>
        <p:spPr>
          <a:xfrm>
            <a:off x="2667000" y="1752600"/>
            <a:ext cx="6019800" cy="4343400"/>
          </a:xfrm>
        </p:spPr>
        <p:txBody>
          <a:bodyPr/>
          <a:lstStyle/>
          <a:p>
            <a:pPr eaLnBrk="1" hangingPunct="1"/>
            <a:r>
              <a:rPr lang="en-US" altLang="en-US" smtClean="0"/>
              <a:t>adjusted work standards</a:t>
            </a:r>
          </a:p>
          <a:p>
            <a:pPr eaLnBrk="1" hangingPunct="1"/>
            <a:r>
              <a:rPr lang="en-US" altLang="en-US" smtClean="0"/>
              <a:t>other work options: is other work available soon? If not, is a new position possible? Would extra training be needed? Alternate work could be short-term or permanent.</a:t>
            </a:r>
          </a:p>
          <a:p>
            <a:pPr eaLnBrk="1" hangingPunct="1">
              <a:buFontTx/>
              <a:buNone/>
            </a:pPr>
            <a:endParaRPr lang="en-US" altLang="en-US" smtClean="0"/>
          </a:p>
        </p:txBody>
      </p:sp>
      <p:pic>
        <p:nvPicPr>
          <p:cNvPr id="52229" name="imgHvThumb"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908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descr="Coworker training a new staff member on a compu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7" descr="'Knowledge' highlighted in yell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46482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Picture 8" descr="view detail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4876800"/>
            <a:ext cx="1143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Picture 9" descr="view detail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35875" y="4572000"/>
            <a:ext cx="15081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9"/>
          <p:cNvSpPr>
            <a:spLocks noGrp="1"/>
          </p:cNvSpPr>
          <p:nvPr>
            <p:ph type="sldNum" sz="quarter" idx="12"/>
          </p:nvPr>
        </p:nvSpPr>
        <p:spPr/>
        <p:txBody>
          <a:bodyPr/>
          <a:lstStyle/>
          <a:p>
            <a:pPr>
              <a:defRPr/>
            </a:pPr>
            <a:fld id="{11FD6BBA-955A-4C20-AA62-FA1605934909}" type="slidenum">
              <a:rPr lang="en-US"/>
              <a:pPr>
                <a:defRPr/>
              </a:pPr>
              <a:t>39</a:t>
            </a:fld>
            <a:endParaRPr lang="en-US"/>
          </a:p>
        </p:txBody>
      </p:sp>
      <p:sp>
        <p:nvSpPr>
          <p:cNvPr id="11" name="Footer Placeholder 10"/>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12818435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fontAlgn="auto" hangingPunct="1">
              <a:spcAft>
                <a:spcPts val="0"/>
              </a:spcAft>
              <a:defRPr/>
            </a:pPr>
            <a:r>
              <a:rPr lang="en-CA" altLang="en-US" sz="2800" smtClean="0"/>
              <a:t>…. types of workplace</a:t>
            </a:r>
            <a:r>
              <a:rPr lang="en-CA" altLang="en-US" sz="2800" b="0" smtClean="0"/>
              <a:t> </a:t>
            </a:r>
            <a:r>
              <a:rPr lang="en-CA" altLang="en-US" sz="2800" smtClean="0"/>
              <a:t>accommodation cont’d</a:t>
            </a:r>
          </a:p>
        </p:txBody>
      </p:sp>
      <p:sp>
        <p:nvSpPr>
          <p:cNvPr id="53251" name="Rectangle 3"/>
          <p:cNvSpPr>
            <a:spLocks noGrp="1" noChangeArrowheads="1"/>
          </p:cNvSpPr>
          <p:nvPr>
            <p:ph sz="half" idx="1"/>
          </p:nvPr>
        </p:nvSpPr>
        <p:spPr>
          <a:xfrm>
            <a:off x="457200" y="1752600"/>
            <a:ext cx="2133600" cy="4343400"/>
          </a:xfrm>
        </p:spPr>
        <p:txBody>
          <a:bodyPr/>
          <a:lstStyle/>
          <a:p>
            <a:pPr eaLnBrk="1" hangingPunct="1">
              <a:buFontTx/>
              <a:buNone/>
            </a:pPr>
            <a:r>
              <a:rPr lang="en-US" altLang="en-US" smtClean="0"/>
              <a:t>Other      </a:t>
            </a:r>
            <a:endParaRPr lang="en-CA" altLang="en-US" smtClean="0"/>
          </a:p>
        </p:txBody>
      </p:sp>
      <p:sp>
        <p:nvSpPr>
          <p:cNvPr id="53252" name="Rectangle 4"/>
          <p:cNvSpPr>
            <a:spLocks noGrp="1" noChangeArrowheads="1"/>
          </p:cNvSpPr>
          <p:nvPr>
            <p:ph sz="half" idx="2"/>
          </p:nvPr>
        </p:nvSpPr>
        <p:spPr>
          <a:xfrm>
            <a:off x="2667000" y="1752600"/>
            <a:ext cx="6019800" cy="4343400"/>
          </a:xfrm>
        </p:spPr>
        <p:txBody>
          <a:bodyPr/>
          <a:lstStyle/>
          <a:p>
            <a:pPr eaLnBrk="1" hangingPunct="1"/>
            <a:r>
              <a:rPr lang="en-US" altLang="en-US" smtClean="0"/>
              <a:t>accommodating return to work, to the point of undue hardship</a:t>
            </a:r>
          </a:p>
          <a:p>
            <a:pPr eaLnBrk="1" hangingPunct="1"/>
            <a:r>
              <a:rPr lang="en-US" altLang="en-US" smtClean="0"/>
              <a:t>employee assistance programme</a:t>
            </a:r>
            <a:endParaRPr lang="en-CA" altLang="en-US" smtClean="0"/>
          </a:p>
        </p:txBody>
      </p:sp>
      <p:pic>
        <p:nvPicPr>
          <p:cNvPr id="53253" name="imgHvThumb" descr="view detai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5814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descr="view detai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657600"/>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p>
            <a:pPr>
              <a:defRPr/>
            </a:pPr>
            <a:fld id="{E4F8143E-A786-420C-8E71-26198C6DDF91}" type="slidenum">
              <a:rPr lang="en-US"/>
              <a:pPr>
                <a:defRPr/>
              </a:pPr>
              <a:t>40</a:t>
            </a:fld>
            <a:endParaRPr lang="en-US"/>
          </a:p>
        </p:txBody>
      </p:sp>
      <p:sp>
        <p:nvSpPr>
          <p:cNvPr id="8" name="Footer Placeholder 7"/>
          <p:cNvSpPr>
            <a:spLocks noGrp="1"/>
          </p:cNvSpPr>
          <p:nvPr>
            <p:ph type="ftr" sz="quarter" idx="11"/>
          </p:nvPr>
        </p:nvSpPr>
        <p:spPr/>
        <p:txBody>
          <a:bodyPr/>
          <a:lstStyle/>
          <a:p>
            <a:pPr>
              <a:defRPr/>
            </a:pPr>
            <a:r>
              <a:rPr lang="en-US" smtClean="0"/>
              <a:t>Foster – Workplace Inclusion Strategies</a:t>
            </a:r>
            <a:endParaRPr lang="en-US"/>
          </a:p>
        </p:txBody>
      </p:sp>
    </p:spTree>
    <p:extLst>
      <p:ext uri="{BB962C8B-B14F-4D97-AF65-F5344CB8AC3E}">
        <p14:creationId xmlns:p14="http://schemas.microsoft.com/office/powerpoint/2010/main" val="668585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Custom 2">
      <a:majorFont>
        <a:latin typeface="Arial"/>
        <a:ea typeface=""/>
        <a:cs typeface=""/>
      </a:majorFont>
      <a:minorFont>
        <a:latin typeface="Arial"/>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2904</TotalTime>
  <Words>4650</Words>
  <Application>Microsoft Office PowerPoint</Application>
  <PresentationFormat>On-screen Show (4:3)</PresentationFormat>
  <Paragraphs>728</Paragraphs>
  <Slides>40</Slides>
  <Notes>40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Apex</vt:lpstr>
      <vt:lpstr>Accommodation in the Workplace</vt:lpstr>
      <vt:lpstr>Table of Contents</vt:lpstr>
      <vt:lpstr>Human Rights in the Workplace</vt:lpstr>
      <vt:lpstr>The Workplace in a Human Rights Framework</vt:lpstr>
      <vt:lpstr>Why Is The Duty To Accommodate Important?</vt:lpstr>
      <vt:lpstr>Common Grounds for Accommodation</vt:lpstr>
      <vt:lpstr>Barriers</vt:lpstr>
      <vt:lpstr>The Duty to Accommodate</vt:lpstr>
      <vt:lpstr>a. Principles of Accommodation</vt:lpstr>
      <vt:lpstr>Types Of Accommodation</vt:lpstr>
      <vt:lpstr>… accessible buildings and spaces </vt:lpstr>
      <vt:lpstr>… think of  accommodation as …</vt:lpstr>
      <vt:lpstr>… a range of accommodations …</vt:lpstr>
      <vt:lpstr>b. Most Appropriate Accommodation</vt:lpstr>
      <vt:lpstr>c.  Undue hardship</vt:lpstr>
      <vt:lpstr>… undue hardship considerations …</vt:lpstr>
      <vt:lpstr>… costs and undue hardship </vt:lpstr>
      <vt:lpstr>. … assessing costs  </vt:lpstr>
      <vt:lpstr>… ways to lower costs  </vt:lpstr>
      <vt:lpstr> … a business and costs </vt:lpstr>
      <vt:lpstr>… outside sources of funding and undue hardship  </vt:lpstr>
      <vt:lpstr> … health and safety requirements and undue hardship   </vt:lpstr>
      <vt:lpstr> … health and safety requirements  and risks  </vt:lpstr>
      <vt:lpstr>. … assessing health and safety requirements and lowering risks </vt:lpstr>
      <vt:lpstr>. … assessing health and safety requirements and lowering risks cont’d</vt:lpstr>
      <vt:lpstr>… remaining risk(s) after accommodation</vt:lpstr>
      <vt:lpstr>… undue hardship is not about …</vt:lpstr>
      <vt:lpstr>… undue hardship – key points</vt:lpstr>
      <vt:lpstr>d. Accommodation is a shared responsibility</vt:lpstr>
      <vt:lpstr>… it’s a two-way street</vt:lpstr>
      <vt:lpstr>C. THE DUTY TO ACCOMMODATE</vt:lpstr>
      <vt:lpstr>a. The duty to accommodate  and employment</vt:lpstr>
      <vt:lpstr>…  barriers in employment</vt:lpstr>
      <vt:lpstr>… in employment the duty to accommodate comes up when ...</vt:lpstr>
      <vt:lpstr>… BFOR and … </vt:lpstr>
      <vt:lpstr>… can do the essential duties, with accommodation</vt:lpstr>
      <vt:lpstr>Types of Workplace Accommodation </vt:lpstr>
      <vt:lpstr>Types of Workplace Accommodation </vt:lpstr>
      <vt:lpstr>…. types of workplace accommodation cont’d</vt:lpstr>
      <vt:lpstr>…. types of workplace accommodation cont’d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Accommodation in the Workplace</dc:title>
  <dc:creator/>
  <cp:lastModifiedBy>esouser</cp:lastModifiedBy>
  <cp:revision>218</cp:revision>
  <cp:lastPrinted>2014-05-20T16:37:19Z</cp:lastPrinted>
  <dcterms:created xsi:type="dcterms:W3CDTF">2006-08-16T00:00:00Z</dcterms:created>
  <dcterms:modified xsi:type="dcterms:W3CDTF">2014-05-20T16:41:01Z</dcterms:modified>
</cp:coreProperties>
</file>