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02A05-5670-47F2-A59C-247BA31E1DF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612D655-30FC-4940-8154-EB242CC3DD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94C8B7E-8330-4A37-AB24-52CA01963A62}"/>
              </a:ext>
            </a:extLst>
          </p:cNvPr>
          <p:cNvSpPr>
            <a:spLocks noGrp="1"/>
          </p:cNvSpPr>
          <p:nvPr>
            <p:ph type="dt" sz="half" idx="10"/>
          </p:nvPr>
        </p:nvSpPr>
        <p:spPr/>
        <p:txBody>
          <a:bodyPr/>
          <a:lstStyle/>
          <a:p>
            <a:fld id="{69F84960-5468-4200-9A28-59AEA658F813}" type="datetimeFigureOut">
              <a:rPr lang="en-US" smtClean="0"/>
              <a:t>4/6/2020</a:t>
            </a:fld>
            <a:endParaRPr lang="en-US"/>
          </a:p>
        </p:txBody>
      </p:sp>
      <p:sp>
        <p:nvSpPr>
          <p:cNvPr id="5" name="Footer Placeholder 4">
            <a:extLst>
              <a:ext uri="{FF2B5EF4-FFF2-40B4-BE49-F238E27FC236}">
                <a16:creationId xmlns:a16="http://schemas.microsoft.com/office/drawing/2014/main" id="{4A33BAEF-FC99-4335-ABB8-7A55554D5F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E16F37-3815-4826-9D6A-490E24851A80}"/>
              </a:ext>
            </a:extLst>
          </p:cNvPr>
          <p:cNvSpPr>
            <a:spLocks noGrp="1"/>
          </p:cNvSpPr>
          <p:nvPr>
            <p:ph type="sldNum" sz="quarter" idx="12"/>
          </p:nvPr>
        </p:nvSpPr>
        <p:spPr/>
        <p:txBody>
          <a:bodyPr/>
          <a:lstStyle/>
          <a:p>
            <a:fld id="{EAFA777B-3D55-453E-AE9D-0573C5CCFF2A}" type="slidenum">
              <a:rPr lang="en-US" smtClean="0"/>
              <a:t>‹#›</a:t>
            </a:fld>
            <a:endParaRPr lang="en-US"/>
          </a:p>
        </p:txBody>
      </p:sp>
    </p:spTree>
    <p:extLst>
      <p:ext uri="{BB962C8B-B14F-4D97-AF65-F5344CB8AC3E}">
        <p14:creationId xmlns:p14="http://schemas.microsoft.com/office/powerpoint/2010/main" val="3796066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0BD50-46B5-4F77-8426-9DC8B7CE1E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C81FE98-CD3E-435A-9FE2-F6C116C69F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15CF6E-FAFE-4EB6-B330-6584579295FD}"/>
              </a:ext>
            </a:extLst>
          </p:cNvPr>
          <p:cNvSpPr>
            <a:spLocks noGrp="1"/>
          </p:cNvSpPr>
          <p:nvPr>
            <p:ph type="dt" sz="half" idx="10"/>
          </p:nvPr>
        </p:nvSpPr>
        <p:spPr/>
        <p:txBody>
          <a:bodyPr/>
          <a:lstStyle/>
          <a:p>
            <a:fld id="{69F84960-5468-4200-9A28-59AEA658F813}" type="datetimeFigureOut">
              <a:rPr lang="en-US" smtClean="0"/>
              <a:t>4/6/2020</a:t>
            </a:fld>
            <a:endParaRPr lang="en-US"/>
          </a:p>
        </p:txBody>
      </p:sp>
      <p:sp>
        <p:nvSpPr>
          <p:cNvPr id="5" name="Footer Placeholder 4">
            <a:extLst>
              <a:ext uri="{FF2B5EF4-FFF2-40B4-BE49-F238E27FC236}">
                <a16:creationId xmlns:a16="http://schemas.microsoft.com/office/drawing/2014/main" id="{557BA981-F79E-4FC7-87E3-C85BA1C129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79B548-8A4D-480A-880A-AC035F71BCD0}"/>
              </a:ext>
            </a:extLst>
          </p:cNvPr>
          <p:cNvSpPr>
            <a:spLocks noGrp="1"/>
          </p:cNvSpPr>
          <p:nvPr>
            <p:ph type="sldNum" sz="quarter" idx="12"/>
          </p:nvPr>
        </p:nvSpPr>
        <p:spPr/>
        <p:txBody>
          <a:bodyPr/>
          <a:lstStyle/>
          <a:p>
            <a:fld id="{EAFA777B-3D55-453E-AE9D-0573C5CCFF2A}" type="slidenum">
              <a:rPr lang="en-US" smtClean="0"/>
              <a:t>‹#›</a:t>
            </a:fld>
            <a:endParaRPr lang="en-US"/>
          </a:p>
        </p:txBody>
      </p:sp>
    </p:spTree>
    <p:extLst>
      <p:ext uri="{BB962C8B-B14F-4D97-AF65-F5344CB8AC3E}">
        <p14:creationId xmlns:p14="http://schemas.microsoft.com/office/powerpoint/2010/main" val="3775715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2DBEF2-D012-4126-B3B6-142493513B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562873-88CA-4D64-9555-9A126FF0AA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A9E404-30A1-487B-922A-3171D58DF9F1}"/>
              </a:ext>
            </a:extLst>
          </p:cNvPr>
          <p:cNvSpPr>
            <a:spLocks noGrp="1"/>
          </p:cNvSpPr>
          <p:nvPr>
            <p:ph type="dt" sz="half" idx="10"/>
          </p:nvPr>
        </p:nvSpPr>
        <p:spPr/>
        <p:txBody>
          <a:bodyPr/>
          <a:lstStyle/>
          <a:p>
            <a:fld id="{69F84960-5468-4200-9A28-59AEA658F813}" type="datetimeFigureOut">
              <a:rPr lang="en-US" smtClean="0"/>
              <a:t>4/6/2020</a:t>
            </a:fld>
            <a:endParaRPr lang="en-US"/>
          </a:p>
        </p:txBody>
      </p:sp>
      <p:sp>
        <p:nvSpPr>
          <p:cNvPr id="5" name="Footer Placeholder 4">
            <a:extLst>
              <a:ext uri="{FF2B5EF4-FFF2-40B4-BE49-F238E27FC236}">
                <a16:creationId xmlns:a16="http://schemas.microsoft.com/office/drawing/2014/main" id="{0CEA3DD7-9C3B-4BC4-844F-F811D99A2E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47EB0D-C636-4F24-9829-ED41CA431EBC}"/>
              </a:ext>
            </a:extLst>
          </p:cNvPr>
          <p:cNvSpPr>
            <a:spLocks noGrp="1"/>
          </p:cNvSpPr>
          <p:nvPr>
            <p:ph type="sldNum" sz="quarter" idx="12"/>
          </p:nvPr>
        </p:nvSpPr>
        <p:spPr/>
        <p:txBody>
          <a:bodyPr/>
          <a:lstStyle/>
          <a:p>
            <a:fld id="{EAFA777B-3D55-453E-AE9D-0573C5CCFF2A}" type="slidenum">
              <a:rPr lang="en-US" smtClean="0"/>
              <a:t>‹#›</a:t>
            </a:fld>
            <a:endParaRPr lang="en-US"/>
          </a:p>
        </p:txBody>
      </p:sp>
    </p:spTree>
    <p:extLst>
      <p:ext uri="{BB962C8B-B14F-4D97-AF65-F5344CB8AC3E}">
        <p14:creationId xmlns:p14="http://schemas.microsoft.com/office/powerpoint/2010/main" val="1960335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CF71A-FC65-4C17-B770-4B744CDD50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57DBA1-AD7F-4370-AB95-C39505F8A2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AD20A6-0F17-452A-9E37-52E8A54EBE34}"/>
              </a:ext>
            </a:extLst>
          </p:cNvPr>
          <p:cNvSpPr>
            <a:spLocks noGrp="1"/>
          </p:cNvSpPr>
          <p:nvPr>
            <p:ph type="dt" sz="half" idx="10"/>
          </p:nvPr>
        </p:nvSpPr>
        <p:spPr/>
        <p:txBody>
          <a:bodyPr/>
          <a:lstStyle/>
          <a:p>
            <a:fld id="{69F84960-5468-4200-9A28-59AEA658F813}" type="datetimeFigureOut">
              <a:rPr lang="en-US" smtClean="0"/>
              <a:t>4/6/2020</a:t>
            </a:fld>
            <a:endParaRPr lang="en-US"/>
          </a:p>
        </p:txBody>
      </p:sp>
      <p:sp>
        <p:nvSpPr>
          <p:cNvPr id="5" name="Footer Placeholder 4">
            <a:extLst>
              <a:ext uri="{FF2B5EF4-FFF2-40B4-BE49-F238E27FC236}">
                <a16:creationId xmlns:a16="http://schemas.microsoft.com/office/drawing/2014/main" id="{513C7760-1977-42C2-BB2C-E12EAF5E70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1878B6-91FD-4B02-B874-052990D4575F}"/>
              </a:ext>
            </a:extLst>
          </p:cNvPr>
          <p:cNvSpPr>
            <a:spLocks noGrp="1"/>
          </p:cNvSpPr>
          <p:nvPr>
            <p:ph type="sldNum" sz="quarter" idx="12"/>
          </p:nvPr>
        </p:nvSpPr>
        <p:spPr/>
        <p:txBody>
          <a:bodyPr/>
          <a:lstStyle/>
          <a:p>
            <a:fld id="{EAFA777B-3D55-453E-AE9D-0573C5CCFF2A}" type="slidenum">
              <a:rPr lang="en-US" smtClean="0"/>
              <a:t>‹#›</a:t>
            </a:fld>
            <a:endParaRPr lang="en-US"/>
          </a:p>
        </p:txBody>
      </p:sp>
    </p:spTree>
    <p:extLst>
      <p:ext uri="{BB962C8B-B14F-4D97-AF65-F5344CB8AC3E}">
        <p14:creationId xmlns:p14="http://schemas.microsoft.com/office/powerpoint/2010/main" val="992311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86D18-8A6F-4CF1-9488-0B529EEED3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CA1F8F-386A-468C-BDE9-5670F90C6D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80BB82-94A5-4C80-8ECE-C85ACC5EFB85}"/>
              </a:ext>
            </a:extLst>
          </p:cNvPr>
          <p:cNvSpPr>
            <a:spLocks noGrp="1"/>
          </p:cNvSpPr>
          <p:nvPr>
            <p:ph type="dt" sz="half" idx="10"/>
          </p:nvPr>
        </p:nvSpPr>
        <p:spPr/>
        <p:txBody>
          <a:bodyPr/>
          <a:lstStyle/>
          <a:p>
            <a:fld id="{69F84960-5468-4200-9A28-59AEA658F813}" type="datetimeFigureOut">
              <a:rPr lang="en-US" smtClean="0"/>
              <a:t>4/6/2020</a:t>
            </a:fld>
            <a:endParaRPr lang="en-US"/>
          </a:p>
        </p:txBody>
      </p:sp>
      <p:sp>
        <p:nvSpPr>
          <p:cNvPr id="5" name="Footer Placeholder 4">
            <a:extLst>
              <a:ext uri="{FF2B5EF4-FFF2-40B4-BE49-F238E27FC236}">
                <a16:creationId xmlns:a16="http://schemas.microsoft.com/office/drawing/2014/main" id="{B122DAB5-6FFD-448D-B997-FB6FEBD093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3FB6B9-81AE-4555-AF26-5A4EE5AA4256}"/>
              </a:ext>
            </a:extLst>
          </p:cNvPr>
          <p:cNvSpPr>
            <a:spLocks noGrp="1"/>
          </p:cNvSpPr>
          <p:nvPr>
            <p:ph type="sldNum" sz="quarter" idx="12"/>
          </p:nvPr>
        </p:nvSpPr>
        <p:spPr/>
        <p:txBody>
          <a:bodyPr/>
          <a:lstStyle/>
          <a:p>
            <a:fld id="{EAFA777B-3D55-453E-AE9D-0573C5CCFF2A}" type="slidenum">
              <a:rPr lang="en-US" smtClean="0"/>
              <a:t>‹#›</a:t>
            </a:fld>
            <a:endParaRPr lang="en-US"/>
          </a:p>
        </p:txBody>
      </p:sp>
    </p:spTree>
    <p:extLst>
      <p:ext uri="{BB962C8B-B14F-4D97-AF65-F5344CB8AC3E}">
        <p14:creationId xmlns:p14="http://schemas.microsoft.com/office/powerpoint/2010/main" val="3740090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58206-ECA5-47E3-BE56-F21C36890D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A5B6C4-4990-4A98-B755-21FFD1E102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4D6142-60B2-49E2-8FD4-C52AC9CC990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DD0C56-F3BB-4AA6-871A-9B4F70C9F83D}"/>
              </a:ext>
            </a:extLst>
          </p:cNvPr>
          <p:cNvSpPr>
            <a:spLocks noGrp="1"/>
          </p:cNvSpPr>
          <p:nvPr>
            <p:ph type="dt" sz="half" idx="10"/>
          </p:nvPr>
        </p:nvSpPr>
        <p:spPr/>
        <p:txBody>
          <a:bodyPr/>
          <a:lstStyle/>
          <a:p>
            <a:fld id="{69F84960-5468-4200-9A28-59AEA658F813}" type="datetimeFigureOut">
              <a:rPr lang="en-US" smtClean="0"/>
              <a:t>4/6/2020</a:t>
            </a:fld>
            <a:endParaRPr lang="en-US"/>
          </a:p>
        </p:txBody>
      </p:sp>
      <p:sp>
        <p:nvSpPr>
          <p:cNvPr id="6" name="Footer Placeholder 5">
            <a:extLst>
              <a:ext uri="{FF2B5EF4-FFF2-40B4-BE49-F238E27FC236}">
                <a16:creationId xmlns:a16="http://schemas.microsoft.com/office/drawing/2014/main" id="{E6A64122-F2E4-45B2-AD67-3A48BA695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953E81-E993-4F05-81A3-BCBDC48A6D35}"/>
              </a:ext>
            </a:extLst>
          </p:cNvPr>
          <p:cNvSpPr>
            <a:spLocks noGrp="1"/>
          </p:cNvSpPr>
          <p:nvPr>
            <p:ph type="sldNum" sz="quarter" idx="12"/>
          </p:nvPr>
        </p:nvSpPr>
        <p:spPr/>
        <p:txBody>
          <a:bodyPr/>
          <a:lstStyle/>
          <a:p>
            <a:fld id="{EAFA777B-3D55-453E-AE9D-0573C5CCFF2A}" type="slidenum">
              <a:rPr lang="en-US" smtClean="0"/>
              <a:t>‹#›</a:t>
            </a:fld>
            <a:endParaRPr lang="en-US"/>
          </a:p>
        </p:txBody>
      </p:sp>
    </p:spTree>
    <p:extLst>
      <p:ext uri="{BB962C8B-B14F-4D97-AF65-F5344CB8AC3E}">
        <p14:creationId xmlns:p14="http://schemas.microsoft.com/office/powerpoint/2010/main" val="421457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FC84D-A5B6-4FC4-9B89-5DF62F76482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CA71FEE-649A-4B56-B010-AAAE2B68A0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10743E1-B762-492E-8A23-7289E23D9CA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E82FE53-F6AF-453C-BD7E-C766F64B3E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89489B-B1E1-41EC-9166-26571D166B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41B1C10-01C9-4FD0-8418-EC24FD8FC2BE}"/>
              </a:ext>
            </a:extLst>
          </p:cNvPr>
          <p:cNvSpPr>
            <a:spLocks noGrp="1"/>
          </p:cNvSpPr>
          <p:nvPr>
            <p:ph type="dt" sz="half" idx="10"/>
          </p:nvPr>
        </p:nvSpPr>
        <p:spPr/>
        <p:txBody>
          <a:bodyPr/>
          <a:lstStyle/>
          <a:p>
            <a:fld id="{69F84960-5468-4200-9A28-59AEA658F813}" type="datetimeFigureOut">
              <a:rPr lang="en-US" smtClean="0"/>
              <a:t>4/6/2020</a:t>
            </a:fld>
            <a:endParaRPr lang="en-US"/>
          </a:p>
        </p:txBody>
      </p:sp>
      <p:sp>
        <p:nvSpPr>
          <p:cNvPr id="8" name="Footer Placeholder 7">
            <a:extLst>
              <a:ext uri="{FF2B5EF4-FFF2-40B4-BE49-F238E27FC236}">
                <a16:creationId xmlns:a16="http://schemas.microsoft.com/office/drawing/2014/main" id="{02C05902-C279-466D-862C-4FA9F09A9AD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E2A97F-3C4C-49D5-9C86-A1DE07F054F0}"/>
              </a:ext>
            </a:extLst>
          </p:cNvPr>
          <p:cNvSpPr>
            <a:spLocks noGrp="1"/>
          </p:cNvSpPr>
          <p:nvPr>
            <p:ph type="sldNum" sz="quarter" idx="12"/>
          </p:nvPr>
        </p:nvSpPr>
        <p:spPr/>
        <p:txBody>
          <a:bodyPr/>
          <a:lstStyle/>
          <a:p>
            <a:fld id="{EAFA777B-3D55-453E-AE9D-0573C5CCFF2A}" type="slidenum">
              <a:rPr lang="en-US" smtClean="0"/>
              <a:t>‹#›</a:t>
            </a:fld>
            <a:endParaRPr lang="en-US"/>
          </a:p>
        </p:txBody>
      </p:sp>
    </p:spTree>
    <p:extLst>
      <p:ext uri="{BB962C8B-B14F-4D97-AF65-F5344CB8AC3E}">
        <p14:creationId xmlns:p14="http://schemas.microsoft.com/office/powerpoint/2010/main" val="421026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B7A98-2166-4EBD-8E00-CF99958BA10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BCB6CB-26A3-47DA-8482-C3CD80BEE736}"/>
              </a:ext>
            </a:extLst>
          </p:cNvPr>
          <p:cNvSpPr>
            <a:spLocks noGrp="1"/>
          </p:cNvSpPr>
          <p:nvPr>
            <p:ph type="dt" sz="half" idx="10"/>
          </p:nvPr>
        </p:nvSpPr>
        <p:spPr/>
        <p:txBody>
          <a:bodyPr/>
          <a:lstStyle/>
          <a:p>
            <a:fld id="{69F84960-5468-4200-9A28-59AEA658F813}" type="datetimeFigureOut">
              <a:rPr lang="en-US" smtClean="0"/>
              <a:t>4/6/2020</a:t>
            </a:fld>
            <a:endParaRPr lang="en-US"/>
          </a:p>
        </p:txBody>
      </p:sp>
      <p:sp>
        <p:nvSpPr>
          <p:cNvPr id="4" name="Footer Placeholder 3">
            <a:extLst>
              <a:ext uri="{FF2B5EF4-FFF2-40B4-BE49-F238E27FC236}">
                <a16:creationId xmlns:a16="http://schemas.microsoft.com/office/drawing/2014/main" id="{05F383C5-7208-4AAE-BEA7-11EB6F6207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42EC69C-346E-4873-9985-CA9C816E6BDB}"/>
              </a:ext>
            </a:extLst>
          </p:cNvPr>
          <p:cNvSpPr>
            <a:spLocks noGrp="1"/>
          </p:cNvSpPr>
          <p:nvPr>
            <p:ph type="sldNum" sz="quarter" idx="12"/>
          </p:nvPr>
        </p:nvSpPr>
        <p:spPr/>
        <p:txBody>
          <a:bodyPr/>
          <a:lstStyle/>
          <a:p>
            <a:fld id="{EAFA777B-3D55-453E-AE9D-0573C5CCFF2A}" type="slidenum">
              <a:rPr lang="en-US" smtClean="0"/>
              <a:t>‹#›</a:t>
            </a:fld>
            <a:endParaRPr lang="en-US"/>
          </a:p>
        </p:txBody>
      </p:sp>
    </p:spTree>
    <p:extLst>
      <p:ext uri="{BB962C8B-B14F-4D97-AF65-F5344CB8AC3E}">
        <p14:creationId xmlns:p14="http://schemas.microsoft.com/office/powerpoint/2010/main" val="1759182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0807AA-AF67-4ECA-8FAF-84F5B3B42430}"/>
              </a:ext>
            </a:extLst>
          </p:cNvPr>
          <p:cNvSpPr>
            <a:spLocks noGrp="1"/>
          </p:cNvSpPr>
          <p:nvPr>
            <p:ph type="dt" sz="half" idx="10"/>
          </p:nvPr>
        </p:nvSpPr>
        <p:spPr/>
        <p:txBody>
          <a:bodyPr/>
          <a:lstStyle/>
          <a:p>
            <a:fld id="{69F84960-5468-4200-9A28-59AEA658F813}" type="datetimeFigureOut">
              <a:rPr lang="en-US" smtClean="0"/>
              <a:t>4/6/2020</a:t>
            </a:fld>
            <a:endParaRPr lang="en-US"/>
          </a:p>
        </p:txBody>
      </p:sp>
      <p:sp>
        <p:nvSpPr>
          <p:cNvPr id="3" name="Footer Placeholder 2">
            <a:extLst>
              <a:ext uri="{FF2B5EF4-FFF2-40B4-BE49-F238E27FC236}">
                <a16:creationId xmlns:a16="http://schemas.microsoft.com/office/drawing/2014/main" id="{BFE46B1E-9A4E-4B2E-8C25-2E6FD908CD7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4B85104-2B02-48F2-A6B3-20F33A7291D8}"/>
              </a:ext>
            </a:extLst>
          </p:cNvPr>
          <p:cNvSpPr>
            <a:spLocks noGrp="1"/>
          </p:cNvSpPr>
          <p:nvPr>
            <p:ph type="sldNum" sz="quarter" idx="12"/>
          </p:nvPr>
        </p:nvSpPr>
        <p:spPr/>
        <p:txBody>
          <a:bodyPr/>
          <a:lstStyle/>
          <a:p>
            <a:fld id="{EAFA777B-3D55-453E-AE9D-0573C5CCFF2A}" type="slidenum">
              <a:rPr lang="en-US" smtClean="0"/>
              <a:t>‹#›</a:t>
            </a:fld>
            <a:endParaRPr lang="en-US"/>
          </a:p>
        </p:txBody>
      </p:sp>
    </p:spTree>
    <p:extLst>
      <p:ext uri="{BB962C8B-B14F-4D97-AF65-F5344CB8AC3E}">
        <p14:creationId xmlns:p14="http://schemas.microsoft.com/office/powerpoint/2010/main" val="931633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B2417-5D47-4115-9767-2EC942E5A8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FA2B56A-51AF-4549-80D0-2FEC386675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E6EF7B9-DA99-410C-B176-3EDE66F41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E7E586-C181-479F-81C3-0B13F918E3F9}"/>
              </a:ext>
            </a:extLst>
          </p:cNvPr>
          <p:cNvSpPr>
            <a:spLocks noGrp="1"/>
          </p:cNvSpPr>
          <p:nvPr>
            <p:ph type="dt" sz="half" idx="10"/>
          </p:nvPr>
        </p:nvSpPr>
        <p:spPr/>
        <p:txBody>
          <a:bodyPr/>
          <a:lstStyle/>
          <a:p>
            <a:fld id="{69F84960-5468-4200-9A28-59AEA658F813}" type="datetimeFigureOut">
              <a:rPr lang="en-US" smtClean="0"/>
              <a:t>4/6/2020</a:t>
            </a:fld>
            <a:endParaRPr lang="en-US"/>
          </a:p>
        </p:txBody>
      </p:sp>
      <p:sp>
        <p:nvSpPr>
          <p:cNvPr id="6" name="Footer Placeholder 5">
            <a:extLst>
              <a:ext uri="{FF2B5EF4-FFF2-40B4-BE49-F238E27FC236}">
                <a16:creationId xmlns:a16="http://schemas.microsoft.com/office/drawing/2014/main" id="{77409CE9-EC6E-4537-8FFF-A49A3CDF4C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1E8619-F0F9-48FB-8685-BB09ACA2078D}"/>
              </a:ext>
            </a:extLst>
          </p:cNvPr>
          <p:cNvSpPr>
            <a:spLocks noGrp="1"/>
          </p:cNvSpPr>
          <p:nvPr>
            <p:ph type="sldNum" sz="quarter" idx="12"/>
          </p:nvPr>
        </p:nvSpPr>
        <p:spPr/>
        <p:txBody>
          <a:bodyPr/>
          <a:lstStyle/>
          <a:p>
            <a:fld id="{EAFA777B-3D55-453E-AE9D-0573C5CCFF2A}" type="slidenum">
              <a:rPr lang="en-US" smtClean="0"/>
              <a:t>‹#›</a:t>
            </a:fld>
            <a:endParaRPr lang="en-US"/>
          </a:p>
        </p:txBody>
      </p:sp>
    </p:spTree>
    <p:extLst>
      <p:ext uri="{BB962C8B-B14F-4D97-AF65-F5344CB8AC3E}">
        <p14:creationId xmlns:p14="http://schemas.microsoft.com/office/powerpoint/2010/main" val="2998783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80BB3-006A-49E8-9AD1-AF2BF68AEF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0F17BD1-37D5-4541-9AFB-DC06024A71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2ED8D78-DD87-4E84-B2B5-9AE07F6F3A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8C1C6C-6019-4516-A007-CE0B42C5F458}"/>
              </a:ext>
            </a:extLst>
          </p:cNvPr>
          <p:cNvSpPr>
            <a:spLocks noGrp="1"/>
          </p:cNvSpPr>
          <p:nvPr>
            <p:ph type="dt" sz="half" idx="10"/>
          </p:nvPr>
        </p:nvSpPr>
        <p:spPr/>
        <p:txBody>
          <a:bodyPr/>
          <a:lstStyle/>
          <a:p>
            <a:fld id="{69F84960-5468-4200-9A28-59AEA658F813}" type="datetimeFigureOut">
              <a:rPr lang="en-US" smtClean="0"/>
              <a:t>4/6/2020</a:t>
            </a:fld>
            <a:endParaRPr lang="en-US"/>
          </a:p>
        </p:txBody>
      </p:sp>
      <p:sp>
        <p:nvSpPr>
          <p:cNvPr id="6" name="Footer Placeholder 5">
            <a:extLst>
              <a:ext uri="{FF2B5EF4-FFF2-40B4-BE49-F238E27FC236}">
                <a16:creationId xmlns:a16="http://schemas.microsoft.com/office/drawing/2014/main" id="{3047196D-EA48-4998-9257-F9ED24B55C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9BF582-AE8A-482D-BD65-81304860A80F}"/>
              </a:ext>
            </a:extLst>
          </p:cNvPr>
          <p:cNvSpPr>
            <a:spLocks noGrp="1"/>
          </p:cNvSpPr>
          <p:nvPr>
            <p:ph type="sldNum" sz="quarter" idx="12"/>
          </p:nvPr>
        </p:nvSpPr>
        <p:spPr/>
        <p:txBody>
          <a:bodyPr/>
          <a:lstStyle/>
          <a:p>
            <a:fld id="{EAFA777B-3D55-453E-AE9D-0573C5CCFF2A}" type="slidenum">
              <a:rPr lang="en-US" smtClean="0"/>
              <a:t>‹#›</a:t>
            </a:fld>
            <a:endParaRPr lang="en-US"/>
          </a:p>
        </p:txBody>
      </p:sp>
    </p:spTree>
    <p:extLst>
      <p:ext uri="{BB962C8B-B14F-4D97-AF65-F5344CB8AC3E}">
        <p14:creationId xmlns:p14="http://schemas.microsoft.com/office/powerpoint/2010/main" val="1247077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B01E43-8DA4-493E-AF35-93273064CE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7654893-3976-4809-B885-1911492E89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50DA7D-18A8-4901-9A54-CED7366BF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84960-5468-4200-9A28-59AEA658F813}" type="datetimeFigureOut">
              <a:rPr lang="en-US" smtClean="0"/>
              <a:t>4/6/2020</a:t>
            </a:fld>
            <a:endParaRPr lang="en-US"/>
          </a:p>
        </p:txBody>
      </p:sp>
      <p:sp>
        <p:nvSpPr>
          <p:cNvPr id="5" name="Footer Placeholder 4">
            <a:extLst>
              <a:ext uri="{FF2B5EF4-FFF2-40B4-BE49-F238E27FC236}">
                <a16:creationId xmlns:a16="http://schemas.microsoft.com/office/drawing/2014/main" id="{53A16E40-BF1F-4D05-9FDB-AC1CB3C21F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8F5E93D-2F07-46FC-B228-AA2FDA8097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FA777B-3D55-453E-AE9D-0573C5CCFF2A}" type="slidenum">
              <a:rPr lang="en-US" smtClean="0"/>
              <a:t>‹#›</a:t>
            </a:fld>
            <a:endParaRPr lang="en-US"/>
          </a:p>
        </p:txBody>
      </p:sp>
    </p:spTree>
    <p:extLst>
      <p:ext uri="{BB962C8B-B14F-4D97-AF65-F5344CB8AC3E}">
        <p14:creationId xmlns:p14="http://schemas.microsoft.com/office/powerpoint/2010/main" val="3399799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png"/><Relationship Id="rId5" Type="http://schemas.openxmlformats.org/officeDocument/2006/relationships/image" Target="../media/image2.tif"/><Relationship Id="rId4" Type="http://schemas.openxmlformats.org/officeDocument/2006/relationships/hyperlink" Target="https://www.maa.org/press/periodicals/loci/joma/the-sir-model-for-spread-of-disease-the-differential-equation-model"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hyperlink" Target="https://en.wikipedia.org/wiki/Basic_reproduction_number"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image" Target="../media/image3.tif"/></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png"/><Relationship Id="rId5" Type="http://schemas.openxmlformats.org/officeDocument/2006/relationships/image" Target="../media/image5.tif"/><Relationship Id="rId4" Type="http://schemas.openxmlformats.org/officeDocument/2006/relationships/image" Target="../media/image4.tif"/></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png"/><Relationship Id="rId5" Type="http://schemas.openxmlformats.org/officeDocument/2006/relationships/image" Target="../media/image7.png"/><Relationship Id="rId4" Type="http://schemas.openxmlformats.org/officeDocument/2006/relationships/hyperlink" Target="http://www.yorku.ca/pat/SEIRDmodel.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0D8DA-3D82-48D6-A6B8-B8EF7A62B6B1}"/>
              </a:ext>
            </a:extLst>
          </p:cNvPr>
          <p:cNvSpPr>
            <a:spLocks noGrp="1"/>
          </p:cNvSpPr>
          <p:nvPr>
            <p:ph type="ctrTitle"/>
          </p:nvPr>
        </p:nvSpPr>
        <p:spPr/>
        <p:txBody>
          <a:bodyPr/>
          <a:lstStyle/>
          <a:p>
            <a:r>
              <a:rPr lang="en-US" dirty="0"/>
              <a:t>Some notes </a:t>
            </a:r>
            <a:r>
              <a:rPr lang="en-US"/>
              <a:t>on a virus </a:t>
            </a:r>
            <a:r>
              <a:rPr lang="en-US" dirty="0"/>
              <a:t>model</a:t>
            </a:r>
            <a:br>
              <a:rPr lang="en-US" dirty="0"/>
            </a:br>
            <a:r>
              <a:rPr lang="en-US" dirty="0"/>
              <a:t>1 – the SIR model</a:t>
            </a:r>
          </a:p>
        </p:txBody>
      </p:sp>
      <p:sp>
        <p:nvSpPr>
          <p:cNvPr id="3" name="Subtitle 2">
            <a:extLst>
              <a:ext uri="{FF2B5EF4-FFF2-40B4-BE49-F238E27FC236}">
                <a16:creationId xmlns:a16="http://schemas.microsoft.com/office/drawing/2014/main" id="{4C5B0CD4-8EA6-4287-ABBD-2BDD697857CF}"/>
              </a:ext>
            </a:extLst>
          </p:cNvPr>
          <p:cNvSpPr>
            <a:spLocks noGrp="1"/>
          </p:cNvSpPr>
          <p:nvPr>
            <p:ph type="subTitle" idx="1"/>
          </p:nvPr>
        </p:nvSpPr>
        <p:spPr>
          <a:xfrm>
            <a:off x="1524000" y="4079875"/>
            <a:ext cx="9144000" cy="1655762"/>
          </a:xfrm>
        </p:spPr>
        <p:txBody>
          <a:bodyPr>
            <a:normAutofit lnSpcReduction="10000"/>
          </a:bodyPr>
          <a:lstStyle/>
          <a:p>
            <a:pPr fontAlgn="base"/>
            <a:r>
              <a:rPr lang="en-US" dirty="0">
                <a:solidFill>
                  <a:srgbClr val="000000"/>
                </a:solidFill>
                <a:latin typeface="Arial" panose="020B0604020202020204" pitchFamily="34" charset="0"/>
                <a:cs typeface="Arial" panose="020B0604020202020204" pitchFamily="34" charset="0"/>
              </a:rPr>
              <a:t>Peter A. Taylor              &lt;pat@yorku.ca&gt;</a:t>
            </a:r>
          </a:p>
          <a:p>
            <a:pPr fontAlgn="base"/>
            <a:r>
              <a:rPr lang="en-US" dirty="0">
                <a:solidFill>
                  <a:srgbClr val="000000"/>
                </a:solidFill>
                <a:latin typeface="Arial" panose="020B0604020202020204" pitchFamily="34" charset="0"/>
                <a:cs typeface="Arial" panose="020B0604020202020204" pitchFamily="34" charset="0"/>
              </a:rPr>
              <a:t>Department of Earth and Space Science and Engineering,</a:t>
            </a:r>
          </a:p>
          <a:p>
            <a:pPr fontAlgn="base"/>
            <a:r>
              <a:rPr lang="en-US" dirty="0">
                <a:solidFill>
                  <a:srgbClr val="000000"/>
                </a:solidFill>
                <a:latin typeface="Arial" panose="020B0604020202020204" pitchFamily="34" charset="0"/>
                <a:cs typeface="Arial" panose="020B0604020202020204" pitchFamily="34" charset="0"/>
              </a:rPr>
              <a:t>Lassonde School of Engineering, York University,</a:t>
            </a:r>
          </a:p>
          <a:p>
            <a:pPr fontAlgn="base"/>
            <a:r>
              <a:rPr lang="en-US" dirty="0">
                <a:solidFill>
                  <a:srgbClr val="000000"/>
                </a:solidFill>
                <a:latin typeface="Arial" panose="020B0604020202020204" pitchFamily="34" charset="0"/>
                <a:cs typeface="Arial" panose="020B0604020202020204" pitchFamily="34" charset="0"/>
              </a:rPr>
              <a:t>Toronto, Ontario  M3J 1P3,  CANADA</a:t>
            </a:r>
          </a:p>
          <a:p>
            <a:endParaRPr lang="en-US" dirty="0"/>
          </a:p>
        </p:txBody>
      </p:sp>
      <p:pic>
        <p:nvPicPr>
          <p:cNvPr id="4" name="Recorded Sound">
            <a:hlinkClick r:id="" action="ppaction://media"/>
            <a:extLst>
              <a:ext uri="{FF2B5EF4-FFF2-40B4-BE49-F238E27FC236}">
                <a16:creationId xmlns:a16="http://schemas.microsoft.com/office/drawing/2014/main" id="{2832BA0A-A02F-488F-AF02-8CEB8114920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80318" y="635000"/>
            <a:ext cx="487363" cy="487363"/>
          </a:xfrm>
          <a:prstGeom prst="rect">
            <a:avLst/>
          </a:prstGeom>
        </p:spPr>
      </p:pic>
    </p:spTree>
    <p:extLst>
      <p:ext uri="{BB962C8B-B14F-4D97-AF65-F5344CB8AC3E}">
        <p14:creationId xmlns:p14="http://schemas.microsoft.com/office/powerpoint/2010/main" val="9437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41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8C0E86-A343-4567-B5EB-D4FEA00A4A6D}"/>
              </a:ext>
            </a:extLst>
          </p:cNvPr>
          <p:cNvSpPr/>
          <p:nvPr/>
        </p:nvSpPr>
        <p:spPr>
          <a:xfrm>
            <a:off x="809347" y="362706"/>
            <a:ext cx="10573305" cy="1065676"/>
          </a:xfrm>
          <a:prstGeom prst="rect">
            <a:avLst/>
          </a:prstGeom>
        </p:spPr>
        <p:txBody>
          <a:bodyPr wrap="square">
            <a:spAutoFit/>
          </a:bodyPr>
          <a:lstStyle/>
          <a:p>
            <a:pPr>
              <a:lnSpc>
                <a:spcPct val="107000"/>
              </a:lnSpc>
              <a:spcAft>
                <a:spcPts val="800"/>
              </a:spcAft>
            </a:pPr>
            <a:r>
              <a:rPr lang="en-US" sz="2000" b="1" dirty="0">
                <a:highlight>
                  <a:srgbClr val="FFFF00"/>
                </a:highlight>
                <a:latin typeface="Arial" panose="020B0604020202020204" pitchFamily="34" charset="0"/>
                <a:ea typeface="Calibri" panose="020F0502020204030204" pitchFamily="34" charset="0"/>
                <a:cs typeface="Arial" panose="020B0604020202020204" pitchFamily="34" charset="0"/>
              </a:rPr>
              <a:t>Some notes on a Virus spread model:  Peter Taylor - March 25 2020:</a:t>
            </a:r>
            <a:r>
              <a:rPr lang="en-US" sz="2000" dirty="0">
                <a:latin typeface="Arial" panose="020B0604020202020204" pitchFamily="34" charset="0"/>
                <a:ea typeface="Calibri" panose="020F0502020204030204" pitchFamily="34" charset="0"/>
                <a:cs typeface="Arial" panose="020B0604020202020204" pitchFamily="34" charset="0"/>
              </a:rPr>
              <a:t>  </a:t>
            </a:r>
            <a:r>
              <a:rPr lang="en-US" sz="2000" b="1" dirty="0">
                <a:latin typeface="Arial" panose="020B0604020202020204" pitchFamily="34" charset="0"/>
                <a:ea typeface="Calibri" panose="020F0502020204030204" pitchFamily="34" charset="0"/>
                <a:cs typeface="Arial" panose="020B0604020202020204" pitchFamily="34" charset="0"/>
              </a:rPr>
              <a:t>First let me emphasize that I am not an expert in epidemiology or related areas - this is just a simple application of some basic Applied Math. </a:t>
            </a:r>
          </a:p>
        </p:txBody>
      </p:sp>
      <p:sp>
        <p:nvSpPr>
          <p:cNvPr id="3" name="Rectangle 2">
            <a:extLst>
              <a:ext uri="{FF2B5EF4-FFF2-40B4-BE49-F238E27FC236}">
                <a16:creationId xmlns:a16="http://schemas.microsoft.com/office/drawing/2014/main" id="{D974A1CB-6750-4762-89D7-718F4AA5F246}"/>
              </a:ext>
            </a:extLst>
          </p:cNvPr>
          <p:cNvSpPr/>
          <p:nvPr/>
        </p:nvSpPr>
        <p:spPr>
          <a:xfrm>
            <a:off x="885439" y="1657499"/>
            <a:ext cx="6702640" cy="4593630"/>
          </a:xfrm>
          <a:prstGeom prst="rect">
            <a:avLst/>
          </a:prstGeom>
        </p:spPr>
        <p:txBody>
          <a:bodyPr wrap="square">
            <a:spAutoFit/>
          </a:bodyPr>
          <a:lstStyle/>
          <a:p>
            <a:pPr lvl="0">
              <a:lnSpc>
                <a:spcPct val="107000"/>
              </a:lnSpc>
              <a:spcAft>
                <a:spcPts val="800"/>
              </a:spcAft>
            </a:pPr>
            <a:r>
              <a:rPr lang="en-US" sz="1400" dirty="0">
                <a:solidFill>
                  <a:prstClr val="black"/>
                </a:solidFill>
                <a:latin typeface="Arial" panose="020B0604020202020204" pitchFamily="34" charset="0"/>
                <a:ea typeface="Calibri" panose="020F0502020204030204" pitchFamily="34" charset="0"/>
                <a:cs typeface="Arial" panose="020B0604020202020204" pitchFamily="34" charset="0"/>
              </a:rPr>
              <a:t>A starting point is the simple, but non-linear “logistic equation” for the spread of disease,</a:t>
            </a:r>
          </a:p>
          <a:p>
            <a:pPr lvl="0">
              <a:lnSpc>
                <a:spcPct val="107000"/>
              </a:lnSpc>
              <a:spcAft>
                <a:spcPts val="800"/>
              </a:spcAft>
            </a:pPr>
            <a:r>
              <a:rPr lang="en-US" sz="14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1400" dirty="0" err="1">
                <a:solidFill>
                  <a:prstClr val="black"/>
                </a:solidFill>
                <a:latin typeface="Arial" panose="020B0604020202020204" pitchFamily="34" charset="0"/>
                <a:ea typeface="Calibri" panose="020F0502020204030204" pitchFamily="34" charset="0"/>
                <a:cs typeface="Arial" panose="020B0604020202020204" pitchFamily="34" charset="0"/>
              </a:rPr>
              <a:t>dI</a:t>
            </a:r>
            <a:r>
              <a:rPr lang="en-US" sz="1400" dirty="0">
                <a:solidFill>
                  <a:prstClr val="black"/>
                </a:solidFill>
                <a:latin typeface="Arial" panose="020B0604020202020204" pitchFamily="34" charset="0"/>
                <a:ea typeface="Calibri" panose="020F0502020204030204" pitchFamily="34" charset="0"/>
                <a:cs typeface="Arial" panose="020B0604020202020204" pitchFamily="34" charset="0"/>
              </a:rPr>
              <a:t>/dt = B*I*(N-I)</a:t>
            </a:r>
          </a:p>
          <a:p>
            <a:pPr lvl="0">
              <a:lnSpc>
                <a:spcPct val="107000"/>
              </a:lnSpc>
              <a:spcAft>
                <a:spcPts val="800"/>
              </a:spcAft>
            </a:pPr>
            <a:r>
              <a:rPr lang="en-US" sz="1400" dirty="0">
                <a:solidFill>
                  <a:prstClr val="black"/>
                </a:solidFill>
                <a:latin typeface="Arial" panose="020B0604020202020204" pitchFamily="34" charset="0"/>
                <a:ea typeface="Calibri" panose="020F0502020204030204" pitchFamily="34" charset="0"/>
                <a:cs typeface="Arial" panose="020B0604020202020204" pitchFamily="34" charset="0"/>
              </a:rPr>
              <a:t>where I is the number infected and N is the total population. This has no recovery, just continuous infection. There is exponential growth initially, if I(0) is a small initial seed, and eventually the whole population is infected. It has an analytic solution suited to 1</a:t>
            </a:r>
            <a:r>
              <a:rPr lang="en-US" sz="14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st</a:t>
            </a:r>
            <a:r>
              <a:rPr lang="en-US" sz="1400" dirty="0">
                <a:solidFill>
                  <a:prstClr val="black"/>
                </a:solidFill>
                <a:latin typeface="Arial" panose="020B0604020202020204" pitchFamily="34" charset="0"/>
                <a:ea typeface="Calibri" panose="020F0502020204030204" pitchFamily="34" charset="0"/>
                <a:cs typeface="Arial" panose="020B0604020202020204" pitchFamily="34" charset="0"/>
              </a:rPr>
              <a:t> year calculus! The mathematics gets more complicated when some I recover but initially there is still exponential growth.</a:t>
            </a:r>
          </a:p>
          <a:p>
            <a:pPr lvl="0" fontAlgn="base">
              <a:lnSpc>
                <a:spcPct val="107000"/>
              </a:lnSpc>
              <a:spcAft>
                <a:spcPts val="800"/>
              </a:spcAft>
            </a:pPr>
            <a:r>
              <a:rPr lang="en-US" dirty="0">
                <a:solidFill>
                  <a:prstClr val="black"/>
                </a:solidFill>
                <a:latin typeface="Arial" panose="020B0604020202020204" pitchFamily="34" charset="0"/>
                <a:ea typeface="Calibri" panose="020F0502020204030204" pitchFamily="34" charset="0"/>
                <a:cs typeface="Arial" panose="020B0604020202020204" pitchFamily="34" charset="0"/>
              </a:rPr>
              <a:t>The next step is the SIR (Susceptible, Infected, Recovered (or dead)) version which seems more realistic.  It is well described at </a:t>
            </a:r>
            <a:r>
              <a:rPr lang="en-US" u="sng" dirty="0">
                <a:solidFill>
                  <a:srgbClr val="0000FF"/>
                </a:solidFill>
                <a:latin typeface="Arial" panose="020B0604020202020204" pitchFamily="34" charset="0"/>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val="tx"/>
                    </a:ext>
                  </a:extLst>
                </a:hlinkClick>
              </a:rPr>
              <a:t>https://www.maa.org/press/periodicals/loci/joma/the-sir-model-for-spread-of-disease-the-differential-equation-model</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and originates from a 1927 paper by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Kermack</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and McKendrick.  (</a:t>
            </a:r>
            <a:r>
              <a:rPr lang="en-US" dirty="0" err="1">
                <a:solidFill>
                  <a:srgbClr val="000000"/>
                </a:solidFill>
                <a:latin typeface="Arial" panose="020B0604020202020204" pitchFamily="34" charset="0"/>
                <a:ea typeface="Times New Roman" panose="02020603050405020304" pitchFamily="18" charset="0"/>
                <a:cs typeface="Arial" panose="020B0604020202020204" pitchFamily="34" charset="0"/>
              </a:rPr>
              <a:t>Kermack</a:t>
            </a: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 W.O. and McKendrick, A.G. (1927) Contributions to the Mathematical Theory of Epidemics. Proceedings of the Royal Society of London A, 115, 700-721).</a:t>
            </a:r>
            <a:endParaRPr lang="en-US"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EE6366AB-C8E6-456D-B43F-F1F71D94CE1E}"/>
              </a:ext>
            </a:extLst>
          </p:cNvPr>
          <p:cNvSpPr txBox="1"/>
          <p:nvPr/>
        </p:nvSpPr>
        <p:spPr>
          <a:xfrm>
            <a:off x="7794595" y="1428382"/>
            <a:ext cx="3673504" cy="1569660"/>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Logistic equation solution.</a:t>
            </a:r>
          </a:p>
          <a:p>
            <a:r>
              <a:rPr lang="en-US" sz="1600" dirty="0">
                <a:latin typeface="Arial" panose="020B0604020202020204" pitchFamily="34" charset="0"/>
                <a:cs typeface="Arial" panose="020B0604020202020204" pitchFamily="34" charset="0"/>
              </a:rPr>
              <a:t>With I/N = in </a:t>
            </a:r>
            <a:r>
              <a:rPr lang="en-US" sz="1600">
                <a:latin typeface="Arial" panose="020B0604020202020204" pitchFamily="34" charset="0"/>
                <a:cs typeface="Arial" panose="020B0604020202020204" pitchFamily="34" charset="0"/>
              </a:rPr>
              <a:t>and BN </a:t>
            </a:r>
            <a:r>
              <a:rPr lang="en-US" sz="1600" dirty="0">
                <a:latin typeface="Arial" panose="020B0604020202020204" pitchFamily="34" charset="0"/>
                <a:cs typeface="Arial" panose="020B0604020202020204" pitchFamily="34" charset="0"/>
              </a:rPr>
              <a:t>= b the equation becomes d(in)/dt = b in(1-in) and we can run a solution with b = 0.5 and in(0) = 10</a:t>
            </a:r>
            <a:r>
              <a:rPr lang="en-US" sz="1600" baseline="30000" dirty="0">
                <a:latin typeface="Arial" panose="020B0604020202020204" pitchFamily="34" charset="0"/>
                <a:cs typeface="Arial" panose="020B0604020202020204" pitchFamily="34" charset="0"/>
              </a:rPr>
              <a:t>-6 </a:t>
            </a:r>
            <a:r>
              <a:rPr lang="en-US" sz="1600" dirty="0">
                <a:latin typeface="Arial" panose="020B0604020202020204" pitchFamily="34" charset="0"/>
                <a:cs typeface="Arial" panose="020B0604020202020204" pitchFamily="34" charset="0"/>
              </a:rPr>
              <a:t>- i.e. I in a million; red are infected, green are susceptible = (1-in)</a:t>
            </a:r>
          </a:p>
        </p:txBody>
      </p:sp>
      <p:pic>
        <p:nvPicPr>
          <p:cNvPr id="10" name="Picture 9">
            <a:extLst>
              <a:ext uri="{FF2B5EF4-FFF2-40B4-BE49-F238E27FC236}">
                <a16:creationId xmlns:a16="http://schemas.microsoft.com/office/drawing/2014/main" id="{CB577F7C-98D3-4422-8239-F0D38B175D61}"/>
              </a:ext>
            </a:extLst>
          </p:cNvPr>
          <p:cNvPicPr>
            <a:picLocks noChangeAspect="1"/>
          </p:cNvPicPr>
          <p:nvPr/>
        </p:nvPicPr>
        <p:blipFill rotWithShape="1">
          <a:blip r:embed="rId5">
            <a:extLst>
              <a:ext uri="{28A0092B-C50C-407E-A947-70E740481C1C}">
                <a14:useLocalDpi xmlns:a14="http://schemas.microsoft.com/office/drawing/2010/main" val="0"/>
              </a:ext>
            </a:extLst>
          </a:blip>
          <a:srcRect l="4268" t="4717" r="7193"/>
          <a:stretch/>
        </p:blipFill>
        <p:spPr>
          <a:xfrm>
            <a:off x="7729383" y="3302493"/>
            <a:ext cx="3653269" cy="2948636"/>
          </a:xfrm>
          <a:prstGeom prst="rect">
            <a:avLst/>
          </a:prstGeom>
        </p:spPr>
      </p:pic>
      <p:pic>
        <p:nvPicPr>
          <p:cNvPr id="5" name="Recorded Sound">
            <a:hlinkClick r:id="" action="ppaction://media"/>
            <a:extLst>
              <a:ext uri="{FF2B5EF4-FFF2-40B4-BE49-F238E27FC236}">
                <a16:creationId xmlns:a16="http://schemas.microsoft.com/office/drawing/2014/main" id="{F99EE7E3-5A86-4EE1-BC1B-B482B512147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38012" y="443691"/>
            <a:ext cx="487363" cy="487363"/>
          </a:xfrm>
          <a:prstGeom prst="rect">
            <a:avLst/>
          </a:prstGeom>
        </p:spPr>
      </p:pic>
    </p:spTree>
    <p:extLst>
      <p:ext uri="{BB962C8B-B14F-4D97-AF65-F5344CB8AC3E}">
        <p14:creationId xmlns:p14="http://schemas.microsoft.com/office/powerpoint/2010/main" val="2712948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936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339D5F-8BA2-43DC-8401-975801C56263}"/>
              </a:ext>
            </a:extLst>
          </p:cNvPr>
          <p:cNvSpPr/>
          <p:nvPr/>
        </p:nvSpPr>
        <p:spPr>
          <a:xfrm>
            <a:off x="754602" y="807868"/>
            <a:ext cx="11026066" cy="5491760"/>
          </a:xfrm>
          <a:prstGeom prst="rect">
            <a:avLst/>
          </a:prstGeom>
        </p:spPr>
        <p:txBody>
          <a:bodyPr wrap="square">
            <a:spAutoFit/>
          </a:bodyPr>
          <a:lstStyle/>
          <a:p>
            <a:pPr fontAlgn="base">
              <a:lnSpc>
                <a:spcPct val="107000"/>
              </a:lnSpc>
              <a:spcAft>
                <a:spcPts val="800"/>
              </a:spcAft>
            </a:pP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The basic SIR equations set up in </a:t>
            </a:r>
            <a:r>
              <a:rPr lang="en-US" sz="2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Kermack</a:t>
            </a:r>
            <a:r>
              <a:rPr lang="en-US" sz="2000" dirty="0">
                <a:solidFill>
                  <a:srgbClr val="000000"/>
                </a:solidFill>
                <a:latin typeface="Arial" panose="020B0604020202020204" pitchFamily="34" charset="0"/>
                <a:ea typeface="Times New Roman" panose="02020603050405020304" pitchFamily="18" charset="0"/>
                <a:cs typeface="Arial" panose="020B0604020202020204" pitchFamily="34" charset="0"/>
              </a:rPr>
              <a:t> and McKendrick (1927) relate, S(t)-the number of susceptible individuals, I(t)-the number of infected individuals, and R(t)-the number of recovered (or deceased) individuals. The total population N = S + I + R, and N is considered constant.</a:t>
            </a:r>
          </a:p>
          <a:p>
            <a:pPr fontAlgn="base"/>
            <a:r>
              <a:rPr lang="en-US" sz="2000" dirty="0">
                <a:latin typeface="Arial" panose="020B0604020202020204" pitchFamily="34" charset="0"/>
                <a:cs typeface="Arial" panose="020B0604020202020204" pitchFamily="34" charset="0"/>
              </a:rPr>
              <a:t>S, I and R can be normalized by N, s = S/N, in = I/N etc., using “in” to avoid confusion with (-1)</a:t>
            </a:r>
            <a:r>
              <a:rPr lang="en-US" sz="2000" baseline="30000" dirty="0">
                <a:latin typeface="Arial" panose="020B0604020202020204" pitchFamily="34" charset="0"/>
                <a:cs typeface="Arial" panose="020B0604020202020204" pitchFamily="34" charset="0"/>
              </a:rPr>
              <a:t>1/2</a:t>
            </a:r>
            <a:r>
              <a:rPr lang="en-US" sz="2000" dirty="0">
                <a:latin typeface="Arial" panose="020B0604020202020204" pitchFamily="34" charset="0"/>
                <a:cs typeface="Arial" panose="020B0604020202020204" pitchFamily="34" charset="0"/>
              </a:rPr>
              <a:t> and the governing equations become:</a:t>
            </a:r>
          </a:p>
          <a:p>
            <a:pPr fontAlgn="base"/>
            <a:endParaRPr lang="en-US" sz="2000" dirty="0">
              <a:latin typeface="Arial" panose="020B0604020202020204" pitchFamily="34" charset="0"/>
              <a:cs typeface="Arial" panose="020B0604020202020204" pitchFamily="34" charset="0"/>
            </a:endParaRPr>
          </a:p>
          <a:p>
            <a:pPr fontAlgn="base"/>
            <a:r>
              <a:rPr lang="en-US" sz="2000" b="1" dirty="0">
                <a:latin typeface="Arial" panose="020B0604020202020204" pitchFamily="34" charset="0"/>
                <a:cs typeface="Arial" panose="020B0604020202020204" pitchFamily="34" charset="0"/>
              </a:rPr>
              <a:t>din/dt = b*s*in – k*in</a:t>
            </a:r>
            <a:r>
              <a:rPr lang="en-US" sz="2000" dirty="0">
                <a:latin typeface="Arial" panose="020B0604020202020204" pitchFamily="34" charset="0"/>
                <a:cs typeface="Arial" panose="020B0604020202020204" pitchFamily="34" charset="0"/>
              </a:rPr>
              <a:t>;  with infections increasing as a result of interactions between infected and susceptible members of the community.</a:t>
            </a:r>
          </a:p>
          <a:p>
            <a:pPr fontAlgn="base"/>
            <a:endParaRPr lang="en-US" sz="2000" dirty="0">
              <a:latin typeface="Arial" panose="020B0604020202020204" pitchFamily="34" charset="0"/>
              <a:cs typeface="Arial" panose="020B0604020202020204" pitchFamily="34" charset="0"/>
            </a:endParaRPr>
          </a:p>
          <a:p>
            <a:pPr fontAlgn="base"/>
            <a:r>
              <a:rPr lang="en-US" sz="2000" b="1" dirty="0" err="1">
                <a:latin typeface="Arial" panose="020B0604020202020204" pitchFamily="34" charset="0"/>
                <a:cs typeface="Arial" panose="020B0604020202020204" pitchFamily="34" charset="0"/>
              </a:rPr>
              <a:t>dr</a:t>
            </a:r>
            <a:r>
              <a:rPr lang="en-US" sz="2000" b="1" dirty="0">
                <a:latin typeface="Arial" panose="020B0604020202020204" pitchFamily="34" charset="0"/>
                <a:cs typeface="Arial" panose="020B0604020202020204" pitchFamily="34" charset="0"/>
              </a:rPr>
              <a:t>/dt = k*in</a:t>
            </a:r>
            <a:r>
              <a:rPr lang="en-US" sz="2000" dirty="0">
                <a:latin typeface="Arial" panose="020B0604020202020204" pitchFamily="34" charset="0"/>
                <a:cs typeface="Arial" panose="020B0604020202020204" pitchFamily="34" charset="0"/>
              </a:rPr>
              <a:t>;  so some infected members recover, and some die. Recovery implies immunity and no longer susceptible.</a:t>
            </a:r>
          </a:p>
          <a:p>
            <a:pPr fontAlgn="base"/>
            <a:endParaRPr lang="en-US" sz="2000"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s = 1 – in – r</a:t>
            </a:r>
            <a:r>
              <a:rPr lang="en-US" sz="2000" dirty="0">
                <a:latin typeface="Arial" panose="020B0604020202020204" pitchFamily="34" charset="0"/>
                <a:cs typeface="Arial" panose="020B0604020202020204" pitchFamily="34" charset="0"/>
              </a:rPr>
              <a:t>.   The total, normalized population is 1 so s represents the remaining susceptible members.</a:t>
            </a:r>
          </a:p>
          <a:p>
            <a:endParaRPr lang="en-US" sz="2000" dirty="0">
              <a:latin typeface="Arial" panose="020B0604020202020204" pitchFamily="34" charset="0"/>
              <a:ea typeface="Calibri" panose="020F0502020204030204" pitchFamily="34" charset="0"/>
              <a:cs typeface="Arial" panose="020B0604020202020204" pitchFamily="34" charset="0"/>
            </a:endParaRPr>
          </a:p>
          <a:p>
            <a:r>
              <a:rPr lang="en-US" sz="2000" dirty="0">
                <a:latin typeface="Arial" panose="020B0604020202020204" pitchFamily="34" charset="0"/>
                <a:ea typeface="Calibri" panose="020F0502020204030204" pitchFamily="34" charset="0"/>
                <a:cs typeface="Arial" panose="020B0604020202020204" pitchFamily="34" charset="0"/>
              </a:rPr>
              <a:t>A simple set of 3 equations in the 3 variables: s, in, and r. The din/dt equation is however non- linear, as is the logistic equation, and that is what makes things interesting.</a:t>
            </a:r>
          </a:p>
        </p:txBody>
      </p:sp>
      <p:pic>
        <p:nvPicPr>
          <p:cNvPr id="3" name="Recorded Sound">
            <a:hlinkClick r:id="" action="ppaction://media"/>
            <a:extLst>
              <a:ext uri="{FF2B5EF4-FFF2-40B4-BE49-F238E27FC236}">
                <a16:creationId xmlns:a16="http://schemas.microsoft.com/office/drawing/2014/main" id="{DD8A0AC3-B4B0-4428-B5CF-CB1EB7C61B3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71153" y="320505"/>
            <a:ext cx="487363" cy="487363"/>
          </a:xfrm>
          <a:prstGeom prst="rect">
            <a:avLst/>
          </a:prstGeom>
        </p:spPr>
      </p:pic>
    </p:spTree>
    <p:extLst>
      <p:ext uri="{BB962C8B-B14F-4D97-AF65-F5344CB8AC3E}">
        <p14:creationId xmlns:p14="http://schemas.microsoft.com/office/powerpoint/2010/main" val="204490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5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ECD3B4-691F-4F79-A696-D02B7982852D}"/>
              </a:ext>
            </a:extLst>
          </p:cNvPr>
          <p:cNvSpPr/>
          <p:nvPr/>
        </p:nvSpPr>
        <p:spPr>
          <a:xfrm>
            <a:off x="594804" y="575424"/>
            <a:ext cx="6134470" cy="5576719"/>
          </a:xfrm>
          <a:prstGeom prst="rect">
            <a:avLst/>
          </a:prstGeom>
        </p:spPr>
        <p:txBody>
          <a:bodyPr wrap="square">
            <a:spAutoFit/>
          </a:bodyPr>
          <a:lstStyle/>
          <a:p>
            <a:pPr fontAlgn="base">
              <a:lnSpc>
                <a:spcPct val="107000"/>
              </a:lnSpc>
              <a:spcAft>
                <a:spcPts val="800"/>
              </a:spcAft>
            </a:pP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With t measured in days, k, in the recovery equation is an average recovery rate for an infected individual in days</a:t>
            </a:r>
            <a:r>
              <a:rPr lang="en-US" sz="16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-1</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while b is a little more complicated in that in the un-normalized version of the equation it is </a:t>
            </a:r>
            <a:r>
              <a:rPr lang="en-US" sz="16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bS</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that is in days</a:t>
            </a:r>
            <a:r>
              <a:rPr lang="en-US" sz="16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-1</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Thus, b could be interpreted as the number of infection transfers per day from an infected individual to another individual (who may or may not be susceptible). A key parameter is the ratio of b/k, </a:t>
            </a:r>
            <a:r>
              <a:rPr lang="en-US" dirty="0"/>
              <a:t>which is the dynamic model equivalent of the “basic reproduction number” (not rate, no units!), R</a:t>
            </a:r>
            <a:r>
              <a:rPr lang="en-US" baseline="-25000" dirty="0"/>
              <a:t>0</a:t>
            </a:r>
            <a:r>
              <a:rPr lang="en-US" dirty="0"/>
              <a:t>, used in epidemiology, see (</a:t>
            </a:r>
            <a:r>
              <a:rPr lang="en-US" u="sng" dirty="0">
                <a:hlinkClick r:id="rId4"/>
              </a:rPr>
              <a:t>https://en.wikipedia.org/wiki/Basic_reproduction_number</a:t>
            </a:r>
            <a:r>
              <a:rPr lang="en-US" u="sng" dirty="0"/>
              <a:t>)</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If transmission is fast and recovery slow there will be problems. We may not be able to control k but b can be reduced by reducing “social contacts”.</a:t>
            </a:r>
          </a:p>
          <a:p>
            <a:pPr fontAlgn="base">
              <a:lnSpc>
                <a:spcPct val="107000"/>
              </a:lnSpc>
              <a:spcAft>
                <a:spcPts val="800"/>
              </a:spcAft>
            </a:pPr>
            <a:r>
              <a:rPr lang="en-US" sz="1600" dirty="0">
                <a:latin typeface="Arial" panose="020B0604020202020204" pitchFamily="34" charset="0"/>
                <a:cs typeface="Arial" panose="020B0604020202020204" pitchFamily="34" charset="0"/>
              </a:rPr>
              <a:t>I couldn’t get an analytic solution to the non-linear system of ODE equations above, although there are analytic solutions to the logistic equation. However a simple forward Euler numerical scheme works, as would other numerical solution methods for ODEs.  In </a:t>
            </a:r>
            <a:r>
              <a:rPr lang="en-US" sz="1600" dirty="0" err="1">
                <a:latin typeface="Arial" panose="020B0604020202020204" pitchFamily="34" charset="0"/>
                <a:cs typeface="Arial" panose="020B0604020202020204" pitchFamily="34" charset="0"/>
              </a:rPr>
              <a:t>Matlab</a:t>
            </a:r>
            <a:r>
              <a:rPr lang="en-US" sz="1600" dirty="0">
                <a:latin typeface="Arial" panose="020B0604020202020204" pitchFamily="34" charset="0"/>
                <a:cs typeface="Arial" panose="020B0604020202020204" pitchFamily="34" charset="0"/>
              </a:rPr>
              <a:t> I used the code as on the right and get sample results as shown. It also gives the same results as the maa web site if you use their input.</a:t>
            </a:r>
            <a:r>
              <a:rPr lang="en-US"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D0422EB8-976B-409F-9974-4290DFF2657C}"/>
              </a:ext>
            </a:extLst>
          </p:cNvPr>
          <p:cNvSpPr txBox="1"/>
          <p:nvPr/>
        </p:nvSpPr>
        <p:spPr>
          <a:xfrm>
            <a:off x="7105650" y="683582"/>
            <a:ext cx="4676775" cy="5355312"/>
          </a:xfrm>
          <a:prstGeom prst="rect">
            <a:avLst/>
          </a:prstGeom>
          <a:noFill/>
        </p:spPr>
        <p:txBody>
          <a:bodyPr wrap="square" rtlCol="0">
            <a:spAutoFit/>
          </a:bodyPr>
          <a:lstStyle/>
          <a:p>
            <a:r>
              <a:rPr lang="en-US" dirty="0"/>
              <a:t>%SIR model – </a:t>
            </a:r>
            <a:r>
              <a:rPr lang="en-US" dirty="0" err="1"/>
              <a:t>Matlab</a:t>
            </a:r>
            <a:r>
              <a:rPr lang="en-US" dirty="0"/>
              <a:t> code </a:t>
            </a:r>
          </a:p>
          <a:p>
            <a:r>
              <a:rPr lang="en-US" dirty="0"/>
              <a:t>t=0:0.1:200;</a:t>
            </a:r>
          </a:p>
          <a:p>
            <a:r>
              <a:rPr lang="en-US" dirty="0"/>
              <a:t>dt=0.1;  in=0.01; s = 1-in; r = 0;</a:t>
            </a:r>
          </a:p>
          <a:p>
            <a:r>
              <a:rPr lang="en-US" dirty="0"/>
              <a:t>S(1)= </a:t>
            </a:r>
            <a:r>
              <a:rPr lang="en-US" dirty="0" err="1"/>
              <a:t>s;IN</a:t>
            </a:r>
            <a:r>
              <a:rPr lang="en-US" dirty="0"/>
              <a:t>(1)=in; R(1)= r;</a:t>
            </a:r>
          </a:p>
          <a:p>
            <a:r>
              <a:rPr lang="en-US" dirty="0"/>
              <a:t>for j = 2:2001</a:t>
            </a:r>
          </a:p>
          <a:p>
            <a:r>
              <a:rPr lang="en-US" dirty="0"/>
              <a:t>    [</a:t>
            </a:r>
            <a:r>
              <a:rPr lang="en-US" dirty="0" err="1"/>
              <a:t>dindt,drdt</a:t>
            </a:r>
            <a:r>
              <a:rPr lang="en-US" dirty="0"/>
              <a:t>] = </a:t>
            </a:r>
            <a:r>
              <a:rPr lang="en-US" dirty="0" err="1"/>
              <a:t>deriv</a:t>
            </a:r>
            <a:r>
              <a:rPr lang="en-US" dirty="0"/>
              <a:t>(</a:t>
            </a:r>
            <a:r>
              <a:rPr lang="en-US" dirty="0" err="1"/>
              <a:t>s,in</a:t>
            </a:r>
            <a:r>
              <a:rPr lang="en-US" dirty="0"/>
              <a:t>);</a:t>
            </a:r>
          </a:p>
          <a:p>
            <a:r>
              <a:rPr lang="en-US" dirty="0"/>
              <a:t>    in = in + </a:t>
            </a:r>
            <a:r>
              <a:rPr lang="en-US" dirty="0" err="1"/>
              <a:t>dindt</a:t>
            </a:r>
            <a:r>
              <a:rPr lang="en-US" dirty="0"/>
              <a:t>*dt;  r = r + </a:t>
            </a:r>
            <a:r>
              <a:rPr lang="en-US" dirty="0" err="1"/>
              <a:t>drdt</a:t>
            </a:r>
            <a:r>
              <a:rPr lang="en-US" dirty="0"/>
              <a:t>*dt; s = 1-in-r;   </a:t>
            </a:r>
          </a:p>
          <a:p>
            <a:r>
              <a:rPr lang="en-US" dirty="0"/>
              <a:t>    S(j)=s; IN(j)=in; R(j)=r;</a:t>
            </a:r>
          </a:p>
          <a:p>
            <a:r>
              <a:rPr lang="en-US" dirty="0"/>
              <a:t>end</a:t>
            </a:r>
          </a:p>
          <a:p>
            <a:r>
              <a:rPr lang="en-US" dirty="0"/>
              <a:t>plot(</a:t>
            </a:r>
            <a:r>
              <a:rPr lang="en-US" dirty="0" err="1"/>
              <a:t>t,IN,'r</a:t>
            </a:r>
            <a:r>
              <a:rPr lang="en-US" dirty="0"/>
              <a:t>')</a:t>
            </a:r>
          </a:p>
          <a:p>
            <a:r>
              <a:rPr lang="en-US" dirty="0" err="1"/>
              <a:t>xlim</a:t>
            </a:r>
            <a:r>
              <a:rPr lang="en-US" dirty="0"/>
              <a:t>([0 200]); </a:t>
            </a:r>
            <a:r>
              <a:rPr lang="en-US" dirty="0" err="1"/>
              <a:t>ylim</a:t>
            </a:r>
            <a:r>
              <a:rPr lang="en-US" dirty="0"/>
              <a:t>([0 1]); </a:t>
            </a:r>
            <a:r>
              <a:rPr lang="en-US" dirty="0" err="1"/>
              <a:t>xlabel</a:t>
            </a:r>
            <a:r>
              <a:rPr lang="en-US" dirty="0"/>
              <a:t>('time in days')</a:t>
            </a:r>
          </a:p>
          <a:p>
            <a:r>
              <a:rPr lang="en-US" dirty="0" err="1"/>
              <a:t>ylabel</a:t>
            </a:r>
            <a:r>
              <a:rPr lang="en-US" dirty="0"/>
              <a:t>('fraction of the population')</a:t>
            </a:r>
          </a:p>
          <a:p>
            <a:r>
              <a:rPr lang="en-US" dirty="0"/>
              <a:t>hold on; plot(</a:t>
            </a:r>
            <a:r>
              <a:rPr lang="en-US" dirty="0" err="1"/>
              <a:t>t,S,'blue</a:t>
            </a:r>
            <a:r>
              <a:rPr lang="en-US" dirty="0"/>
              <a:t>'); plot(</a:t>
            </a:r>
            <a:r>
              <a:rPr lang="en-US" dirty="0" err="1"/>
              <a:t>t,R,'g</a:t>
            </a:r>
            <a:r>
              <a:rPr lang="en-US" dirty="0"/>
              <a:t>')</a:t>
            </a:r>
          </a:p>
          <a:p>
            <a:r>
              <a:rPr lang="en-US" dirty="0"/>
              <a:t> </a:t>
            </a:r>
          </a:p>
          <a:p>
            <a:r>
              <a:rPr lang="en-US" dirty="0"/>
              <a:t>function [</a:t>
            </a:r>
            <a:r>
              <a:rPr lang="en-US" dirty="0" err="1"/>
              <a:t>dindt,drdt</a:t>
            </a:r>
            <a:r>
              <a:rPr lang="en-US" dirty="0"/>
              <a:t>] = </a:t>
            </a:r>
            <a:r>
              <a:rPr lang="en-US" dirty="0" err="1"/>
              <a:t>deriv</a:t>
            </a:r>
            <a:r>
              <a:rPr lang="en-US" dirty="0"/>
              <a:t>(</a:t>
            </a:r>
            <a:r>
              <a:rPr lang="en-US" dirty="0" err="1"/>
              <a:t>s,in</a:t>
            </a:r>
            <a:r>
              <a:rPr lang="en-US" dirty="0"/>
              <a:t>)</a:t>
            </a:r>
          </a:p>
          <a:p>
            <a:r>
              <a:rPr lang="en-US" dirty="0"/>
              <a:t>b=0.2; k=0.1;</a:t>
            </a:r>
          </a:p>
          <a:p>
            <a:r>
              <a:rPr lang="en-US" dirty="0" err="1"/>
              <a:t>dindt</a:t>
            </a:r>
            <a:r>
              <a:rPr lang="en-US" dirty="0"/>
              <a:t>=b*s*in - k*in;</a:t>
            </a:r>
          </a:p>
          <a:p>
            <a:r>
              <a:rPr lang="en-US" dirty="0" err="1"/>
              <a:t>drdt</a:t>
            </a:r>
            <a:r>
              <a:rPr lang="en-US" dirty="0"/>
              <a:t>=k*in;</a:t>
            </a:r>
          </a:p>
          <a:p>
            <a:r>
              <a:rPr lang="en-US" dirty="0"/>
              <a:t>end</a:t>
            </a:r>
          </a:p>
        </p:txBody>
      </p:sp>
      <p:pic>
        <p:nvPicPr>
          <p:cNvPr id="3" name="Recorded Sound">
            <a:hlinkClick r:id="" action="ppaction://media"/>
            <a:extLst>
              <a:ext uri="{FF2B5EF4-FFF2-40B4-BE49-F238E27FC236}">
                <a16:creationId xmlns:a16="http://schemas.microsoft.com/office/drawing/2014/main" id="{4EE457E2-FAB1-4FD6-B968-694101F4C37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43626" y="575424"/>
            <a:ext cx="487363" cy="487363"/>
          </a:xfrm>
          <a:prstGeom prst="rect">
            <a:avLst/>
          </a:prstGeom>
        </p:spPr>
      </p:pic>
    </p:spTree>
    <p:extLst>
      <p:ext uri="{BB962C8B-B14F-4D97-AF65-F5344CB8AC3E}">
        <p14:creationId xmlns:p14="http://schemas.microsoft.com/office/powerpoint/2010/main" val="328170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82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ap&#10;&#10;Description automatically generated">
            <a:extLst>
              <a:ext uri="{FF2B5EF4-FFF2-40B4-BE49-F238E27FC236}">
                <a16:creationId xmlns:a16="http://schemas.microsoft.com/office/drawing/2014/main" id="{7D85E24B-2BD4-4C35-8318-8C2E8E8B9C44}"/>
              </a:ext>
            </a:extLst>
          </p:cNvPr>
          <p:cNvPicPr>
            <a:picLocks noChangeAspect="1"/>
          </p:cNvPicPr>
          <p:nvPr/>
        </p:nvPicPr>
        <p:blipFill rotWithShape="1">
          <a:blip r:embed="rId4">
            <a:extLst>
              <a:ext uri="{28A0092B-C50C-407E-A947-70E740481C1C}">
                <a14:useLocalDpi xmlns:a14="http://schemas.microsoft.com/office/drawing/2010/main" val="0"/>
              </a:ext>
            </a:extLst>
          </a:blip>
          <a:srcRect l="4090" t="3053" r="5894"/>
          <a:stretch/>
        </p:blipFill>
        <p:spPr>
          <a:xfrm>
            <a:off x="674703" y="836720"/>
            <a:ext cx="6206984" cy="5013664"/>
          </a:xfrm>
          <a:prstGeom prst="rect">
            <a:avLst/>
          </a:prstGeom>
        </p:spPr>
      </p:pic>
      <p:sp>
        <p:nvSpPr>
          <p:cNvPr id="6" name="TextBox 5">
            <a:extLst>
              <a:ext uri="{FF2B5EF4-FFF2-40B4-BE49-F238E27FC236}">
                <a16:creationId xmlns:a16="http://schemas.microsoft.com/office/drawing/2014/main" id="{AE32D7F1-CAD5-4AA9-BB6E-0C7F2D384BE3}"/>
              </a:ext>
            </a:extLst>
          </p:cNvPr>
          <p:cNvSpPr txBox="1"/>
          <p:nvPr/>
        </p:nvSpPr>
        <p:spPr>
          <a:xfrm>
            <a:off x="6968971" y="581585"/>
            <a:ext cx="4785064" cy="597182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model was run with b=0.2 and k = 0.1, both in units of days</a:t>
            </a:r>
            <a:r>
              <a:rPr lang="en-US" baseline="3000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Results are as a fraction of the population – the natural way to look at infections of this type! The k and b values can be interpreted as a typical recovery time of 10 days and an infection of a susceptible individual by a single infected individual every 5 days, if, as early in the spread, most of the population is susceptible. Once recovered (including the deceased) individuals are assumed immune.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four sets of curves are for initial values in(0) = 10</a:t>
            </a:r>
            <a:r>
              <a:rPr lang="en-US" baseline="30000" dirty="0">
                <a:latin typeface="Arial" panose="020B0604020202020204" pitchFamily="34" charset="0"/>
                <a:cs typeface="Arial" panose="020B0604020202020204" pitchFamily="34" charset="0"/>
              </a:rPr>
              <a:t>-3</a:t>
            </a:r>
            <a:r>
              <a:rPr lang="en-US" dirty="0">
                <a:latin typeface="Arial" panose="020B0604020202020204" pitchFamily="34" charset="0"/>
                <a:cs typeface="Arial" panose="020B0604020202020204" pitchFamily="34" charset="0"/>
              </a:rPr>
              <a:t>, 10</a:t>
            </a:r>
            <a:r>
              <a:rPr lang="en-US" baseline="30000" dirty="0">
                <a:latin typeface="Arial" panose="020B0604020202020204" pitchFamily="34" charset="0"/>
                <a:cs typeface="Arial" panose="020B0604020202020204" pitchFamily="34" charset="0"/>
              </a:rPr>
              <a:t>-4</a:t>
            </a:r>
            <a:r>
              <a:rPr lang="en-US" dirty="0">
                <a:latin typeface="Arial" panose="020B0604020202020204" pitchFamily="34" charset="0"/>
                <a:cs typeface="Arial" panose="020B0604020202020204" pitchFamily="34" charset="0"/>
              </a:rPr>
              <a:t>, 10</a:t>
            </a:r>
            <a:r>
              <a:rPr lang="en-US" baseline="30000" dirty="0">
                <a:latin typeface="Arial" panose="020B0604020202020204" pitchFamily="34" charset="0"/>
                <a:cs typeface="Arial" panose="020B0604020202020204" pitchFamily="34" charset="0"/>
              </a:rPr>
              <a:t>-5</a:t>
            </a:r>
            <a:r>
              <a:rPr lang="en-US" dirty="0">
                <a:latin typeface="Arial" panose="020B0604020202020204" pitchFamily="34" charset="0"/>
                <a:cs typeface="Arial" panose="020B0604020202020204" pitchFamily="34" charset="0"/>
              </a:rPr>
              <a:t> and 10</a:t>
            </a:r>
            <a:r>
              <a:rPr lang="en-US" baseline="30000" dirty="0">
                <a:latin typeface="Arial" panose="020B0604020202020204" pitchFamily="34" charset="0"/>
                <a:cs typeface="Arial" panose="020B0604020202020204" pitchFamily="34" charset="0"/>
              </a:rPr>
              <a:t>-6</a:t>
            </a:r>
            <a:r>
              <a:rPr lang="en-US" dirty="0">
                <a:latin typeface="Arial" panose="020B0604020202020204" pitchFamily="34" charset="0"/>
                <a:cs typeface="Arial" panose="020B0604020202020204" pitchFamily="34" charset="0"/>
              </a:rPr>
              <a:t>. Lower initial values delay the peak infection but do not reduce it.</a:t>
            </a:r>
          </a:p>
          <a:p>
            <a:endParaRPr lang="en-US" dirty="0">
              <a:latin typeface="Arial" panose="020B0604020202020204" pitchFamily="34" charset="0"/>
              <a:cs typeface="Arial" panose="020B0604020202020204" pitchFamily="34" charset="0"/>
            </a:endParaRPr>
          </a:p>
          <a:p>
            <a:pPr>
              <a:lnSpc>
                <a:spcPct val="107000"/>
              </a:lnSpc>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The color code is</a:t>
            </a:r>
            <a:endParaRPr lang="en-US" sz="1600" dirty="0">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Red – infected</a:t>
            </a:r>
            <a:endParaRPr lang="en-US" sz="1600" dirty="0">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Blue – susceptible</a:t>
            </a:r>
            <a:endParaRPr lang="en-US" sz="1600" dirty="0">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dirty="0">
                <a:solidFill>
                  <a:srgbClr val="000000"/>
                </a:solidFill>
                <a:latin typeface="Arial" panose="020B0604020202020204" pitchFamily="34" charset="0"/>
                <a:ea typeface="Times New Roman" panose="02020603050405020304" pitchFamily="18" charset="0"/>
                <a:cs typeface="Arial" panose="020B0604020202020204" pitchFamily="34" charset="0"/>
              </a:rPr>
              <a:t>Green – recovered or dead. </a:t>
            </a:r>
            <a:endParaRPr lang="en-US" dirty="0"/>
          </a:p>
        </p:txBody>
      </p:sp>
      <p:pic>
        <p:nvPicPr>
          <p:cNvPr id="2" name="Recorded Sound">
            <a:hlinkClick r:id="" action="ppaction://media"/>
            <a:extLst>
              <a:ext uri="{FF2B5EF4-FFF2-40B4-BE49-F238E27FC236}">
                <a16:creationId xmlns:a16="http://schemas.microsoft.com/office/drawing/2014/main" id="{FDA0FAB4-ABB8-4FC3-ABA1-8B361C285BF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23525" y="5363021"/>
            <a:ext cx="487363" cy="487363"/>
          </a:xfrm>
          <a:prstGeom prst="rect">
            <a:avLst/>
          </a:prstGeom>
        </p:spPr>
      </p:pic>
    </p:spTree>
    <p:extLst>
      <p:ext uri="{BB962C8B-B14F-4D97-AF65-F5344CB8AC3E}">
        <p14:creationId xmlns:p14="http://schemas.microsoft.com/office/powerpoint/2010/main" val="220590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1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C37FF8-E563-472F-9736-8FA0F3E82E8D}"/>
              </a:ext>
            </a:extLst>
          </p:cNvPr>
          <p:cNvSpPr txBox="1"/>
          <p:nvPr/>
        </p:nvSpPr>
        <p:spPr>
          <a:xfrm>
            <a:off x="683581" y="790113"/>
            <a:ext cx="6987879" cy="5632311"/>
          </a:xfrm>
          <a:prstGeom prst="rect">
            <a:avLst/>
          </a:prstGeom>
          <a:noFill/>
        </p:spPr>
        <p:txBody>
          <a:bodyPr wrap="square" rtlCol="0">
            <a:spAutoFit/>
          </a:bodyPr>
          <a:lstStyle/>
          <a:p>
            <a:r>
              <a:rPr lang="en-US" dirty="0"/>
              <a:t>You are encouraged to code and play with the model, varying b and k to see what the impacts are. The higher the b/k ratio the more rapidly the infection takes off and the higher the peak. In the case shown above 80% of the population is infected at some point before either recovery or death while 20% escape.  The biggest problem is the number infected at the peak (15.4% of the population). Even if only 1 in 10 require hospital treatment no country is set up to handle those numbers.</a:t>
            </a:r>
          </a:p>
          <a:p>
            <a:endParaRPr lang="en-US" dirty="0"/>
          </a:p>
          <a:p>
            <a:r>
              <a:rPr lang="en-US" dirty="0"/>
              <a:t>Two examples with different b/k ratios are shown on the right. Note that both of these are in units of (days)</a:t>
            </a:r>
            <a:r>
              <a:rPr lang="en-US" baseline="30000" dirty="0"/>
              <a:t>-1 </a:t>
            </a:r>
            <a:r>
              <a:rPr lang="en-US" dirty="0"/>
              <a:t>but one could simply scale the time and the results would be essentially the same with a stretched or compressed time axis. Running the model with b = 0.4 and k = 0.2 gives the same curves, but everything speeds up by a factor 2.</a:t>
            </a:r>
          </a:p>
          <a:p>
            <a:endParaRPr lang="en-US" dirty="0"/>
          </a:p>
          <a:p>
            <a:r>
              <a:rPr lang="en-US" dirty="0"/>
              <a:t>Both figures are for in(0) = 10</a:t>
            </a:r>
            <a:r>
              <a:rPr lang="en-US" baseline="30000" dirty="0"/>
              <a:t>-3</a:t>
            </a:r>
            <a:r>
              <a:rPr lang="en-US" dirty="0"/>
              <a:t> and b = 0.2 days</a:t>
            </a:r>
            <a:r>
              <a:rPr lang="en-US" baseline="30000" dirty="0"/>
              <a:t>-1</a:t>
            </a:r>
            <a:r>
              <a:rPr lang="en-US" dirty="0"/>
              <a:t>, so the same rate of infection. The top figure is with a longer recovery time, k = 0.05 days</a:t>
            </a:r>
            <a:r>
              <a:rPr lang="en-US" baseline="30000" dirty="0"/>
              <a:t>-1</a:t>
            </a:r>
            <a:r>
              <a:rPr lang="en-US" dirty="0"/>
              <a:t>, while the lower has k = 0.15 days</a:t>
            </a:r>
            <a:r>
              <a:rPr lang="en-US" baseline="30000" dirty="0"/>
              <a:t>-1</a:t>
            </a:r>
            <a:r>
              <a:rPr lang="en-US" dirty="0"/>
              <a:t>. With k ≥ b , i.e. a short recovery time, the spread of the virus does not occur and those infected initially recover, or die, without infecting too many others, i.e. less than one each.</a:t>
            </a:r>
          </a:p>
        </p:txBody>
      </p:sp>
      <p:pic>
        <p:nvPicPr>
          <p:cNvPr id="4" name="Picture 3" descr="A close up of a map&#10;&#10;Description automatically generated">
            <a:extLst>
              <a:ext uri="{FF2B5EF4-FFF2-40B4-BE49-F238E27FC236}">
                <a16:creationId xmlns:a16="http://schemas.microsoft.com/office/drawing/2014/main" id="{918B0ECD-2AE6-448E-94C7-1C9D7DCBA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1460" y="711076"/>
            <a:ext cx="3762979" cy="2822235"/>
          </a:xfrm>
          <a:prstGeom prst="rect">
            <a:avLst/>
          </a:prstGeom>
        </p:spPr>
      </p:pic>
      <p:pic>
        <p:nvPicPr>
          <p:cNvPr id="6" name="Picture 5" descr="A close up of a map&#10;&#10;Description automatically generated">
            <a:extLst>
              <a:ext uri="{FF2B5EF4-FFF2-40B4-BE49-F238E27FC236}">
                <a16:creationId xmlns:a16="http://schemas.microsoft.com/office/drawing/2014/main" id="{6F2341DD-087D-404E-AFAB-7C441BB154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1460" y="3429001"/>
            <a:ext cx="3836959" cy="2877719"/>
          </a:xfrm>
          <a:prstGeom prst="rect">
            <a:avLst/>
          </a:prstGeom>
        </p:spPr>
      </p:pic>
      <p:pic>
        <p:nvPicPr>
          <p:cNvPr id="3" name="Recorded Sound">
            <a:hlinkClick r:id="" action="ppaction://media"/>
            <a:extLst>
              <a:ext uri="{FF2B5EF4-FFF2-40B4-BE49-F238E27FC236}">
                <a16:creationId xmlns:a16="http://schemas.microsoft.com/office/drawing/2014/main" id="{05B52BF1-C9DC-426E-8C76-C2189E26D03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13879" y="223713"/>
            <a:ext cx="487363" cy="487363"/>
          </a:xfrm>
          <a:prstGeom prst="rect">
            <a:avLst/>
          </a:prstGeom>
        </p:spPr>
      </p:pic>
    </p:spTree>
    <p:extLst>
      <p:ext uri="{BB962C8B-B14F-4D97-AF65-F5344CB8AC3E}">
        <p14:creationId xmlns:p14="http://schemas.microsoft.com/office/powerpoint/2010/main" val="3507933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50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114469-3220-4C91-84F6-0F0797FB6E7D}"/>
              </a:ext>
            </a:extLst>
          </p:cNvPr>
          <p:cNvSpPr/>
          <p:nvPr/>
        </p:nvSpPr>
        <p:spPr>
          <a:xfrm>
            <a:off x="834502" y="625876"/>
            <a:ext cx="3213715" cy="5710089"/>
          </a:xfrm>
          <a:prstGeom prst="rect">
            <a:avLst/>
          </a:prstGeom>
        </p:spPr>
        <p:txBody>
          <a:bodyPr wrap="square">
            <a:spAutoFit/>
          </a:bodyPr>
          <a:lstStyle/>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Again, the critical parameter, in this simple model, is the parameter b, and its relationship with k. If we fix in(0) at 10</a:t>
            </a:r>
            <a:r>
              <a:rPr lang="en-US" baseline="30000" dirty="0">
                <a:latin typeface="Calibri" panose="020F0502020204030204" pitchFamily="34" charset="0"/>
                <a:ea typeface="Calibri" panose="020F0502020204030204" pitchFamily="34" charset="0"/>
                <a:cs typeface="Times New Roman" panose="02020603050405020304" pitchFamily="18" charset="0"/>
              </a:rPr>
              <a:t>-4</a:t>
            </a:r>
            <a:r>
              <a:rPr lang="en-US" dirty="0">
                <a:latin typeface="Calibri" panose="020F0502020204030204" pitchFamily="34" charset="0"/>
                <a:ea typeface="Calibri" panose="020F0502020204030204" pitchFamily="34" charset="0"/>
                <a:cs typeface="Times New Roman" panose="02020603050405020304" pitchFamily="18" charset="0"/>
              </a:rPr>
              <a:t> and k = 0.1 days</a:t>
            </a:r>
            <a:r>
              <a:rPr lang="en-US" baseline="30000" dirty="0">
                <a:latin typeface="Calibri" panose="020F0502020204030204" pitchFamily="34" charset="0"/>
                <a:ea typeface="Calibri" panose="020F0502020204030204" pitchFamily="34" charset="0"/>
                <a:cs typeface="Times New Roman" panose="02020603050405020304" pitchFamily="18" charset="0"/>
              </a:rPr>
              <a:t>-1</a:t>
            </a:r>
            <a:r>
              <a:rPr lang="en-US" dirty="0">
                <a:latin typeface="Calibri" panose="020F0502020204030204" pitchFamily="34" charset="0"/>
                <a:ea typeface="Calibri" panose="020F0502020204030204" pitchFamily="34" charset="0"/>
                <a:cs typeface="Times New Roman" panose="02020603050405020304" pitchFamily="18" charset="0"/>
              </a:rPr>
              <a:t> we can vary b.  The figure below uses b = 1.0, 0.5, 0.25, 0.2, 0.15 days</a:t>
            </a:r>
            <a:r>
              <a:rPr lang="en-US" baseline="30000" dirty="0">
                <a:latin typeface="Calibri" panose="020F0502020204030204" pitchFamily="34" charset="0"/>
                <a:ea typeface="Calibri" panose="020F0502020204030204" pitchFamily="34" charset="0"/>
                <a:cs typeface="Times New Roman" panose="02020603050405020304" pitchFamily="18" charset="0"/>
              </a:rPr>
              <a:t>-1</a:t>
            </a:r>
            <a:r>
              <a:rPr lang="en-US" dirty="0">
                <a:latin typeface="Calibri" panose="020F0502020204030204" pitchFamily="34" charset="0"/>
                <a:ea typeface="Calibri" panose="020F0502020204030204" pitchFamily="34" charset="0"/>
                <a:cs typeface="Times New Roman" panose="02020603050405020304" pitchFamily="18" charset="0"/>
              </a:rPr>
              <a:t>, (from left to right!). The conclusion is that we should limit contacts, and probably do that for an extended period, maybe 6 months.  By then it might be hoped that vaccines might have been developed and treatment refined. Ignoring things and having rapid growth with b=1 would get it over faster but stress hospitals and morgues.</a:t>
            </a:r>
          </a:p>
        </p:txBody>
      </p:sp>
      <p:pic>
        <p:nvPicPr>
          <p:cNvPr id="3" name="Picture 2">
            <a:extLst>
              <a:ext uri="{FF2B5EF4-FFF2-40B4-BE49-F238E27FC236}">
                <a16:creationId xmlns:a16="http://schemas.microsoft.com/office/drawing/2014/main" id="{032DB966-EE2A-4441-9D35-AB2DE1383C01}"/>
              </a:ext>
            </a:extLst>
          </p:cNvPr>
          <p:cNvPicPr>
            <a:picLocks noChangeAspect="1"/>
          </p:cNvPicPr>
          <p:nvPr/>
        </p:nvPicPr>
        <p:blipFill rotWithShape="1">
          <a:blip r:embed="rId4"/>
          <a:srcRect l="3639" r="6087"/>
          <a:stretch/>
        </p:blipFill>
        <p:spPr>
          <a:xfrm>
            <a:off x="4166585" y="440800"/>
            <a:ext cx="7190913" cy="5976399"/>
          </a:xfrm>
          <a:prstGeom prst="rect">
            <a:avLst/>
          </a:prstGeom>
        </p:spPr>
      </p:pic>
      <p:pic>
        <p:nvPicPr>
          <p:cNvPr id="5" name="Recorded Sound">
            <a:hlinkClick r:id="" action="ppaction://media"/>
            <a:extLst>
              <a:ext uri="{FF2B5EF4-FFF2-40B4-BE49-F238E27FC236}">
                <a16:creationId xmlns:a16="http://schemas.microsoft.com/office/drawing/2014/main" id="{A51E7D91-1A3D-4F77-808E-111B7FA0BC2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048217" y="276941"/>
            <a:ext cx="697869" cy="697869"/>
          </a:xfrm>
          <a:prstGeom prst="rect">
            <a:avLst/>
          </a:prstGeom>
        </p:spPr>
      </p:pic>
    </p:spTree>
    <p:extLst>
      <p:ext uri="{BB962C8B-B14F-4D97-AF65-F5344CB8AC3E}">
        <p14:creationId xmlns:p14="http://schemas.microsoft.com/office/powerpoint/2010/main" val="336630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55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F989DC-DEDD-4D56-A00C-9CF8CFEBCE5C}"/>
              </a:ext>
            </a:extLst>
          </p:cNvPr>
          <p:cNvSpPr txBox="1"/>
          <p:nvPr/>
        </p:nvSpPr>
        <p:spPr>
          <a:xfrm>
            <a:off x="6027938" y="4980373"/>
            <a:ext cx="5575175" cy="1200329"/>
          </a:xfrm>
          <a:prstGeom prst="rect">
            <a:avLst/>
          </a:prstGeom>
          <a:noFill/>
        </p:spPr>
        <p:txBody>
          <a:bodyPr wrap="square" rtlCol="0">
            <a:spAutoFit/>
          </a:bodyPr>
          <a:lstStyle/>
          <a:p>
            <a:r>
              <a:rPr lang="en-US" dirty="0"/>
              <a:t>A next step is a slightly extended model, SEIRD, which has exposed but not symptomatic individuals and splits r into recovered and deceased. Some notes are on my web site at  </a:t>
            </a:r>
            <a:r>
              <a:rPr lang="en-US" dirty="0">
                <a:hlinkClick r:id="rId4"/>
              </a:rPr>
              <a:t>http://www.yorku.ca/pat/SEIRDmodel.pdf</a:t>
            </a:r>
            <a:endParaRPr lang="en-US" dirty="0"/>
          </a:p>
        </p:txBody>
      </p:sp>
      <p:sp>
        <p:nvSpPr>
          <p:cNvPr id="3" name="Rectangle 2">
            <a:extLst>
              <a:ext uri="{FF2B5EF4-FFF2-40B4-BE49-F238E27FC236}">
                <a16:creationId xmlns:a16="http://schemas.microsoft.com/office/drawing/2014/main" id="{A830EF6A-26E6-44C1-A408-A8CA989828C3}"/>
              </a:ext>
            </a:extLst>
          </p:cNvPr>
          <p:cNvSpPr/>
          <p:nvPr/>
        </p:nvSpPr>
        <p:spPr>
          <a:xfrm>
            <a:off x="517864" y="4906328"/>
            <a:ext cx="5510074" cy="1477328"/>
          </a:xfrm>
          <a:prstGeom prst="rect">
            <a:avLst/>
          </a:prstGeom>
        </p:spPr>
        <p:txBody>
          <a:bodyPr wrap="square">
            <a:spAutoFit/>
          </a:bodyPr>
          <a:lstStyle/>
          <a:p>
            <a:pPr lvl="0"/>
            <a:r>
              <a:rPr lang="en-US" dirty="0">
                <a:solidFill>
                  <a:prstClr val="black"/>
                </a:solidFill>
                <a:latin typeface="Calibri" panose="020F0502020204030204" pitchFamily="34" charset="0"/>
                <a:ea typeface="Calibri" panose="020F0502020204030204" pitchFamily="34" charset="0"/>
                <a:cs typeface="Times New Roman" panose="02020603050405020304" pitchFamily="18" charset="0"/>
              </a:rPr>
              <a:t>The basic idea here is to show a simple model that anyone with 1</a:t>
            </a:r>
            <a:r>
              <a:rPr lang="en-US" baseline="30000" dirty="0">
                <a:solidFill>
                  <a:prstClr val="black"/>
                </a:solidFill>
                <a:latin typeface="Calibri" panose="020F0502020204030204" pitchFamily="34" charset="0"/>
                <a:ea typeface="Calibri" panose="020F0502020204030204" pitchFamily="34" charset="0"/>
                <a:cs typeface="Times New Roman" panose="02020603050405020304" pitchFamily="18" charset="0"/>
              </a:rPr>
              <a:t>st</a:t>
            </a:r>
            <a:r>
              <a:rPr lang="en-US" dirty="0">
                <a:solidFill>
                  <a:prstClr val="black"/>
                </a:solidFill>
                <a:latin typeface="Calibri" panose="020F0502020204030204" pitchFamily="34" charset="0"/>
                <a:ea typeface="Calibri" panose="020F0502020204030204" pitchFamily="34" charset="0"/>
                <a:cs typeface="Times New Roman" panose="02020603050405020304" pitchFamily="18" charset="0"/>
              </a:rPr>
              <a:t> year university or college mathematics should be able to follow. Limiting contacts and potential infection is critical, for all of us, if we want to reduce the potential to overload the hospitals and death rates. </a:t>
            </a:r>
          </a:p>
        </p:txBody>
      </p:sp>
      <p:pic>
        <p:nvPicPr>
          <p:cNvPr id="4" name="Picture 3">
            <a:extLst>
              <a:ext uri="{FF2B5EF4-FFF2-40B4-BE49-F238E27FC236}">
                <a16:creationId xmlns:a16="http://schemas.microsoft.com/office/drawing/2014/main" id="{9B3A5234-C66B-4B9C-8A75-7C9A8420B21F}"/>
              </a:ext>
            </a:extLst>
          </p:cNvPr>
          <p:cNvPicPr>
            <a:picLocks noChangeAspect="1"/>
          </p:cNvPicPr>
          <p:nvPr/>
        </p:nvPicPr>
        <p:blipFill rotWithShape="1">
          <a:blip r:embed="rId5"/>
          <a:srcRect l="3324" t="4154" r="5962"/>
          <a:stretch/>
        </p:blipFill>
        <p:spPr>
          <a:xfrm>
            <a:off x="5844465" y="421872"/>
            <a:ext cx="5672832" cy="4484456"/>
          </a:xfrm>
          <a:prstGeom prst="rect">
            <a:avLst/>
          </a:prstGeom>
        </p:spPr>
      </p:pic>
      <p:sp>
        <p:nvSpPr>
          <p:cNvPr id="6" name="Rectangle 5">
            <a:extLst>
              <a:ext uri="{FF2B5EF4-FFF2-40B4-BE49-F238E27FC236}">
                <a16:creationId xmlns:a16="http://schemas.microsoft.com/office/drawing/2014/main" id="{6887535C-9CCF-4A9D-A9EF-978444B16A9B}"/>
              </a:ext>
            </a:extLst>
          </p:cNvPr>
          <p:cNvSpPr/>
          <p:nvPr/>
        </p:nvSpPr>
        <p:spPr>
          <a:xfrm>
            <a:off x="674703" y="474344"/>
            <a:ext cx="5045475" cy="4228273"/>
          </a:xfrm>
          <a:prstGeom prst="rect">
            <a:avLst/>
          </a:prstGeom>
        </p:spPr>
        <p:txBody>
          <a:bodyPr wrap="square">
            <a:spAutoFit/>
          </a:bodyPr>
          <a:lstStyle/>
          <a:p>
            <a:pPr>
              <a:lnSpc>
                <a:spcPct val="107000"/>
              </a:lnSpc>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Given the present and potential situation in the next few weeks we consider the situation with a dramatic change of behavior to push b &lt; k. If that can be done then the infection would decrease and eventually cease, as shown here. The numbers infected may be large initially but will decrease with time if b&lt;k. </a:t>
            </a:r>
            <a:r>
              <a:rPr lang="en-US"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This needs to be maintained until in is very close to 0. </a:t>
            </a: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that point tracking and isolating any infected individuals might be possible to prevent a second wave of infections as social contacts increase and b could creep back above k.  Remember that the color code is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Red – infected ; Blue – susceptible</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solidFill>
                  <a:srgbClr val="000000"/>
                </a:solidFill>
                <a:latin typeface="Calibri" panose="020F0502020204030204" pitchFamily="34" charset="0"/>
                <a:ea typeface="Times New Roman" panose="02020603050405020304" pitchFamily="18" charset="0"/>
                <a:cs typeface="Calibri" panose="020F0502020204030204" pitchFamily="34" charset="0"/>
              </a:rPr>
              <a:t>Green – recovered or dead.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Recorded Sound">
            <a:hlinkClick r:id="" action="ppaction://media"/>
            <a:extLst>
              <a:ext uri="{FF2B5EF4-FFF2-40B4-BE49-F238E27FC236}">
                <a16:creationId xmlns:a16="http://schemas.microsoft.com/office/drawing/2014/main" id="{13F942F2-54D6-4DEC-AD4B-EEAA672B15D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540575" y="547857"/>
            <a:ext cx="487363" cy="487363"/>
          </a:xfrm>
          <a:prstGeom prst="rect">
            <a:avLst/>
          </a:prstGeom>
        </p:spPr>
      </p:pic>
    </p:spTree>
    <p:extLst>
      <p:ext uri="{BB962C8B-B14F-4D97-AF65-F5344CB8AC3E}">
        <p14:creationId xmlns:p14="http://schemas.microsoft.com/office/powerpoint/2010/main" val="1769894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162"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TotalTime>
  <Words>1785</Words>
  <Application>Microsoft Office PowerPoint</Application>
  <PresentationFormat>Widescreen</PresentationFormat>
  <Paragraphs>62</Paragraphs>
  <Slides>8</Slides>
  <Notes>0</Notes>
  <HiddenSlides>0</HiddenSlides>
  <MMClips>8</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Some notes on a virus model 1 – the SIR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Some notes on virus model 1 – the SIR model</dc:title>
  <dc:creator>Peter Taylor</dc:creator>
  <cp:lastModifiedBy>Peter Taylor</cp:lastModifiedBy>
  <cp:revision>31</cp:revision>
  <dcterms:created xsi:type="dcterms:W3CDTF">2020-03-25T02:31:45Z</dcterms:created>
  <dcterms:modified xsi:type="dcterms:W3CDTF">2020-04-06T15:01:06Z</dcterms:modified>
</cp:coreProperties>
</file>