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Slides/notesSlide17.xml" ContentType="application/vnd.openxmlformats-officedocument.presentationml.notes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21.xml" ContentType="application/vnd.openxmlformats-officedocument.presentationml.notesSlid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2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51" d="100"/>
          <a:sy n="151" d="100"/>
        </p:scale>
        <p:origin x="320" y="18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2F94DE-73BB-334C-A87D-E1643C3B6F26}" type="datetimeFigureOut">
              <a:rPr lang="en-US"/>
              <a:t>11/1/24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6A1BEA-6AD2-F747-AD37-422DC7B3AEC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E868A0-03E4-4A4B-8B0A-8405E53FD711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7BD80D5-96AE-8D3F-8F66-77BBBDDA2057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2C6A1BEA-6AD2-F747-AD37-422DC7B3AECB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DB51C5-83D9-4751-4B21-CE78248AED62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D0CFA40-EA7B-FE18-AD8F-89D48C766158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2C6A1BEA-6AD2-F747-AD37-422DC7B3AECB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4044178-50FD-6C74-4B85-BB7B492D19AC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0E62721-B0E5-7D84-9CAE-AA41DA4F86E1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E868A0-03E4-4A4B-8B0A-8405E53FD711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E868A0-03E4-4A4B-8B0A-8405E53FD711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7322350-41B3-AD93-41D1-B4C4D182B38E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2C6A1BEA-6AD2-F747-AD37-422DC7B3AECB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0720F2D-57F0-CDDE-A326-4BDABBD7FFBF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37A5A7D-C639-3734-CEFC-58778B615F96}" type="slidenum">
              <a:rPr/>
              <a:t/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1EEB836-5893-F35F-4C53-EAFACB6B8F82}" type="slidenum">
              <a:rPr/>
              <a:t/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DE23EC-D974-CEC1-FA2B-EF4F4E2AFFD5}" type="slidenum">
              <a:rPr/>
              <a:t/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486D88-3E9B-172A-9C81-D86EB2A81C84}" type="slidenum">
              <a:rPr/>
              <a:t/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221A1B-D8A8-565E-85AA-30CE4C6A3F01}" type="slidenum">
              <a:rPr/>
              <a:t/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14FBF2A-F3E7-29C9-125A-E33D410A533C}" type="slidenum">
              <a:rPr/>
              <a:t/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E868A0-03E4-4A4B-8B0A-8405E53FD711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2C6A1BEA-6AD2-F747-AD37-422DC7B3AECB}" type="slidenum">
              <a:rPr lang="en-US"/>
              <a:t>21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3129E9C-B0C8-6747-81D1-B6C7B3F7C726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698737-4EE7-EA4F-BD9C-D72A300C6A62}" type="datetimeFigureOut">
              <a:rPr lang="en-US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129E9C-B0C8-6747-81D1-B6C7B3F7C726}" type="slidenum">
              <a:rPr lang="en-US"/>
              <a:t>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Relationship Id="rId9" Type="http://schemas.openxmlformats.org/officeDocument/2006/relationships/image" Target="../media/image2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24.png"/><Relationship Id="rId5" Type="http://schemas.openxmlformats.org/officeDocument/2006/relationships/image" Target="../media/media1.svg"/><Relationship Id="rId6" Type="http://schemas.openxmlformats.org/officeDocument/2006/relationships/image" Target="../media/image25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390143" y="520375"/>
            <a:ext cx="11657477" cy="1747837"/>
          </a:xfrm>
        </p:spPr>
        <p:txBody>
          <a:bodyPr anchor="t">
            <a:normAutofit/>
          </a:bodyPr>
          <a:lstStyle/>
          <a:p>
            <a:pPr algn="l">
              <a:defRPr/>
            </a:pPr>
            <a:r>
              <a:rPr lang="en-GB" sz="3200" b="1">
                <a:solidFill>
                  <a:schemeClr val="accent1">
                    <a:lumMod val="75000"/>
                  </a:schemeClr>
                </a:solidFill>
                <a:latin typeface="Calibri"/>
                <a:ea typeface="Arial"/>
                <a:cs typeface="Arial"/>
              </a:rPr>
              <a:t>Making AI ’ethical’:</a:t>
            </a:r>
            <a:br>
              <a:rPr lang="en-GB" sz="3200" b="1">
                <a:solidFill>
                  <a:schemeClr val="accent1">
                    <a:lumMod val="75000"/>
                  </a:schemeClr>
                </a:solidFill>
                <a:latin typeface="Calibri"/>
                <a:ea typeface="Arial"/>
                <a:cs typeface="Arial"/>
              </a:rPr>
            </a:br>
            <a:r>
              <a:rPr lang="en-GB" sz="3200" b="1">
                <a:latin typeface="Calibri"/>
                <a:ea typeface="Arial"/>
                <a:cs typeface="Arial"/>
              </a:rPr>
              <a:t>What is data solidarity, and why do we need it?</a:t>
            </a:r>
            <a:endParaRPr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rcRect l="4327" t="0" r="4908" b="3"/>
          <a:stretch/>
        </p:blipFill>
        <p:spPr bwMode="auto">
          <a:xfrm>
            <a:off x="3454287" y="5299017"/>
            <a:ext cx="2135083" cy="1870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390144" y="1123559"/>
            <a:ext cx="570585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sz="2800" b="1"/>
          </a:p>
          <a:p>
            <a:pPr>
              <a:defRPr/>
            </a:pPr>
            <a:endParaRPr sz="2800" b="1"/>
          </a:p>
          <a:p>
            <a:pPr>
              <a:defRPr/>
            </a:pPr>
            <a:r>
              <a:rPr sz="2800" b="1"/>
              <a:t>Barbara Prainsack</a:t>
            </a:r>
            <a:endParaRPr/>
          </a:p>
          <a:p>
            <a:pPr indent="-457200">
              <a:defRPr/>
            </a:pPr>
            <a:endParaRPr sz="1400"/>
          </a:p>
          <a:p>
            <a:pPr indent="-457200">
              <a:defRPr/>
            </a:pPr>
            <a:endParaRPr sz="1400"/>
          </a:p>
          <a:p>
            <a:pPr indent="-457200">
              <a:defRPr/>
            </a:pPr>
            <a:r>
              <a:rPr sz="1400"/>
              <a:t>Professor, Department of Political Science, and Rese</a:t>
            </a:r>
            <a:r>
              <a:rPr lang="en-GB" sz="1400"/>
              <a:t>ar</a:t>
            </a:r>
            <a:r>
              <a:rPr sz="1400"/>
              <a:t>ch Plattform </a:t>
            </a:r>
            <a:r>
              <a:rPr sz="1400" i="1"/>
              <a:t>Governance of Digital Practices</a:t>
            </a:r>
            <a:r>
              <a:rPr sz="1400"/>
              <a:t>, University of Vienna</a:t>
            </a:r>
            <a:endParaRPr/>
          </a:p>
          <a:p>
            <a:pPr indent="-457200">
              <a:defRPr/>
            </a:pPr>
            <a:endParaRPr sz="1400"/>
          </a:p>
          <a:p>
            <a:pPr indent="-457200">
              <a:defRPr/>
            </a:pPr>
            <a:r>
              <a:rPr lang="en-GB" sz="1400" b="0" i="0" u="none" strike="noStrike">
                <a:solidFill>
                  <a:srgbClr val="000000"/>
                </a:solidFill>
                <a:latin typeface="Calibri"/>
              </a:rPr>
              <a:t>Honorary Professor, Sydney </a:t>
            </a:r>
            <a:r>
              <a:rPr lang="en-GB" sz="1400" b="0" i="0" u="none" strike="noStrike">
                <a:solidFill>
                  <a:srgbClr val="000000"/>
                </a:solidFill>
                <a:latin typeface="Calibri"/>
              </a:rPr>
              <a:t>Center</a:t>
            </a:r>
            <a:r>
              <a:rPr lang="en-GB" sz="1400" b="0" i="0" u="none" strike="noStrike">
                <a:solidFill>
                  <a:srgbClr val="000000"/>
                </a:solidFill>
                <a:latin typeface="Calibri"/>
              </a:rPr>
              <a:t> for Healthy Societies, University of Sydney</a:t>
            </a:r>
            <a:endParaRPr/>
          </a:p>
          <a:p>
            <a:pPr indent="-457200">
              <a:defRPr/>
            </a:pPr>
            <a:endParaRPr lang="en-GB" sz="1400">
              <a:solidFill>
                <a:srgbClr val="000000"/>
              </a:solidFill>
              <a:latin typeface="Calibri"/>
            </a:endParaRPr>
          </a:p>
          <a:p>
            <a:pPr indent="-457200">
              <a:defRPr/>
            </a:pPr>
            <a:r>
              <a:rPr lang="en-GB" sz="1400">
                <a:solidFill>
                  <a:srgbClr val="000000"/>
                </a:solidFill>
                <a:latin typeface="Calibri"/>
              </a:rPr>
              <a:t>Chair, European Group on Ethics in Science and New Technologies (EGE)</a:t>
            </a:r>
            <a:endParaRPr sz="1400"/>
          </a:p>
          <a:p>
            <a:pPr>
              <a:defRPr/>
            </a:pPr>
            <a:endParaRPr sz="280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600" y="5518357"/>
            <a:ext cx="2964704" cy="9388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6978741" y="5803102"/>
            <a:ext cx="430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[image: Lil Mayer @unsplash]</a:t>
            </a:r>
            <a:endParaRPr/>
          </a:p>
        </p:txBody>
      </p:sp>
      <p:pic>
        <p:nvPicPr>
          <p:cNvPr id="10" name="Picture 9" descr="A room with white text and columns&#10;&#10;Description automatically generated with medium confidence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843601" y="1627972"/>
            <a:ext cx="3044789" cy="4059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intelligence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814" y="37052"/>
            <a:ext cx="11136086" cy="6653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text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03867" y="416680"/>
            <a:ext cx="9398000" cy="6146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2F9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5" descr="A screenshot of a website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2549" y="744085"/>
            <a:ext cx="3854945" cy="2274417"/>
          </a:xfrm>
          <a:prstGeom prst="rect">
            <a:avLst/>
          </a:prstGeom>
        </p:spPr>
      </p:pic>
      <p:sp>
        <p:nvSpPr>
          <p:cNvPr id="40" name="Rectangle 3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2F9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8" name="Picture 17" descr="A screenshot of a website&#10;&#10;Description automatically generated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2549" y="3846801"/>
            <a:ext cx="3854945" cy="2274417"/>
          </a:xfrm>
          <a:prstGeom prst="rect">
            <a:avLst/>
          </a:prstGeom>
        </p:spPr>
      </p:pic>
      <p:sp>
        <p:nvSpPr>
          <p:cNvPr id="42" name="Rectangle 4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" name="Picture 19" descr="A screenshot of a website&#10;&#10;Description automatically generated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144764" y="1360765"/>
            <a:ext cx="6410084" cy="4150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 descr="Piles of paper"/>
          <p:cNvPicPr>
            <a:picLocks noChangeAspect="1"/>
          </p:cNvPicPr>
          <p:nvPr/>
        </p:nvPicPr>
        <p:blipFill>
          <a:blip r:embed="rId3"/>
          <a:srcRect l="0" t="7865" r="0" b="7864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</p:spPr>
      </p:pic>
      <p:sp useBgFill="1">
        <p:nvSpPr>
          <p:cNvPr id="18" name="Freeform: Shape 1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 fill="norm" stroke="1" extrusionOk="0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 fill="norm" stroke="1" extrusionOk="0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288173" y="1038584"/>
            <a:ext cx="4458446" cy="3109740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n-GB" sz="2000" b="1"/>
              <a:t>Data governance is stuck in the paper age </a:t>
            </a:r>
            <a:endParaRPr/>
          </a:p>
          <a:p>
            <a:pPr marL="0" indent="0">
              <a:buNone/>
              <a:defRPr/>
            </a:pPr>
            <a:endParaRPr lang="en-GB" sz="2000"/>
          </a:p>
          <a:p>
            <a:pPr marL="0" indent="0">
              <a:buNone/>
              <a:defRPr/>
            </a:pPr>
            <a:r>
              <a:rPr lang="en-GB" sz="2000"/>
              <a:t>p</a:t>
            </a:r>
            <a:r>
              <a:rPr sz="2000"/>
              <a:t>ersonal v. non-personal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h</a:t>
            </a:r>
            <a:r>
              <a:rPr sz="2000"/>
              <a:t>uman v. non-human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d</a:t>
            </a:r>
            <a:r>
              <a:rPr sz="2000"/>
              <a:t>ata types instead of data uses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lack of adequate protection of data from deceased people</a:t>
            </a:r>
            <a:endParaRPr sz="2000"/>
          </a:p>
        </p:txBody>
      </p:sp>
      <p:sp>
        <p:nvSpPr>
          <p:cNvPr id="2" name="TextBox 1"/>
          <p:cNvSpPr txBox="1"/>
          <p:nvPr/>
        </p:nvSpPr>
        <p:spPr bwMode="auto">
          <a:xfrm>
            <a:off x="723899" y="6123367"/>
            <a:ext cx="10350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[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pic>
        <p:nvPicPr>
          <p:cNvPr id="15" name="Picture 14" descr="A car with red lights on&#10;&#10;Description automatically generated"/>
          <p:cNvPicPr>
            <a:picLocks noChangeAspect="1"/>
          </p:cNvPicPr>
          <p:nvPr/>
        </p:nvPicPr>
        <p:blipFill>
          <a:blip r:embed="rId3"/>
          <a:srcRect l="0" t="44885" r="0" b="196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8773756" y="6058178"/>
            <a:ext cx="418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[image: Z. Sarpong @unsplash]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1143000" y="582138"/>
            <a:ext cx="101938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b="1">
                <a:solidFill>
                  <a:schemeClr val="bg1"/>
                </a:solidFill>
              </a:rPr>
              <a:t>P</a:t>
            </a:r>
            <a:r>
              <a:rPr b="1">
                <a:solidFill>
                  <a:schemeClr val="bg1"/>
                </a:solidFill>
              </a:rPr>
              <a:t>rimary relationality</a:t>
            </a:r>
            <a:r>
              <a:rPr>
                <a:solidFill>
                  <a:schemeClr val="bg1"/>
                </a:solidFill>
              </a:rPr>
              <a:t>: Data emerge from and out of relations</a:t>
            </a:r>
            <a:endParaRPr/>
          </a:p>
          <a:p>
            <a:pPr>
              <a:defRPr/>
            </a:pP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 b="1">
                <a:solidFill>
                  <a:schemeClr val="bg1"/>
                </a:solidFill>
              </a:rPr>
              <a:t>Secondary relationality</a:t>
            </a:r>
            <a:r>
              <a:rPr>
                <a:solidFill>
                  <a:schemeClr val="bg1"/>
                </a:solidFill>
              </a:rPr>
              <a:t>: ‘Cleaned’ data represent the intentions of the data users</a:t>
            </a:r>
            <a:endParaRPr/>
          </a:p>
          <a:p>
            <a:pPr>
              <a:defRPr/>
            </a:pP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 b="1">
                <a:solidFill>
                  <a:schemeClr val="bg1"/>
                </a:solidFill>
              </a:rPr>
              <a:t>Tertiary relationality</a:t>
            </a:r>
            <a:r>
              <a:rPr>
                <a:solidFill>
                  <a:schemeClr val="bg1"/>
                </a:solidFill>
              </a:rPr>
              <a:t>: data allow inferences about wider groups of people than primary data subjects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344159" y="5965845"/>
            <a:ext cx="10092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See also:</a:t>
            </a:r>
            <a:endParaRPr/>
          </a:p>
          <a:p>
            <a:pPr>
              <a:defRPr/>
            </a:pP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[Leonelli</a:t>
            </a:r>
            <a:r>
              <a:rPr lang="en-US"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,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 S</a:t>
            </a:r>
            <a:r>
              <a:rPr lang="en-US"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.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 (2016)</a:t>
            </a:r>
            <a:r>
              <a:rPr lang="en-US"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. </a:t>
            </a:r>
            <a:r>
              <a:rPr sz="900" i="1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Data-Centric Biology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. </a:t>
            </a:r>
            <a:r>
              <a:rPr lang="en-US" sz="900" i="1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A philosophical study. 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University of Chicago Press.] </a:t>
            </a:r>
            <a:endParaRPr sz="900">
              <a:solidFill>
                <a:schemeClr val="bg1"/>
              </a:solidFill>
            </a:endParaRPr>
          </a:p>
          <a:p>
            <a:pPr>
              <a:defRPr/>
            </a:pPr>
            <a:r>
              <a:rPr sz="900">
                <a:solidFill>
                  <a:schemeClr val="bg1"/>
                </a:solidFill>
              </a:rPr>
              <a:t>[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Viljoen, S. (2021). A relational theory of data governance. </a:t>
            </a:r>
            <a:r>
              <a:rPr sz="900" i="1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The Yale Law Journal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, 131, 573-654.]</a:t>
            </a:r>
            <a:endParaRPr/>
          </a:p>
          <a:p>
            <a:pPr>
              <a:defRPr/>
            </a:pP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[Mhlambi, S., &amp; Tiribelli, S. (2023). Decolonizing AI ethics: relational autonomy as a means to counter AI harms. </a:t>
            </a:r>
            <a:r>
              <a:rPr sz="900" i="1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Topoi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, </a:t>
            </a:r>
            <a:r>
              <a:rPr sz="900" i="1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42</a:t>
            </a:r>
            <a:r>
              <a:rPr sz="900">
                <a:solidFill>
                  <a:schemeClr val="bg1"/>
                </a:solidFill>
                <a:latin typeface="Aptos"/>
                <a:ea typeface="Aptos"/>
                <a:cs typeface="Times New Roman"/>
              </a:rPr>
              <a:t>(3), 867-880.] </a:t>
            </a:r>
            <a:endParaRPr sz="900">
              <a:solidFill>
                <a:schemeClr val="bg1"/>
              </a:solidFill>
              <a:latin typeface="Aptos"/>
              <a:ea typeface="Aptos"/>
              <a:cs typeface="Times New Roman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5" name="Rectangle 1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1903615" y="221673"/>
            <a:ext cx="8384769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103120" y="310896"/>
            <a:ext cx="7982712" cy="868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sz="4000"/>
              <a:t>The invisibility of public d</a:t>
            </a:r>
            <a:r>
              <a:rPr lang="en-US" sz="4000">
                <a:solidFill>
                  <a:schemeClr val="tx1"/>
                </a:solidFill>
                <a:latin typeface="Calibri Light"/>
                <a:ea typeface="Arial"/>
                <a:cs typeface="Arial"/>
              </a:rPr>
              <a:t>ata work</a:t>
            </a:r>
            <a:endParaRPr/>
          </a:p>
        </p:txBody>
      </p:sp>
      <p:sp>
        <p:nvSpPr>
          <p:cNvPr id="17" name="Rectangle: Rounded Corners 16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/>
          <a:srcRect l="0" t="0" r="6769" b="0"/>
          <a:stretch/>
        </p:blipFill>
        <p:spPr bwMode="auto">
          <a:xfrm>
            <a:off x="419830" y="2128345"/>
            <a:ext cx="5577840" cy="4083269"/>
          </a:xfrm>
          <a:prstGeom prst="rect">
            <a:avLst/>
          </a:prstGeom>
        </p:spPr>
      </p:pic>
      <p:pic>
        <p:nvPicPr>
          <p:cNvPr id="8" name="Picture 7" descr="A row of empty chairs in a lecture hall&#10;&#10;Description automatically generated"/>
          <p:cNvPicPr>
            <a:picLocks noChangeAspect="1"/>
          </p:cNvPicPr>
          <p:nvPr/>
        </p:nvPicPr>
        <p:blipFill>
          <a:blip r:embed="rId4"/>
          <a:srcRect l="5897" t="0" r="4022" b="3"/>
          <a:stretch/>
        </p:blipFill>
        <p:spPr bwMode="auto">
          <a:xfrm>
            <a:off x="6194332" y="2128367"/>
            <a:ext cx="5577840" cy="40866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593124" y="6376086"/>
            <a:ext cx="1117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[images: The Economist &amp;                                                                                         Nathan Dumlao @unsplash]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2548467" y="1278467"/>
            <a:ext cx="6942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1200">
                <a:latin typeface="Calibri Light"/>
              </a:rPr>
              <a:t>[</a:t>
            </a:r>
            <a:r>
              <a:rPr lang="en-GB" sz="1200" b="0" i="0" u="none" strike="noStrike">
                <a:solidFill>
                  <a:srgbClr val="222222"/>
                </a:solidFill>
                <a:latin typeface="Calibri Light"/>
              </a:rPr>
              <a:t>Pinel, C. et al. </a:t>
            </a:r>
            <a:r>
              <a:rPr lang="en-GB" sz="1200">
                <a:solidFill>
                  <a:srgbClr val="222222"/>
                </a:solidFill>
                <a:latin typeface="Calibri Light"/>
              </a:rPr>
              <a:t>(</a:t>
            </a:r>
            <a:r>
              <a:rPr lang="en-GB" sz="1200" b="0" i="0" u="none" strike="noStrike">
                <a:solidFill>
                  <a:srgbClr val="222222"/>
                </a:solidFill>
                <a:latin typeface="Calibri Light"/>
              </a:rPr>
              <a:t>2020). Caring for data: Value creation in a data-intensive research laboratory. </a:t>
            </a:r>
            <a:r>
              <a:rPr lang="en-GB" sz="1200" b="0" i="1" u="none" strike="noStrike">
                <a:solidFill>
                  <a:srgbClr val="222222"/>
                </a:solidFill>
                <a:latin typeface="Calibri Light"/>
              </a:rPr>
              <a:t>Social Studies of Science</a:t>
            </a:r>
            <a:r>
              <a:rPr lang="en-GB" sz="1200" b="0" i="0" u="none" strike="noStrike">
                <a:solidFill>
                  <a:srgbClr val="222222"/>
                </a:solidFill>
                <a:latin typeface="Calibri Light"/>
              </a:rPr>
              <a:t>, </a:t>
            </a:r>
            <a:r>
              <a:rPr lang="en-GB" sz="1200" b="0" i="1" u="none" strike="noStrike">
                <a:solidFill>
                  <a:srgbClr val="222222"/>
                </a:solidFill>
                <a:latin typeface="Calibri Light"/>
              </a:rPr>
              <a:t>50</a:t>
            </a:r>
            <a:r>
              <a:rPr lang="en-GB" sz="1200" b="0" i="0" u="none" strike="noStrike">
                <a:solidFill>
                  <a:srgbClr val="222222"/>
                </a:solidFill>
                <a:latin typeface="Calibri Light"/>
              </a:rPr>
              <a:t>(2), pp.175-197.]</a:t>
            </a:r>
            <a:endParaRPr/>
          </a:p>
          <a:p>
            <a:pPr>
              <a:defRPr/>
            </a:pPr>
            <a:r>
              <a:rPr sz="1200">
                <a:latin typeface="Calibri Light"/>
                <a:ea typeface="Aptos"/>
                <a:cs typeface="Times New Roman"/>
              </a:rPr>
              <a:t>[Birch, K. (2023). </a:t>
            </a:r>
            <a:r>
              <a:rPr sz="1200" i="1">
                <a:latin typeface="Calibri Light"/>
                <a:ea typeface="Aptos"/>
                <a:cs typeface="Times New Roman"/>
              </a:rPr>
              <a:t>Data Enclaves</a:t>
            </a:r>
            <a:r>
              <a:rPr lang="en-US" sz="1200" i="1">
                <a:latin typeface="Calibri Light"/>
                <a:ea typeface="Aptos"/>
                <a:cs typeface="Times New Roman"/>
              </a:rPr>
              <a:t>.</a:t>
            </a:r>
            <a:r>
              <a:rPr lang="en-US" sz="1200">
                <a:latin typeface="Calibri Light"/>
                <a:ea typeface="Aptos"/>
                <a:cs typeface="Times New Roman"/>
              </a:rPr>
              <a:t> </a:t>
            </a:r>
            <a:r>
              <a:rPr sz="1200">
                <a:latin typeface="Calibri Light"/>
                <a:ea typeface="Aptos"/>
                <a:cs typeface="Times New Roman"/>
              </a:rPr>
              <a:t>Palgrave Macmillan.]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5151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Content Placeholder 4" descr="A screenshot of a computer&#10;&#10;Description automatically generated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643467" y="1043517"/>
            <a:ext cx="10905066" cy="4770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524126" y="1565276"/>
            <a:ext cx="2174875" cy="4556125"/>
          </a:xfrm>
          <a:prstGeom prst="rect">
            <a:avLst/>
          </a:prstGeom>
          <a:solidFill>
            <a:srgbClr val="CCFFCC"/>
          </a:solidFill>
          <a:ln w="571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5057052" y="1565276"/>
            <a:ext cx="2174875" cy="4556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7702198" y="1565276"/>
            <a:ext cx="2174875" cy="4556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auto">
          <a:xfrm>
            <a:off x="2524126" y="184081"/>
            <a:ext cx="11817927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/>
              <a:t>Three pillars of data solidarity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2826508" y="2386262"/>
            <a:ext cx="16066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/>
              <a:t>I. Facilitating data use that creates significant public value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390426" y="2643010"/>
            <a:ext cx="1704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/>
              <a:t>II. </a:t>
            </a:r>
            <a:endParaRPr/>
          </a:p>
          <a:p>
            <a:pPr algn="ctr">
              <a:defRPr/>
            </a:pPr>
            <a:r>
              <a:rPr lang="en-US" sz="2400"/>
              <a:t>Harm prevention and  mitigation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7808177" y="2386262"/>
            <a:ext cx="19629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/>
              <a:t>III. </a:t>
            </a:r>
            <a:endParaRPr/>
          </a:p>
          <a:p>
            <a:pPr algn="ctr">
              <a:defRPr/>
            </a:pPr>
            <a:r>
              <a:rPr lang="en-US" sz="2400"/>
              <a:t>Sharing commercial profits with people and communities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981201" y="6334125"/>
            <a:ext cx="851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        </a:t>
            </a:r>
            <a:endParaRPr lang="en-GB"/>
          </a:p>
        </p:txBody>
      </p:sp>
      <p:sp>
        <p:nvSpPr>
          <p:cNvPr id="2" name="TextBox 1"/>
          <p:cNvSpPr txBox="1"/>
          <p:nvPr/>
        </p:nvSpPr>
        <p:spPr bwMode="auto">
          <a:xfrm>
            <a:off x="374073" y="6350577"/>
            <a:ext cx="11540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[</a:t>
            </a:r>
            <a:r>
              <a:rPr lang="en-GB"/>
              <a:t>Prainsack B. 2017. Research for personalised medicine: Time for solidarity. </a:t>
            </a:r>
            <a:r>
              <a:rPr lang="en-GB" i="1"/>
              <a:t>Medicine and Law</a:t>
            </a:r>
            <a:r>
              <a:rPr lang="en-GB"/>
              <a:t> 36(1): 87-98</a:t>
            </a:r>
            <a:r>
              <a:rPr lang="en-US"/>
              <a:t>]</a:t>
            </a:r>
            <a:endParaRPr/>
          </a:p>
        </p:txBody>
      </p:sp>
      <p:pic>
        <p:nvPicPr>
          <p:cNvPr id="8" name="Picture 7" descr="A white paper with blue text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76345" y="331838"/>
            <a:ext cx="1704856" cy="2466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572493" y="238539"/>
            <a:ext cx="11018520" cy="1434414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en-US" sz="5400"/>
              <a:t>When does data use have public value?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  <a:defRPr/>
            </a:pPr>
            <a:r>
              <a:rPr lang="en-GB" sz="1700"/>
              <a:t>‘if it can be plausibly assumed that the data use will have clear </a:t>
            </a:r>
            <a:r>
              <a:rPr lang="en-GB" sz="1700" i="1"/>
              <a:t>benefits </a:t>
            </a:r>
            <a:r>
              <a:rPr lang="en-GB" sz="1700"/>
              <a:t>for either many [people], for society as a whole, or for future generations, and no person or group will experience </a:t>
            </a:r>
            <a:r>
              <a:rPr lang="en-GB" sz="1700" i="1"/>
              <a:t>significant [and undue] harm</a:t>
            </a:r>
            <a:r>
              <a:rPr lang="en-GB" sz="1700"/>
              <a:t>. </a:t>
            </a:r>
            <a:endParaRPr/>
          </a:p>
          <a:p>
            <a:pPr marL="0" indent="0">
              <a:buNone/>
              <a:defRPr/>
            </a:pPr>
            <a:endParaRPr lang="en-GB" sz="1700"/>
          </a:p>
          <a:p>
            <a:pPr marL="0" indent="0">
              <a:buNone/>
              <a:defRPr/>
            </a:pPr>
            <a:r>
              <a:rPr lang="en-GB" sz="1700"/>
              <a:t>[</a:t>
            </a:r>
            <a:r>
              <a:rPr lang="mr-IN" sz="1700"/>
              <a:t>…</a:t>
            </a:r>
            <a:r>
              <a:rPr lang="en-GB" sz="1700"/>
              <a:t>public value] is more pronounced if the benefits are likely to materialise for </a:t>
            </a:r>
            <a:r>
              <a:rPr lang="en-GB" sz="1700" i="1"/>
              <a:t>underprivileged </a:t>
            </a:r>
            <a:r>
              <a:rPr lang="en-GB" sz="1700"/>
              <a:t>groups than for privileged people, due to the overall lower baseline, and potential size of impact’ ]</a:t>
            </a:r>
            <a:endParaRPr/>
          </a:p>
          <a:p>
            <a:pPr marL="0" indent="0">
              <a:buNone/>
              <a:defRPr/>
            </a:pPr>
            <a:endParaRPr lang="en-GB" sz="1700"/>
          </a:p>
          <a:p>
            <a:pPr marL="0" indent="0">
              <a:buNone/>
              <a:defRPr/>
            </a:pPr>
            <a:endParaRPr lang="en-GB" sz="1700"/>
          </a:p>
          <a:p>
            <a:pPr marL="0" indent="0">
              <a:buNone/>
              <a:defRPr/>
            </a:pPr>
            <a:r>
              <a:rPr lang="en-GB" sz="1200"/>
              <a:t>[Prainsack &amp; </a:t>
            </a:r>
            <a:r>
              <a:rPr lang="en-GB" sz="1200"/>
              <a:t>Buyx</a:t>
            </a:r>
            <a:r>
              <a:rPr lang="en-GB" sz="1200"/>
              <a:t>. 2016. Thinking ethical and regulatory frameworks in medicine from the perspective of solidarity on both sides of the Atlantic. Theoretical Medicine and Bioethics 37(6): 489-501, 493.</a:t>
            </a:r>
            <a:endParaRPr/>
          </a:p>
          <a:p>
            <a:pPr marL="0" indent="0">
              <a:buNone/>
              <a:defRPr/>
            </a:pPr>
            <a:r>
              <a:rPr lang="en-GB" sz="1200"/>
              <a:t>See also Prainsack &amp; </a:t>
            </a:r>
            <a:r>
              <a:rPr lang="en-GB" sz="1200"/>
              <a:t>Buyx</a:t>
            </a:r>
            <a:r>
              <a:rPr lang="en-GB" sz="1200"/>
              <a:t>. 2017. </a:t>
            </a:r>
            <a:r>
              <a:rPr lang="en-GB" sz="1200" i="1"/>
              <a:t>Solidarity in Biomedicine and Beyond</a:t>
            </a:r>
            <a:r>
              <a:rPr lang="en-GB" sz="1200"/>
              <a:t>. CUP. p 97]</a:t>
            </a:r>
            <a:endParaRPr/>
          </a:p>
        </p:txBody>
      </p:sp>
      <p:pic>
        <p:nvPicPr>
          <p:cNvPr id="14" name="Picture 4" descr="Abstract blurred public library with bookshelves"/>
          <p:cNvPicPr>
            <a:picLocks noChangeAspect="1"/>
          </p:cNvPicPr>
          <p:nvPr/>
        </p:nvPicPr>
        <p:blipFill>
          <a:blip r:embed="rId3"/>
          <a:srcRect l="7107" t="0" r="28676" b="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accent1">
            <a:lumMod val="60000"/>
            <a:lumOff val="40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4539" y="208073"/>
            <a:ext cx="7772400" cy="18758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82946" y="1798421"/>
            <a:ext cx="7772400" cy="8161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4539" y="3165082"/>
            <a:ext cx="1764129" cy="1764129"/>
          </a:xfrm>
          <a:prstGeom prst="ellipse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rcRect l="0" t="0" r="0" b="23616"/>
          <a:stretch/>
        </p:blipFill>
        <p:spPr bwMode="auto">
          <a:xfrm>
            <a:off x="2687765" y="3165211"/>
            <a:ext cx="1802974" cy="1764000"/>
          </a:xfrm>
          <a:prstGeom prst="ellipse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rcRect l="0" t="10848" r="0" b="18192"/>
          <a:stretch/>
        </p:blipFill>
        <p:spPr bwMode="auto">
          <a:xfrm>
            <a:off x="4786942" y="3165082"/>
            <a:ext cx="1863319" cy="1764000"/>
          </a:xfrm>
          <a:prstGeom prst="ellipse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rcRect l="0" t="4543" r="0" b="11179"/>
          <a:stretch/>
        </p:blipFill>
        <p:spPr bwMode="auto">
          <a:xfrm>
            <a:off x="6946464" y="3165082"/>
            <a:ext cx="1572082" cy="1764000"/>
          </a:xfrm>
          <a:prstGeom prst="ellipse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814749" y="3165082"/>
            <a:ext cx="1764000" cy="1764000"/>
          </a:xfrm>
          <a:prstGeom prst="ellipse">
            <a:avLst/>
          </a:prstGeom>
        </p:spPr>
      </p:pic>
      <p:sp>
        <p:nvSpPr>
          <p:cNvPr id="31" name="TextBox 30"/>
          <p:cNvSpPr txBox="1"/>
          <p:nvPr/>
        </p:nvSpPr>
        <p:spPr bwMode="auto">
          <a:xfrm>
            <a:off x="604537" y="5094440"/>
            <a:ext cx="176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Seliem El-Sayed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2687765" y="5091461"/>
            <a:ext cx="197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Barbara </a:t>
            </a:r>
            <a:r>
              <a:rPr>
                <a:solidFill>
                  <a:schemeClr val="bg1"/>
                </a:solidFill>
              </a:rPr>
              <a:t>Prainsack</a:t>
            </a:r>
            <a:endParaRPr/>
          </a:p>
        </p:txBody>
      </p:sp>
      <p:sp>
        <p:nvSpPr>
          <p:cNvPr id="33" name="TextBox 32"/>
          <p:cNvSpPr txBox="1"/>
          <p:nvPr/>
        </p:nvSpPr>
        <p:spPr bwMode="auto">
          <a:xfrm>
            <a:off x="6743892" y="5091461"/>
            <a:ext cx="197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Torsten </a:t>
            </a:r>
            <a:r>
              <a:rPr>
                <a:solidFill>
                  <a:schemeClr val="bg1"/>
                </a:solidFill>
              </a:rPr>
              <a:t>Möller</a:t>
            </a:r>
            <a:endParaRPr/>
          </a:p>
        </p:txBody>
      </p:sp>
      <p:sp>
        <p:nvSpPr>
          <p:cNvPr id="34" name="TextBox 33"/>
          <p:cNvSpPr txBox="1"/>
          <p:nvPr/>
        </p:nvSpPr>
        <p:spPr bwMode="auto">
          <a:xfrm>
            <a:off x="4836536" y="5091461"/>
            <a:ext cx="176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Connor Hogan</a:t>
            </a:r>
            <a:endParaRPr/>
          </a:p>
        </p:txBody>
      </p:sp>
      <p:sp>
        <p:nvSpPr>
          <p:cNvPr id="35" name="TextBox 34"/>
          <p:cNvSpPr txBox="1"/>
          <p:nvPr/>
        </p:nvSpPr>
        <p:spPr bwMode="auto">
          <a:xfrm>
            <a:off x="8631745" y="5050610"/>
            <a:ext cx="237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Péter Ferenc Gyarmati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 Fill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9" name="Group 18"/>
          <p:cNvGrpSpPr>
            <a:grpSpLocks noChangeAspect="1" noGrp="1" noMove="1" noResize="1" noRot="1" noUngrp="1"/>
          </p:cNvGrpSpPr>
          <p:nvPr/>
        </p:nvGrpSpPr>
        <p:grpSpPr bwMode="auto"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20" name="Color"/>
            <p:cNvSpPr/>
            <p:nvPr/>
          </p:nvSpPr>
          <p:spPr bwMode="auto"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Color"/>
            <p:cNvSpPr/>
            <p:nvPr/>
          </p:nvSpPr>
          <p:spPr bwMode="auto"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3" name="Color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652804" y="598259"/>
            <a:ext cx="10889442" cy="5680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Content Placeholder 7" descr="A diagram of different types of health care&#10;&#10;Description automatically generated"/>
          <p:cNvPicPr>
            <a:picLocks noChangeAspect="1" noGrp="1"/>
          </p:cNvPicPr>
          <p:nvPr>
            <p:ph idx="1"/>
          </p:nvPr>
        </p:nvPicPr>
        <p:blipFill>
          <a:blip r:embed="rId3"/>
          <a:srcRect l="4128" t="0" r="-1" b="-1"/>
          <a:stretch/>
        </p:blipFill>
        <p:spPr bwMode="auto">
          <a:xfrm>
            <a:off x="4747306" y="653615"/>
            <a:ext cx="6701945" cy="5540004"/>
          </a:xfrm>
          <a:prstGeom prst="rect">
            <a:avLst/>
          </a:prstGeom>
        </p:spPr>
      </p:pic>
      <p:grpSp>
        <p:nvGrpSpPr>
          <p:cNvPr id="25" name="Group 24"/>
          <p:cNvGrpSpPr>
            <a:grpSpLocks noChangeAspect="1" noGrp="1" noMove="1" noResize="1" noRot="1" noUngrp="1"/>
          </p:cNvGrpSpPr>
          <p:nvPr/>
        </p:nvGrpSpPr>
        <p:grpSpPr bwMode="auto"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6" name="Freeform: Shape 25"/>
            <p:cNvSpPr/>
            <p:nvPr/>
          </p:nvSpPr>
          <p:spPr bwMode="auto">
            <a:xfrm>
              <a:off x="26122" y="6015668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 fill="norm" stroke="1" extrusionOk="0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: Shape 26"/>
            <p:cNvSpPr/>
            <p:nvPr/>
          </p:nvSpPr>
          <p:spPr bwMode="auto"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 fill="norm" stroke="1" extrusionOk="0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 bwMode="auto"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 fill="norm" stroke="1" extrusionOk="0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 bwMode="auto"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 fill="norm" stroke="1" extrusionOk="0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 bwMode="auto"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 fill="norm" stroke="1" extrusionOk="0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 bwMode="auto"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 fill="norm" stroke="1" extrusionOk="0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 bwMode="auto"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 fill="norm" stroke="1" extrusionOk="0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86385" y="841248"/>
            <a:ext cx="3761709" cy="301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4800">
                <a:solidFill>
                  <a:schemeClr val="tx2"/>
                </a:solidFill>
              </a:rPr>
              <a:t>From data </a:t>
            </a:r>
            <a:r>
              <a:rPr lang="en-US" sz="4800" i="1">
                <a:solidFill>
                  <a:schemeClr val="tx2"/>
                </a:solidFill>
              </a:rPr>
              <a:t>types</a:t>
            </a:r>
            <a:r>
              <a:rPr lang="en-US" sz="4800">
                <a:solidFill>
                  <a:schemeClr val="tx2"/>
                </a:solidFill>
              </a:rPr>
              <a:t> to data </a:t>
            </a:r>
            <a:r>
              <a:rPr lang="en-US" sz="4800" i="1">
                <a:solidFill>
                  <a:schemeClr val="tx2"/>
                </a:solidFill>
              </a:rPr>
              <a:t>use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786384" y="3932455"/>
            <a:ext cx="3761709" cy="222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endParaRPr lang="en-US" sz="120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endParaRPr lang="en-US" sz="12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en-US" sz="12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>
                <a:solidFill>
                  <a:schemeClr val="tx2"/>
                </a:solidFill>
              </a:rPr>
              <a:t>[</a:t>
            </a:r>
            <a:r>
              <a:rPr lang="en-US" sz="1200" b="0" i="0" u="none" strike="noStrike">
                <a:solidFill>
                  <a:schemeClr val="tx2"/>
                </a:solidFill>
              </a:rPr>
              <a:t>Prainsack, B., El-Sayed, S., </a:t>
            </a:r>
            <a:r>
              <a:rPr lang="en-US" sz="1200" b="0" i="0" u="none" strike="noStrike">
                <a:solidFill>
                  <a:schemeClr val="tx2"/>
                </a:solidFill>
              </a:rPr>
              <a:t>Forgó</a:t>
            </a:r>
            <a:r>
              <a:rPr lang="en-US" sz="1200" b="0" i="0" u="none" strike="noStrike">
                <a:solidFill>
                  <a:schemeClr val="tx2"/>
                </a:solidFill>
              </a:rPr>
              <a:t>, N., </a:t>
            </a:r>
            <a:r>
              <a:rPr lang="en-US" sz="1200" b="0" i="0" u="none" strike="noStrike">
                <a:solidFill>
                  <a:schemeClr val="tx2"/>
                </a:solidFill>
              </a:rPr>
              <a:t>Szoszkiewicz</a:t>
            </a:r>
            <a:r>
              <a:rPr lang="en-US" sz="1200" b="0" i="0" u="none" strike="noStrike">
                <a:solidFill>
                  <a:schemeClr val="tx2"/>
                </a:solidFill>
              </a:rPr>
              <a:t>, </a:t>
            </a:r>
            <a:r>
              <a:rPr lang="en-US" sz="1200" b="0" i="0" u="none" strike="noStrike">
                <a:solidFill>
                  <a:schemeClr val="tx2"/>
                </a:solidFill>
              </a:rPr>
              <a:t>Ł</a:t>
            </a:r>
            <a:r>
              <a:rPr lang="en-US" sz="1200" b="0" i="0" u="none" strike="noStrike">
                <a:solidFill>
                  <a:schemeClr val="tx2"/>
                </a:solidFill>
              </a:rPr>
              <a:t>. and </a:t>
            </a:r>
            <a:r>
              <a:rPr lang="en-US" sz="1200" b="0" i="0" u="none" strike="noStrike">
                <a:solidFill>
                  <a:schemeClr val="tx2"/>
                </a:solidFill>
              </a:rPr>
              <a:t>Baumer</a:t>
            </a:r>
            <a:r>
              <a:rPr lang="en-US" sz="1200" b="0" i="0" u="none" strike="noStrike">
                <a:solidFill>
                  <a:schemeClr val="tx2"/>
                </a:solidFill>
              </a:rPr>
              <a:t>, P., 2022. Data solidarity: a blueprint for governing health futures. </a:t>
            </a:r>
            <a:r>
              <a:rPr lang="en-US" sz="1200" b="0" i="1" u="none" strike="noStrike">
                <a:solidFill>
                  <a:schemeClr val="tx2"/>
                </a:solidFill>
              </a:rPr>
              <a:t>The Lancet Digital Health</a:t>
            </a:r>
            <a:r>
              <a:rPr lang="en-US" sz="1200" b="0" i="0" u="none" strike="noStrike">
                <a:solidFill>
                  <a:schemeClr val="tx2"/>
                </a:solidFill>
              </a:rPr>
              <a:t>, </a:t>
            </a:r>
            <a:r>
              <a:rPr lang="en-US" sz="1200" b="0" i="1" u="none" strike="noStrike">
                <a:solidFill>
                  <a:schemeClr val="tx2"/>
                </a:solidFill>
              </a:rPr>
              <a:t>4</a:t>
            </a:r>
            <a:r>
              <a:rPr lang="en-US" sz="1200" b="0" i="0" u="none" strike="noStrike">
                <a:solidFill>
                  <a:schemeClr val="tx2"/>
                </a:solidFill>
              </a:rPr>
              <a:t>(11), pp.e773-e774.]</a:t>
            </a:r>
            <a:endParaRPr lang="en-US" sz="120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endParaRPr lang="en-US" sz="1400">
              <a:solidFill>
                <a:schemeClr val="tx2"/>
              </a:solidFill>
            </a:endParaRPr>
          </a:p>
        </p:txBody>
      </p:sp>
      <p:pic>
        <p:nvPicPr>
          <p:cNvPr id="3" name="Camera 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9252204" y="4718304"/>
            <a:ext cx="3657600" cy="2057400"/>
          </a:xfrm>
          <a:prstGeom prst="rect">
            <a:avLst/>
          </a:prstGeom>
          <a:ln w="19050" cap="rnd">
            <a:solidFill>
              <a:srgbClr val="404040"/>
            </a:solidFill>
          </a:ln>
          <a:effectLst/>
        </p:spPr>
      </p:pic>
      <p:pic>
        <p:nvPicPr>
          <p:cNvPr id="6" name="Ink 5"/>
          <p:cNvPicPr/>
          <p:nvPr/>
        </p:nvPicPr>
        <p:blipFill>
          <a:blip r:embed="rId6"/>
          <a:stretch/>
        </p:blipFill>
        <p:spPr bwMode="auto">
          <a:xfrm>
            <a:off x="4726173" y="3344427"/>
            <a:ext cx="54000" cy="108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43467" y="1043517"/>
            <a:ext cx="10905066" cy="4770965"/>
          </a:xfrm>
          <a:prstGeom prst="rect">
            <a:avLst/>
          </a:prstGeom>
        </p:spPr>
      </p:pic>
      <p:pic>
        <p:nvPicPr>
          <p:cNvPr id="2" name="Picture 1" descr="Text&#10;&#10;Description automatically generated with low confidenc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664499" y="4214397"/>
            <a:ext cx="3230880" cy="1947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7792677" y="6224594"/>
            <a:ext cx="29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000"/>
              <a:t>[https://</a:t>
            </a:r>
            <a:r>
              <a:rPr lang="en-GB" sz="2000"/>
              <a:t>pluto.univie.ac.at</a:t>
            </a:r>
            <a:r>
              <a:rPr lang="en-GB" sz="2000"/>
              <a:t>]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 descr="Piles of paper"/>
          <p:cNvPicPr>
            <a:picLocks noChangeAspect="1"/>
          </p:cNvPicPr>
          <p:nvPr/>
        </p:nvPicPr>
        <p:blipFill>
          <a:blip r:embed="rId3"/>
          <a:srcRect l="0" t="7865" r="0" b="7864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288173" y="1038584"/>
            <a:ext cx="4458446" cy="3109740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n-GB" sz="2000"/>
              <a:t>p</a:t>
            </a:r>
            <a:r>
              <a:rPr sz="2000"/>
              <a:t>ersonal v. non-personal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h</a:t>
            </a:r>
            <a:r>
              <a:rPr sz="2000"/>
              <a:t>uman v. non-human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d</a:t>
            </a:r>
            <a:r>
              <a:rPr sz="2000"/>
              <a:t>ata types (instead of data uses)</a:t>
            </a:r>
            <a:endParaRPr/>
          </a:p>
          <a:p>
            <a:pPr marL="0" indent="0">
              <a:buNone/>
              <a:defRPr/>
            </a:pPr>
            <a:r>
              <a:rPr lang="en-GB" sz="2000"/>
              <a:t>lack of adequate protection of data from deceased people</a:t>
            </a:r>
            <a:endParaRPr sz="2000"/>
          </a:p>
        </p:txBody>
      </p:sp>
      <p:sp>
        <p:nvSpPr>
          <p:cNvPr id="2" name="Oval 1"/>
          <p:cNvSpPr/>
          <p:nvPr/>
        </p:nvSpPr>
        <p:spPr bwMode="auto">
          <a:xfrm>
            <a:off x="7793567" y="2396066"/>
            <a:ext cx="2887134" cy="26924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Oval 3"/>
          <p:cNvSpPr/>
          <p:nvPr/>
        </p:nvSpPr>
        <p:spPr bwMode="auto">
          <a:xfrm>
            <a:off x="8212667" y="2760133"/>
            <a:ext cx="2133600" cy="19642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Oval 5"/>
          <p:cNvSpPr/>
          <p:nvPr/>
        </p:nvSpPr>
        <p:spPr bwMode="auto">
          <a:xfrm>
            <a:off x="8644468" y="3158066"/>
            <a:ext cx="1185333" cy="1168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151467" y="736600"/>
            <a:ext cx="4373033" cy="314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 bwMode="auto">
          <a:xfrm>
            <a:off x="7806266" y="1788180"/>
            <a:ext cx="323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2800"/>
              <a:t>Layers of relations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Down Arrow 7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6199999">
            <a:off x="800100" y="1491342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numCol="1" rtlCol="0" anchor="ctr" anchorCtr="0" compatLnSpc="1">
            <a:prstTxWarp prst="textNoShape"/>
            <a:normAutofit/>
          </a:bodyPr>
          <a:lstStyle/>
          <a:p>
            <a:pPr marL="0" marR="0" lvl="0" indent="45720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r>
              <a:rPr lang="en-US" sz="2500" b="0" i="0" u="none" strike="noStrike" cap="none">
                <a:ln>
                  <a:noFill/>
                </a:ln>
                <a:solidFill>
                  <a:srgbClr val="FFFFFF"/>
                </a:solidFill>
                <a:latin typeface="Calibri Light"/>
                <a:ea typeface="Arial"/>
                <a:cs typeface="Arial"/>
              </a:rPr>
              <a:t>Layers of relations</a:t>
            </a:r>
            <a:endParaRPr/>
          </a:p>
          <a:p>
            <a:pPr marL="0" marR="0" lvl="0" indent="45720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endParaRPr lang="en-US" sz="2500" b="0" i="0" u="none" strike="noStrike" cap="none">
              <a:ln>
                <a:noFill/>
              </a:ln>
              <a:solidFill>
                <a:srgbClr val="FFFFFF"/>
              </a:solidFill>
              <a:latin typeface="Calibri Light"/>
              <a:ea typeface="Arial"/>
              <a:cs typeface="Arial"/>
            </a:endParaRPr>
          </a:p>
        </p:txBody>
      </p:sp>
      <p:graphicFrame>
        <p:nvGraphicFramePr>
          <p:cNvPr id="2" name="Table 1"/>
          <p:cNvGraphicFramePr>
            <a:graphicFrameLocks xmlns:a="http://schemas.openxmlformats.org/drawingml/2006/main" noGrp="1"/>
          </p:cNvGraphicFramePr>
          <p:nvPr/>
        </p:nvGraphicFramePr>
        <p:xfrm>
          <a:off x="4368800" y="1239477"/>
          <a:ext cx="7577668" cy="4125516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1191766"/>
                <a:gridCol w="2779237"/>
                <a:gridCol w="3606665"/>
              </a:tblGrid>
              <a:tr h="1268148"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Layer 3: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All other information and knowledge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National-level control over infrastructures and practices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874216"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Layer 2: 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Personal non-intimate stakes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Community-level control, oversight, and ownership (e.g. commons)</a:t>
                      </a:r>
                      <a:endParaRPr/>
                    </a:p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GB" sz="18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874216"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Layer 1: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Personal intimate stakes</a:t>
                      </a:r>
                      <a:endParaRPr lang="en-GB" sz="34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2200" b="0" i="0" u="none" strike="noStrike">
                          <a:latin typeface="Calibri"/>
                          <a:ea typeface="Calibri"/>
                          <a:cs typeface="Calibri"/>
                        </a:rPr>
                        <a:t>Meaningful control of people over their data (e.g. individual informed consent)</a:t>
                      </a:r>
                      <a:endParaRPr/>
                    </a:p>
                    <a:p>
                      <a:pPr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GB" sz="1100" b="0" i="0" u="none" strike="noStrike">
                        <a:latin typeface="Arial"/>
                      </a:endParaRPr>
                    </a:p>
                  </a:txBody>
                  <a:tcPr marL="128456" marR="128456" marT="17841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 descr="3D abstract blue and gold cube illustration"/>
          <p:cNvPicPr>
            <a:picLocks noChangeAspect="1"/>
          </p:cNvPicPr>
          <p:nvPr/>
        </p:nvPicPr>
        <p:blipFill>
          <a:blip r:embed="rId3">
            <a:alphaModFix amt="50000"/>
          </a:blip>
          <a:srcRect l="0" t="0" r="-1" b="6225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defRPr/>
            </a:pPr>
            <a:r>
              <a:rPr lang="en-US" sz="5100" b="1">
                <a:solidFill>
                  <a:schemeClr val="bg1"/>
                </a:solidFill>
              </a:rPr>
              <a:t>Conclusions: Moving out of the paper age: Towards a relational data </a:t>
            </a:r>
            <a:r>
              <a:rPr lang="en-US" sz="5100" b="1">
                <a:solidFill>
                  <a:schemeClr val="bg1"/>
                </a:solidFill>
              </a:rPr>
              <a:t>ontology underpinning AI</a:t>
            </a:r>
            <a:br>
              <a:rPr lang="en-US" sz="5100">
                <a:solidFill>
                  <a:schemeClr val="bg1"/>
                </a:solidFill>
              </a:rPr>
            </a:br>
            <a:br>
              <a:rPr lang="en-US" sz="5100">
                <a:solidFill>
                  <a:schemeClr val="bg1"/>
                </a:solidFill>
              </a:rPr>
            </a:br>
            <a:r>
              <a:rPr lang="en-US" sz="5100">
                <a:solidFill>
                  <a:schemeClr val="bg1"/>
                </a:solidFill>
              </a:rPr>
              <a:t> </a:t>
            </a:r>
            <a:br>
              <a:rPr lang="en-US" sz="5100">
                <a:solidFill>
                  <a:schemeClr val="bg1"/>
                </a:solidFill>
              </a:rPr>
            </a:br>
            <a:endParaRPr lang="en-US" sz="5100">
              <a:solidFill>
                <a:schemeClr val="bg1"/>
              </a:solidFill>
            </a:endParaRPr>
          </a:p>
        </p:txBody>
      </p:sp>
      <p:sp>
        <p:nvSpPr>
          <p:cNvPr id="23" name="sketchy line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stroke="1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fill="norm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6199999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16199999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 descr="A close-up of a newspaper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26270" y="457200"/>
            <a:ext cx="7139459" cy="594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sz="5200">
                <a:solidFill>
                  <a:schemeClr val="tx1"/>
                </a:solidFill>
                <a:latin typeface="Calibri Light"/>
                <a:ea typeface="Arial"/>
                <a:cs typeface="Arial"/>
              </a:rPr>
              <a:t>Thank you for your attention!</a:t>
            </a:r>
            <a:endParaRPr/>
          </a:p>
        </p:txBody>
      </p:sp>
      <p:pic>
        <p:nvPicPr>
          <p:cNvPr id="3" name="Picture 2" descr="A group of people holding hands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1396" y="1845426"/>
            <a:ext cx="7706155" cy="44503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0466173" y="2273643"/>
            <a:ext cx="144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/>
              <a:t>[👈 Dall·e ]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16431" y="103916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/>
              <a:t>What we need: </a:t>
            </a:r>
            <a:r>
              <a:rPr lang="en-US" b="1"/>
              <a:t>better harm mitigation</a:t>
            </a:r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4294967295"/>
          </p:nvPr>
        </p:nvSpPr>
        <p:spPr bwMode="auto">
          <a:xfrm>
            <a:off x="6189663" y="2240106"/>
            <a:ext cx="5183187" cy="82391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/>
              <a:t>Harm mitigation Bodies (HMB) </a:t>
            </a:r>
            <a:r>
              <a:rPr lang="en-US" b="0"/>
              <a:t>(</a:t>
            </a:r>
            <a:r>
              <a:rPr lang="en-US" b="0" u="sng"/>
              <a:t>outside</a:t>
            </a:r>
            <a:r>
              <a:rPr lang="en-US" b="0"/>
              <a:t> of the legal domain)</a:t>
            </a:r>
            <a:endParaRPr/>
          </a:p>
        </p:txBody>
      </p:sp>
      <p:sp>
        <p:nvSpPr>
          <p:cNvPr id="44" name="Content Placeholder 43"/>
          <p:cNvSpPr>
            <a:spLocks noGrp="1"/>
          </p:cNvSpPr>
          <p:nvPr>
            <p:ph sz="quarter" idx="4294967295"/>
          </p:nvPr>
        </p:nvSpPr>
        <p:spPr bwMode="auto">
          <a:xfrm>
            <a:off x="6335712" y="3359711"/>
            <a:ext cx="5037138" cy="44767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/>
              <a:t>Three main functions: </a:t>
            </a:r>
            <a:endParaRPr/>
          </a:p>
          <a:p>
            <a:pPr marL="514350" indent="-514350">
              <a:buAutoNum type="alphaLcParenBoth"/>
              <a:defRPr/>
            </a:pPr>
            <a:r>
              <a:rPr lang="en-US"/>
              <a:t>collect information on the types of harm occurring </a:t>
            </a:r>
            <a:endParaRPr/>
          </a:p>
          <a:p>
            <a:pPr marL="514350" indent="-514350">
              <a:buAutoNum type="alphaLcParenBoth"/>
              <a:defRPr/>
            </a:pPr>
            <a:r>
              <a:rPr lang="en-US"/>
              <a:t>relay feedback to improve data use </a:t>
            </a:r>
            <a:endParaRPr/>
          </a:p>
          <a:p>
            <a:pPr marL="514350" indent="-514350">
              <a:buAutoNum type="alphaLcParenBoth"/>
              <a:defRPr/>
            </a:pPr>
            <a:r>
              <a:rPr lang="en-US"/>
              <a:t>financial support</a:t>
            </a:r>
            <a:endParaRPr lang="en-US" sz="1000"/>
          </a:p>
          <a:p>
            <a:pPr>
              <a:defRPr/>
            </a:pPr>
            <a:endParaRPr lang="en-US" sz="700"/>
          </a:p>
        </p:txBody>
      </p:sp>
      <p:sp>
        <p:nvSpPr>
          <p:cNvPr id="2" name="Rectangle 1"/>
          <p:cNvSpPr/>
          <p:nvPr/>
        </p:nvSpPr>
        <p:spPr bwMode="auto">
          <a:xfrm>
            <a:off x="0" y="5261263"/>
            <a:ext cx="5674231" cy="1804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Content Placeholder 4" descr="A screenshot of a cell phone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1398" y="1286934"/>
            <a:ext cx="5027887" cy="5571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ircular chart&#10;&#10;Description automatically generated with medium confidenc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5910" y="0"/>
            <a:ext cx="11772090" cy="68070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65910" y="6488668"/>
            <a:ext cx="1102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/>
              <a:t>[https://</a:t>
            </a:r>
            <a:r>
              <a:rPr lang="en-GB"/>
              <a:t>wilkins.law.harvard.edu</a:t>
            </a:r>
            <a:r>
              <a:rPr lang="en-GB"/>
              <a:t>/</a:t>
            </a:r>
            <a:r>
              <a:rPr lang="en-GB"/>
              <a:t>misc</a:t>
            </a:r>
            <a:r>
              <a:rPr lang="en-GB"/>
              <a:t>/</a:t>
            </a:r>
            <a:r>
              <a:rPr lang="en-GB"/>
              <a:t>PrincipledAI_FinalGraphic.jpg</a:t>
            </a:r>
            <a:r>
              <a:rPr lang="en-GB"/>
              <a:t>]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ONLYOFFICE/8.1.3.4</Application>
  <DocSecurity>0</DocSecurity>
  <PresentationFormat>Widescreen</PresentationFormat>
  <Paragraphs>0</Paragraphs>
  <Slides>21</Slides>
  <Notes>21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Solidarity-based data governance: What does it change in practice?</dc:title>
  <dc:subject/>
  <dc:creator>Barbara Prainsack</dc:creator>
  <cp:keywords/>
  <dc:description/>
  <dc:identifier/>
  <dc:language/>
  <cp:lastModifiedBy>Anonymous</cp:lastModifiedBy>
  <cp:revision>159</cp:revision>
  <dcterms:created xsi:type="dcterms:W3CDTF">2020-11-11T09:20:56Z</dcterms:created>
  <dcterms:modified xsi:type="dcterms:W3CDTF">2024-11-07T17:21:30Z</dcterms:modified>
  <cp:category/>
  <cp:contentStatus/>
  <cp:version/>
</cp:coreProperties>
</file>