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9" r:id="rId1"/>
  </p:sldMasterIdLst>
  <p:sldIdLst>
    <p:sldId id="256" r:id="rId2"/>
    <p:sldId id="267" r:id="rId3"/>
    <p:sldId id="257" r:id="rId4"/>
    <p:sldId id="258"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9DAF3550-3C20-496B-9C3C-02DB533615E3}" type="datetimeFigureOut">
              <a:rPr lang="en-GB" smtClean="0"/>
              <a:t>10/02/2020</a:t>
            </a:fld>
            <a:endParaRPr lang="en-GB"/>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86BEA405-41C8-450D-A286-BD6F3FC0F798}" type="slidenum">
              <a:rPr lang="en-GB" smtClean="0"/>
              <a:t>‹#›</a:t>
            </a:fld>
            <a:endParaRPr lang="en-GB"/>
          </a:p>
        </p:txBody>
      </p:sp>
    </p:spTree>
    <p:extLst>
      <p:ext uri="{BB962C8B-B14F-4D97-AF65-F5344CB8AC3E}">
        <p14:creationId xmlns:p14="http://schemas.microsoft.com/office/powerpoint/2010/main" val="129407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AF3550-3C20-496B-9C3C-02DB533615E3}" type="datetimeFigureOut">
              <a:rPr lang="en-GB" smtClean="0"/>
              <a:t>10/02/2020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558300" y="5956137"/>
            <a:ext cx="1052508" cy="365125"/>
          </a:xfrm>
        </p:spPr>
        <p:txBody>
          <a:bodyPr/>
          <a:lstStyle/>
          <a:p>
            <a:fld id="{86BEA405-41C8-450D-A286-BD6F3FC0F798}" type="slidenum">
              <a:rPr lang="en-GB" smtClean="0"/>
              <a:t>‹#›</a:t>
            </a:fld>
            <a:endParaRPr lang="en-GB"/>
          </a:p>
        </p:txBody>
      </p:sp>
    </p:spTree>
    <p:extLst>
      <p:ext uri="{BB962C8B-B14F-4D97-AF65-F5344CB8AC3E}">
        <p14:creationId xmlns:p14="http://schemas.microsoft.com/office/powerpoint/2010/main" val="2964793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9DAF3550-3C20-496B-9C3C-02DB533615E3}" type="datetimeFigureOut">
              <a:rPr lang="en-GB" smtClean="0"/>
              <a:t>10/02/2020</a:t>
            </a:fld>
            <a:endParaRPr lang="en-GB"/>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86BEA405-41C8-450D-A286-BD6F3FC0F798}" type="slidenum">
              <a:rPr lang="en-GB" smtClean="0"/>
              <a:t>‹#›</a:t>
            </a:fld>
            <a:endParaRPr lang="en-GB"/>
          </a:p>
        </p:txBody>
      </p:sp>
    </p:spTree>
    <p:extLst>
      <p:ext uri="{BB962C8B-B14F-4D97-AF65-F5344CB8AC3E}">
        <p14:creationId xmlns:p14="http://schemas.microsoft.com/office/powerpoint/2010/main" val="1917798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DAF3550-3C20-496B-9C3C-02DB533615E3}" type="datetimeFigureOut">
              <a:rPr lang="en-GB" smtClean="0"/>
              <a:t>10/02/2020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BEA405-41C8-450D-A286-BD6F3FC0F798}" type="slidenum">
              <a:rPr lang="en-GB" smtClean="0"/>
              <a:t>‹#›</a:t>
            </a:fld>
            <a:endParaRPr lang="en-GB"/>
          </a:p>
        </p:txBody>
      </p:sp>
    </p:spTree>
    <p:extLst>
      <p:ext uri="{BB962C8B-B14F-4D97-AF65-F5344CB8AC3E}">
        <p14:creationId xmlns:p14="http://schemas.microsoft.com/office/powerpoint/2010/main" val="883345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DAF3550-3C20-496B-9C3C-02DB533615E3}" type="datetimeFigureOut">
              <a:rPr lang="en-GB" smtClean="0"/>
              <a:t>10/02/2020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6BEA405-41C8-450D-A286-BD6F3FC0F798}" type="slidenum">
              <a:rPr lang="en-GB" smtClean="0"/>
              <a:t>‹#›</a:t>
            </a:fld>
            <a:endParaRPr lang="en-GB"/>
          </a:p>
        </p:txBody>
      </p:sp>
    </p:spTree>
    <p:extLst>
      <p:ext uri="{BB962C8B-B14F-4D97-AF65-F5344CB8AC3E}">
        <p14:creationId xmlns:p14="http://schemas.microsoft.com/office/powerpoint/2010/main" val="949573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DAF3550-3C20-496B-9C3C-02DB533615E3}" type="datetimeFigureOut">
              <a:rPr lang="en-GB" smtClean="0"/>
              <a:t>10/02/2020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6BEA405-41C8-450D-A286-BD6F3FC0F798}" type="slidenum">
              <a:rPr lang="en-GB" smtClean="0"/>
              <a:t>‹#›</a:t>
            </a:fld>
            <a:endParaRPr lang="en-GB"/>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4043098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AF3550-3C20-496B-9C3C-02DB533615E3}" type="datetimeFigureOut">
              <a:rPr lang="en-GB" smtClean="0"/>
              <a:t>10/02/2020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6BEA405-41C8-450D-A286-BD6F3FC0F798}" type="slidenum">
              <a:rPr lang="en-GB" smtClean="0"/>
              <a:t>‹#›</a:t>
            </a:fld>
            <a:endParaRPr lang="en-GB"/>
          </a:p>
        </p:txBody>
      </p:sp>
    </p:spTree>
    <p:extLst>
      <p:ext uri="{BB962C8B-B14F-4D97-AF65-F5344CB8AC3E}">
        <p14:creationId xmlns:p14="http://schemas.microsoft.com/office/powerpoint/2010/main" val="915167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9DAF3550-3C20-496B-9C3C-02DB533615E3}" type="datetimeFigureOut">
              <a:rPr lang="en-GB" smtClean="0"/>
              <a:t>10/02/2020</a:t>
            </a:fld>
            <a:endParaRPr lang="en-GB"/>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GB"/>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86BEA405-41C8-450D-A286-BD6F3FC0F798}" type="slidenum">
              <a:rPr lang="en-GB" smtClean="0"/>
              <a:t>‹#›</a:t>
            </a:fld>
            <a:endParaRPr lang="en-GB"/>
          </a:p>
        </p:txBody>
      </p:sp>
    </p:spTree>
    <p:extLst>
      <p:ext uri="{BB962C8B-B14F-4D97-AF65-F5344CB8AC3E}">
        <p14:creationId xmlns:p14="http://schemas.microsoft.com/office/powerpoint/2010/main" val="3212603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DAF3550-3C20-496B-9C3C-02DB533615E3}" type="datetimeFigureOut">
              <a:rPr lang="en-GB" smtClean="0"/>
              <a:t>10/02/2020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BEA405-41C8-450D-A286-BD6F3FC0F798}" type="slidenum">
              <a:rPr lang="en-GB" smtClean="0"/>
              <a:t>‹#›</a:t>
            </a:fld>
            <a:endParaRPr lang="en-GB"/>
          </a:p>
        </p:txBody>
      </p:sp>
    </p:spTree>
    <p:extLst>
      <p:ext uri="{BB962C8B-B14F-4D97-AF65-F5344CB8AC3E}">
        <p14:creationId xmlns:p14="http://schemas.microsoft.com/office/powerpoint/2010/main" val="42934363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AF3550-3C20-496B-9C3C-02DB533615E3}" type="datetimeFigureOut">
              <a:rPr lang="en-GB" smtClean="0"/>
              <a:t>10/02/2020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BEA405-41C8-450D-A286-BD6F3FC0F798}" type="slidenum">
              <a:rPr lang="en-GB" smtClean="0"/>
              <a:t>‹#›</a:t>
            </a:fld>
            <a:endParaRPr lang="en-GB"/>
          </a:p>
        </p:txBody>
      </p:sp>
    </p:spTree>
    <p:extLst>
      <p:ext uri="{BB962C8B-B14F-4D97-AF65-F5344CB8AC3E}">
        <p14:creationId xmlns:p14="http://schemas.microsoft.com/office/powerpoint/2010/main" val="3233139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9DAF3550-3C20-496B-9C3C-02DB533615E3}" type="datetimeFigureOut">
              <a:rPr lang="en-GB" smtClean="0"/>
              <a:t>10/02/2020</a:t>
            </a:fld>
            <a:endParaRPr lang="en-GB"/>
          </a:p>
        </p:txBody>
      </p:sp>
      <p:sp>
        <p:nvSpPr>
          <p:cNvPr id="5" name="Footer Placeholder 4"/>
          <p:cNvSpPr>
            <a:spLocks noGrp="1"/>
          </p:cNvSpPr>
          <p:nvPr>
            <p:ph type="ftr" sz="quarter" idx="11"/>
          </p:nvPr>
        </p:nvSpPr>
        <p:spPr>
          <a:xfrm>
            <a:off x="774923" y="5951811"/>
            <a:ext cx="7896279" cy="365125"/>
          </a:xfrm>
        </p:spPr>
        <p:txBody>
          <a:bodyPr/>
          <a:lstStyle/>
          <a:p>
            <a:endParaRPr lang="en-GB"/>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86BEA405-41C8-450D-A286-BD6F3FC0F798}" type="slidenum">
              <a:rPr lang="en-GB" smtClean="0"/>
              <a:t>‹#›</a:t>
            </a:fld>
            <a:endParaRPr lang="en-GB"/>
          </a:p>
        </p:txBody>
      </p:sp>
    </p:spTree>
    <p:extLst>
      <p:ext uri="{BB962C8B-B14F-4D97-AF65-F5344CB8AC3E}">
        <p14:creationId xmlns:p14="http://schemas.microsoft.com/office/powerpoint/2010/main" val="4286693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9DAF3550-3C20-496B-9C3C-02DB533615E3}" type="datetimeFigureOut">
              <a:rPr lang="en-GB" smtClean="0"/>
              <a:t>10/02/2020</a:t>
            </a:fld>
            <a:endParaRPr lang="en-GB"/>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GB"/>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86BEA405-41C8-450D-A286-BD6F3FC0F798}" type="slidenum">
              <a:rPr lang="en-GB" smtClean="0"/>
              <a:t>‹#›</a:t>
            </a:fld>
            <a:endParaRPr lang="en-GB"/>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35266018"/>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Universal Design for Learning (UDL</a:t>
            </a:r>
            <a:r>
              <a:rPr lang="en-GB" dirty="0" smtClean="0"/>
              <a:t>)</a:t>
            </a:r>
            <a:endParaRPr lang="en-GB" dirty="0"/>
          </a:p>
        </p:txBody>
      </p:sp>
      <p:sp>
        <p:nvSpPr>
          <p:cNvPr id="3" name="Subtitle 2"/>
          <p:cNvSpPr>
            <a:spLocks noGrp="1"/>
          </p:cNvSpPr>
          <p:nvPr>
            <p:ph type="subTitle" idx="1"/>
          </p:nvPr>
        </p:nvSpPr>
        <p:spPr/>
        <p:txBody>
          <a:bodyPr>
            <a:normAutofit/>
          </a:bodyPr>
          <a:lstStyle/>
          <a:p>
            <a:r>
              <a:rPr lang="en-GB" b="1" dirty="0"/>
              <a:t>Top Ten </a:t>
            </a:r>
            <a:r>
              <a:rPr lang="en-GB" b="1" dirty="0" smtClean="0"/>
              <a:t>Tips for Teaching</a:t>
            </a:r>
            <a:endParaRPr lang="en-GB" b="1" dirty="0"/>
          </a:p>
          <a:p>
            <a:endParaRPr lang="en-GB" dirty="0"/>
          </a:p>
        </p:txBody>
      </p:sp>
      <p:pic>
        <p:nvPicPr>
          <p:cNvPr id="4" name="Picture 3">
            <a:extLst>
              <a:ext uri="{FF2B5EF4-FFF2-40B4-BE49-F238E27FC236}">
                <a16:creationId xmlns:a16="http://schemas.microsoft.com/office/drawing/2014/main" id="{A2AD3236-EA2B-AA4A-9CDB-AF420F078806}"/>
              </a:ext>
            </a:extLst>
          </p:cNvPr>
          <p:cNvPicPr>
            <a:picLocks noChangeAspect="1"/>
          </p:cNvPicPr>
          <p:nvPr/>
        </p:nvPicPr>
        <p:blipFill>
          <a:blip r:embed="rId2">
            <a:alphaModFix amt="50000"/>
          </a:blip>
          <a:stretch>
            <a:fillRect/>
          </a:stretch>
        </p:blipFill>
        <p:spPr>
          <a:xfrm>
            <a:off x="10825500" y="611938"/>
            <a:ext cx="974615" cy="974615"/>
          </a:xfrm>
          <a:prstGeom prst="rect">
            <a:avLst/>
          </a:prstGeom>
        </p:spPr>
      </p:pic>
    </p:spTree>
    <p:extLst>
      <p:ext uri="{BB962C8B-B14F-4D97-AF65-F5344CB8AC3E}">
        <p14:creationId xmlns:p14="http://schemas.microsoft.com/office/powerpoint/2010/main" val="15366043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p:txBody>
          <a:bodyPr/>
          <a:lstStyle/>
          <a:p>
            <a:r>
              <a:rPr lang="en-GB" dirty="0"/>
              <a:t>These tips are to help you find practical ways to build the principles of UDL into your teaching. It references use of learning technology which is a feature of a lot of teaching, even when it is not part of an online or blended course.</a:t>
            </a:r>
          </a:p>
          <a:p>
            <a:r>
              <a:rPr lang="en-GB" dirty="0"/>
              <a:t>This advice works equally well for training and other forms of staff-to-staff support</a:t>
            </a:r>
            <a:r>
              <a:rPr lang="en-GB" dirty="0" smtClean="0"/>
              <a:t>.</a:t>
            </a:r>
            <a:endParaRPr lang="en-GB" dirty="0"/>
          </a:p>
        </p:txBody>
      </p:sp>
    </p:spTree>
    <p:extLst>
      <p:ext uri="{BB962C8B-B14F-4D97-AF65-F5344CB8AC3E}">
        <p14:creationId xmlns:p14="http://schemas.microsoft.com/office/powerpoint/2010/main" val="416867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1. Build in </a:t>
            </a:r>
            <a:r>
              <a:rPr lang="en-GB" b="1" dirty="0" smtClean="0"/>
              <a:t>flexibility</a:t>
            </a:r>
            <a:endParaRPr lang="en-GB" dirty="0"/>
          </a:p>
        </p:txBody>
      </p:sp>
      <p:sp>
        <p:nvSpPr>
          <p:cNvPr id="3" name="Content Placeholder 2"/>
          <p:cNvSpPr>
            <a:spLocks noGrp="1"/>
          </p:cNvSpPr>
          <p:nvPr>
            <p:ph idx="1"/>
          </p:nvPr>
        </p:nvSpPr>
        <p:spPr/>
        <p:txBody>
          <a:bodyPr/>
          <a:lstStyle/>
          <a:p>
            <a:pPr marL="0" indent="0">
              <a:buNone/>
            </a:pPr>
            <a:r>
              <a:rPr lang="en-GB" dirty="0"/>
              <a:t>Building in flexibility means that your teaching methods and the materials you use will automatically be accessible to more people, meaning </a:t>
            </a:r>
            <a:r>
              <a:rPr lang="en-GB" dirty="0" smtClean="0"/>
              <a:t>that </a:t>
            </a:r>
            <a:r>
              <a:rPr lang="en-GB" dirty="0"/>
              <a:t>learners are less likely to have to ask you for help (not everyone will feel comfortable in revealing they need help, and often shouldn't need to).</a:t>
            </a:r>
          </a:p>
          <a:p>
            <a:pPr marL="0" indent="0">
              <a:buNone/>
            </a:pPr>
            <a:r>
              <a:rPr lang="en-GB" b="1" dirty="0"/>
              <a:t>How can I do this?</a:t>
            </a:r>
          </a:p>
          <a:p>
            <a:pPr lvl="0"/>
            <a:r>
              <a:rPr lang="en-GB" dirty="0" smtClean="0"/>
              <a:t>Make sure your materials are accessible</a:t>
            </a:r>
          </a:p>
          <a:p>
            <a:pPr lvl="0"/>
            <a:r>
              <a:rPr lang="en-GB" dirty="0" smtClean="0"/>
              <a:t>Produce </a:t>
            </a:r>
            <a:r>
              <a:rPr lang="en-GB" dirty="0"/>
              <a:t>your teaching materials in formats that students can reformat to suit themselves (and show them how)</a:t>
            </a:r>
          </a:p>
          <a:p>
            <a:pPr lvl="0"/>
            <a:r>
              <a:rPr lang="en-GB" dirty="0" smtClean="0"/>
              <a:t>Point </a:t>
            </a:r>
            <a:r>
              <a:rPr lang="en-GB" dirty="0"/>
              <a:t>students to ways they can </a:t>
            </a:r>
            <a:r>
              <a:rPr lang="en-GB" dirty="0" smtClean="0"/>
              <a:t>obtain other alternative formats</a:t>
            </a:r>
            <a:endParaRPr lang="en-GB" dirty="0"/>
          </a:p>
        </p:txBody>
      </p:sp>
    </p:spTree>
    <p:extLst>
      <p:ext uri="{BB962C8B-B14F-4D97-AF65-F5344CB8AC3E}">
        <p14:creationId xmlns:p14="http://schemas.microsoft.com/office/powerpoint/2010/main" val="3298121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2. Offer </a:t>
            </a:r>
            <a:r>
              <a:rPr lang="en-GB" b="1" dirty="0" smtClean="0"/>
              <a:t>alternatives</a:t>
            </a:r>
            <a:endParaRPr lang="en-GB" dirty="0"/>
          </a:p>
        </p:txBody>
      </p:sp>
      <p:sp>
        <p:nvSpPr>
          <p:cNvPr id="3" name="Content Placeholder 2"/>
          <p:cNvSpPr>
            <a:spLocks noGrp="1"/>
          </p:cNvSpPr>
          <p:nvPr>
            <p:ph idx="1"/>
          </p:nvPr>
        </p:nvSpPr>
        <p:spPr/>
        <p:txBody>
          <a:bodyPr>
            <a:normAutofit/>
          </a:bodyPr>
          <a:lstStyle/>
          <a:p>
            <a:pPr marL="0" indent="0">
              <a:buNone/>
            </a:pPr>
            <a:r>
              <a:rPr lang="en-GB" dirty="0"/>
              <a:t>It’s not always possible to make a format or tool flexible to students. If you find yourself in this situation, first ask yourself if this is the best or most appropriate way to deliver this material, and if </a:t>
            </a:r>
            <a:r>
              <a:rPr lang="en-GB" dirty="0" smtClean="0"/>
              <a:t>not, </a:t>
            </a:r>
            <a:r>
              <a:rPr lang="en-GB" dirty="0"/>
              <a:t>find a more flexible route. If it is essential, then you need to look for ways all students can access the learning.</a:t>
            </a:r>
          </a:p>
          <a:p>
            <a:pPr marL="0" indent="0">
              <a:buNone/>
            </a:pPr>
            <a:r>
              <a:rPr lang="en-GB" b="1" dirty="0"/>
              <a:t>How can I do this?</a:t>
            </a:r>
          </a:p>
          <a:p>
            <a:pPr lvl="0"/>
            <a:r>
              <a:rPr lang="en-GB" dirty="0"/>
              <a:t>If your materials/tools etc. are not very flexible in format, provide alternatives or show students how they can obtain them for themselves</a:t>
            </a:r>
          </a:p>
          <a:p>
            <a:pPr lvl="0"/>
            <a:r>
              <a:rPr lang="en-GB" dirty="0"/>
              <a:t>Point students to different tools that could be useful to them or help them explore themselves, but remember to guard against overloading students with too much </a:t>
            </a:r>
            <a:r>
              <a:rPr lang="en-GB" dirty="0" smtClean="0"/>
              <a:t>choice</a:t>
            </a:r>
            <a:endParaRPr lang="en-GB" dirty="0"/>
          </a:p>
        </p:txBody>
      </p:sp>
    </p:spTree>
    <p:extLst>
      <p:ext uri="{BB962C8B-B14F-4D97-AF65-F5344CB8AC3E}">
        <p14:creationId xmlns:p14="http://schemas.microsoft.com/office/powerpoint/2010/main" val="2409327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3. Switch on </a:t>
            </a:r>
            <a:r>
              <a:rPr lang="en-GB" dirty="0" smtClean="0"/>
              <a:t>options</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a:t>Learning technology often has a variety of options available in terms of its appearance or functionality. Some of these options are available for the student user to set to suit themselves. Some, however, are only available to an administrator (say, you or a learning technologist). Look to see how many options you can make available to student users so that they can use the tool in whatever way suits them best.</a:t>
            </a:r>
          </a:p>
          <a:p>
            <a:pPr marL="0" indent="0">
              <a:buNone/>
            </a:pPr>
            <a:r>
              <a:rPr lang="en-GB" dirty="0"/>
              <a:t>The same goes for resources. It is possible to inadvertently reduce the options available to students when they use resources because of your choice of format.</a:t>
            </a:r>
          </a:p>
          <a:p>
            <a:pPr marL="0" indent="0">
              <a:buNone/>
            </a:pPr>
            <a:r>
              <a:rPr lang="en-GB" b="1" dirty="0"/>
              <a:t>How can I do this?</a:t>
            </a:r>
          </a:p>
          <a:p>
            <a:pPr lvl="0"/>
            <a:r>
              <a:rPr lang="en-GB" dirty="0"/>
              <a:t>Investigate the learning technology you currently use and the settings available to you but not student users</a:t>
            </a:r>
          </a:p>
          <a:p>
            <a:pPr lvl="0"/>
            <a:r>
              <a:rPr lang="en-GB" dirty="0"/>
              <a:t>See if you can change the settings to provide more flexibility to student users</a:t>
            </a:r>
          </a:p>
          <a:p>
            <a:pPr lvl="0"/>
            <a:r>
              <a:rPr lang="en-GB" dirty="0"/>
              <a:t>Leave resources in a format that allows students as many options as possible in their use</a:t>
            </a:r>
          </a:p>
          <a:p>
            <a:endParaRPr lang="en-GB" dirty="0"/>
          </a:p>
        </p:txBody>
      </p:sp>
    </p:spTree>
    <p:extLst>
      <p:ext uri="{BB962C8B-B14F-4D97-AF65-F5344CB8AC3E}">
        <p14:creationId xmlns:p14="http://schemas.microsoft.com/office/powerpoint/2010/main" val="1400960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000" y="447188"/>
            <a:ext cx="10802880" cy="970450"/>
          </a:xfrm>
        </p:spPr>
        <p:txBody>
          <a:bodyPr/>
          <a:lstStyle/>
          <a:p>
            <a:r>
              <a:rPr lang="en-GB" dirty="0"/>
              <a:t>4. Provide clarity and consistency in </a:t>
            </a:r>
            <a:r>
              <a:rPr lang="en-GB" dirty="0" smtClean="0"/>
              <a:t>layout</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a:t>A clear layout helps students locate the information they need, meaning they are much more likely to use the resources provided and less likely to have to ask for help in finding </a:t>
            </a:r>
            <a:r>
              <a:rPr lang="en-GB" dirty="0" smtClean="0"/>
              <a:t>them; remember, students </a:t>
            </a:r>
            <a:r>
              <a:rPr lang="en-GB" dirty="0"/>
              <a:t>typically study multiple courses at one </a:t>
            </a:r>
            <a:r>
              <a:rPr lang="en-GB" dirty="0" smtClean="0"/>
              <a:t>time.</a:t>
            </a:r>
            <a:endParaRPr lang="en-GB" dirty="0"/>
          </a:p>
          <a:p>
            <a:pPr marL="0" indent="0">
              <a:buNone/>
            </a:pPr>
            <a:r>
              <a:rPr lang="en-GB" dirty="0"/>
              <a:t>Having a more standardised approach can also help increase the efficiency of producing and maintaining resources and online courses.</a:t>
            </a:r>
          </a:p>
          <a:p>
            <a:pPr marL="0" indent="0">
              <a:buNone/>
            </a:pPr>
            <a:r>
              <a:rPr lang="en-GB" b="1" dirty="0"/>
              <a:t>How can I do this?</a:t>
            </a:r>
          </a:p>
          <a:p>
            <a:pPr lvl="0"/>
            <a:r>
              <a:rPr lang="en-GB" dirty="0" smtClean="0"/>
              <a:t>Where </a:t>
            </a:r>
            <a:r>
              <a:rPr lang="en-GB" dirty="0"/>
              <a:t>possible, establish a consistent approach across the course/programme (without missing opportunity for students to experience different approaches which are designed to be positive)</a:t>
            </a:r>
          </a:p>
          <a:p>
            <a:pPr lvl="0"/>
            <a:r>
              <a:rPr lang="en-GB" dirty="0" smtClean="0"/>
              <a:t>Be </a:t>
            </a:r>
            <a:r>
              <a:rPr lang="en-GB" dirty="0"/>
              <a:t>clear to students where they may encounter variations and why this happens: for instance, different teaching styles (from different teachers or when teaching different skills), different types of assessment (to assess different learning outcomes)</a:t>
            </a:r>
          </a:p>
          <a:p>
            <a:endParaRPr lang="en-GB" dirty="0"/>
          </a:p>
        </p:txBody>
      </p:sp>
    </p:spTree>
    <p:extLst>
      <p:ext uri="{BB962C8B-B14F-4D97-AF65-F5344CB8AC3E}">
        <p14:creationId xmlns:p14="http://schemas.microsoft.com/office/powerpoint/2010/main" val="385950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5. Provide clarity and consistency in terminology</a:t>
            </a:r>
            <a:endParaRPr lang="en-GB" dirty="0"/>
          </a:p>
        </p:txBody>
      </p:sp>
      <p:sp>
        <p:nvSpPr>
          <p:cNvPr id="3" name="Content Placeholder 2"/>
          <p:cNvSpPr>
            <a:spLocks noGrp="1"/>
          </p:cNvSpPr>
          <p:nvPr>
            <p:ph idx="1"/>
          </p:nvPr>
        </p:nvSpPr>
        <p:spPr/>
        <p:txBody>
          <a:bodyPr/>
          <a:lstStyle/>
          <a:p>
            <a:pPr marL="0" indent="0">
              <a:buNone/>
            </a:pPr>
            <a:r>
              <a:rPr lang="en-GB" dirty="0"/>
              <a:t>Like layout, consistency in terminology help overall understanding and avoid unnecessary confusion. It also helps students become accustomed to using the terminology expected in their discipline / profession.</a:t>
            </a:r>
          </a:p>
          <a:p>
            <a:pPr marL="0" indent="0">
              <a:buNone/>
            </a:pPr>
            <a:r>
              <a:rPr lang="en-GB" b="1" dirty="0"/>
              <a:t>How can I do this?</a:t>
            </a:r>
          </a:p>
          <a:p>
            <a:pPr lvl="0"/>
            <a:r>
              <a:rPr lang="en-GB" dirty="0" smtClean="0"/>
              <a:t>Where </a:t>
            </a:r>
            <a:r>
              <a:rPr lang="en-GB" dirty="0"/>
              <a:t>possible, establish standard terminology for use within the course/programme</a:t>
            </a:r>
          </a:p>
          <a:p>
            <a:pPr lvl="0"/>
            <a:r>
              <a:rPr lang="en-GB" dirty="0" smtClean="0"/>
              <a:t>Be </a:t>
            </a:r>
            <a:r>
              <a:rPr lang="en-GB" dirty="0"/>
              <a:t>clear to students where they may encounter use of multiple terms with the same meaning (or terms with multiple meanings</a:t>
            </a:r>
            <a:r>
              <a:rPr lang="en-GB" dirty="0" smtClean="0"/>
              <a:t>)</a:t>
            </a:r>
            <a:endParaRPr lang="en-GB" dirty="0"/>
          </a:p>
        </p:txBody>
      </p:sp>
    </p:spTree>
    <p:extLst>
      <p:ext uri="{BB962C8B-B14F-4D97-AF65-F5344CB8AC3E}">
        <p14:creationId xmlns:p14="http://schemas.microsoft.com/office/powerpoint/2010/main" val="1858569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6. Give </a:t>
            </a:r>
            <a:r>
              <a:rPr lang="en-GB" b="1" dirty="0" smtClean="0"/>
              <a:t>guidance</a:t>
            </a:r>
            <a:endParaRPr lang="en-GB" dirty="0"/>
          </a:p>
        </p:txBody>
      </p:sp>
      <p:sp>
        <p:nvSpPr>
          <p:cNvPr id="3" name="Content Placeholder 2"/>
          <p:cNvSpPr>
            <a:spLocks noGrp="1"/>
          </p:cNvSpPr>
          <p:nvPr>
            <p:ph idx="1"/>
          </p:nvPr>
        </p:nvSpPr>
        <p:spPr/>
        <p:txBody>
          <a:bodyPr/>
          <a:lstStyle/>
          <a:p>
            <a:pPr marL="0" indent="0">
              <a:buNone/>
            </a:pPr>
            <a:r>
              <a:rPr lang="en-GB" dirty="0"/>
              <a:t>Decide when it is better to give guidance on the best way to do something, rather than leave students to find out for themselves. Is find the best way a valuable experience for them, or could it just lead to a lot of frustration?</a:t>
            </a:r>
          </a:p>
          <a:p>
            <a:pPr marL="0" indent="0">
              <a:buNone/>
            </a:pPr>
            <a:r>
              <a:rPr lang="en-GB" dirty="0"/>
              <a:t>You are a role model for the thoughtful choice and use of technology from whom students will learn. Think about how you model the behaviours you would wish students to exhibit themselves when they make choices; for instance, they may not think about data security and their digital footprint as much as they should, and you can show them how you do this.</a:t>
            </a:r>
          </a:p>
          <a:p>
            <a:pPr marL="0" indent="0">
              <a:buNone/>
            </a:pPr>
            <a:r>
              <a:rPr lang="en-GB" b="1" dirty="0"/>
              <a:t>How can I do this?</a:t>
            </a:r>
          </a:p>
          <a:p>
            <a:pPr lvl="0"/>
            <a:r>
              <a:rPr lang="en-GB" dirty="0" smtClean="0"/>
              <a:t>Recognise </a:t>
            </a:r>
            <a:r>
              <a:rPr lang="en-GB" dirty="0"/>
              <a:t>when there are best or required ways to do something you need to pass on to students</a:t>
            </a:r>
          </a:p>
          <a:p>
            <a:pPr lvl="0"/>
            <a:r>
              <a:rPr lang="en-GB" dirty="0" smtClean="0"/>
              <a:t>Consider </a:t>
            </a:r>
            <a:r>
              <a:rPr lang="en-GB" dirty="0"/>
              <a:t>aspects such as data security/privacy when you suggest tools</a:t>
            </a:r>
          </a:p>
          <a:p>
            <a:endParaRPr lang="en-GB" dirty="0"/>
          </a:p>
        </p:txBody>
      </p:sp>
    </p:spTree>
    <p:extLst>
      <p:ext uri="{BB962C8B-B14F-4D97-AF65-F5344CB8AC3E}">
        <p14:creationId xmlns:p14="http://schemas.microsoft.com/office/powerpoint/2010/main" val="3541078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7. Include a test </a:t>
            </a:r>
            <a:r>
              <a:rPr lang="en-GB" b="1" dirty="0" smtClean="0"/>
              <a:t>space</a:t>
            </a:r>
            <a:endParaRPr lang="en-GB" dirty="0"/>
          </a:p>
        </p:txBody>
      </p:sp>
      <p:sp>
        <p:nvSpPr>
          <p:cNvPr id="3" name="Content Placeholder 2"/>
          <p:cNvSpPr>
            <a:spLocks noGrp="1"/>
          </p:cNvSpPr>
          <p:nvPr>
            <p:ph idx="1"/>
          </p:nvPr>
        </p:nvSpPr>
        <p:spPr/>
        <p:txBody>
          <a:bodyPr/>
          <a:lstStyle/>
          <a:p>
            <a:pPr marL="0" indent="0">
              <a:buNone/>
            </a:pPr>
            <a:r>
              <a:rPr lang="en-GB" dirty="0"/>
              <a:t>We all benefit from being able to test our ability in something new before we use it extensively / in front of an audience / for credit.</a:t>
            </a:r>
          </a:p>
          <a:p>
            <a:pPr marL="0" indent="0">
              <a:buNone/>
            </a:pPr>
            <a:r>
              <a:rPr lang="en-GB" dirty="0"/>
              <a:t>Providing an opportunity to test something can help when:</a:t>
            </a:r>
          </a:p>
          <a:p>
            <a:pPr lvl="0"/>
            <a:r>
              <a:rPr lang="en-GB" dirty="0"/>
              <a:t>someone is reluctant to try something new</a:t>
            </a:r>
          </a:p>
          <a:p>
            <a:pPr lvl="0"/>
            <a:r>
              <a:rPr lang="en-GB" dirty="0"/>
              <a:t>we want to find out if how something works</a:t>
            </a:r>
          </a:p>
          <a:p>
            <a:pPr lvl="0"/>
            <a:r>
              <a:rPr lang="en-GB" dirty="0"/>
              <a:t>we want to find out how students experience something, and use that feedback to improve it</a:t>
            </a:r>
          </a:p>
          <a:p>
            <a:pPr marL="0" indent="0">
              <a:buNone/>
            </a:pPr>
            <a:r>
              <a:rPr lang="en-GB" b="1" dirty="0"/>
              <a:t>How can I do this?</a:t>
            </a:r>
          </a:p>
          <a:p>
            <a:pPr lvl="0"/>
            <a:r>
              <a:rPr lang="en-GB" dirty="0" smtClean="0"/>
              <a:t>Set </a:t>
            </a:r>
            <a:r>
              <a:rPr lang="en-GB" dirty="0"/>
              <a:t>up informal examples of activities for students to experiment with before using the formal version</a:t>
            </a:r>
          </a:p>
          <a:p>
            <a:pPr lvl="0"/>
            <a:r>
              <a:rPr lang="en-GB" dirty="0" smtClean="0"/>
              <a:t>Make </a:t>
            </a:r>
            <a:r>
              <a:rPr lang="en-GB" dirty="0"/>
              <a:t>sure you do this same for yourself before you use new activities with students</a:t>
            </a:r>
          </a:p>
          <a:p>
            <a:endParaRPr lang="en-GB" dirty="0"/>
          </a:p>
        </p:txBody>
      </p:sp>
    </p:spTree>
    <p:extLst>
      <p:ext uri="{BB962C8B-B14F-4D97-AF65-F5344CB8AC3E}">
        <p14:creationId xmlns:p14="http://schemas.microsoft.com/office/powerpoint/2010/main" val="1175684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8. Add </a:t>
            </a:r>
            <a:r>
              <a:rPr lang="en-GB" b="1" dirty="0" smtClean="0"/>
              <a:t>scaffolding</a:t>
            </a:r>
            <a:endParaRPr lang="en-GB" dirty="0"/>
          </a:p>
        </p:txBody>
      </p:sp>
      <p:sp>
        <p:nvSpPr>
          <p:cNvPr id="3" name="Content Placeholder 2"/>
          <p:cNvSpPr>
            <a:spLocks noGrp="1"/>
          </p:cNvSpPr>
          <p:nvPr>
            <p:ph idx="1"/>
          </p:nvPr>
        </p:nvSpPr>
        <p:spPr/>
        <p:txBody>
          <a:bodyPr/>
          <a:lstStyle/>
          <a:p>
            <a:pPr marL="0" indent="0">
              <a:buNone/>
            </a:pPr>
            <a:r>
              <a:rPr lang="en-GB" dirty="0" smtClean="0"/>
              <a:t>Scaffolding </a:t>
            </a:r>
            <a:r>
              <a:rPr lang="en-GB" dirty="0"/>
              <a:t>is useful for new students or students new to a task. It is there to help support the student until they have sufficient confidence and competence to support themselves, by which time the scaffolding has been gradually reduced until it is taken away.</a:t>
            </a:r>
          </a:p>
          <a:p>
            <a:pPr marL="0" indent="0">
              <a:buNone/>
            </a:pPr>
            <a:r>
              <a:rPr lang="en-GB" b="1" dirty="0"/>
              <a:t>How can I do this?</a:t>
            </a:r>
          </a:p>
          <a:p>
            <a:pPr lvl="0"/>
            <a:r>
              <a:rPr lang="en-GB" dirty="0"/>
              <a:t>Break complex tasks up (into a sequence)</a:t>
            </a:r>
          </a:p>
          <a:p>
            <a:pPr lvl="0"/>
            <a:r>
              <a:rPr lang="en-GB" dirty="0"/>
              <a:t>Provide a method for approaching/solving/completing each part of the task</a:t>
            </a:r>
          </a:p>
          <a:p>
            <a:pPr lvl="0"/>
            <a:r>
              <a:rPr lang="en-GB" dirty="0"/>
              <a:t>Help the student to be able to assess when each part is ‘complete’</a:t>
            </a:r>
          </a:p>
          <a:p>
            <a:pPr lvl="0"/>
            <a:r>
              <a:rPr lang="en-GB" dirty="0"/>
              <a:t>Point to sources of help and support for each part</a:t>
            </a:r>
          </a:p>
          <a:p>
            <a:endParaRPr lang="en-GB" dirty="0"/>
          </a:p>
        </p:txBody>
      </p:sp>
    </p:spTree>
    <p:extLst>
      <p:ext uri="{BB962C8B-B14F-4D97-AF65-F5344CB8AC3E}">
        <p14:creationId xmlns:p14="http://schemas.microsoft.com/office/powerpoint/2010/main" val="3533173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9. Include </a:t>
            </a:r>
            <a:r>
              <a:rPr lang="en-GB" b="1" dirty="0" smtClean="0"/>
              <a:t>self-assessment</a:t>
            </a:r>
            <a:endParaRPr lang="en-GB" dirty="0"/>
          </a:p>
        </p:txBody>
      </p:sp>
      <p:sp>
        <p:nvSpPr>
          <p:cNvPr id="3" name="Content Placeholder 2"/>
          <p:cNvSpPr>
            <a:spLocks noGrp="1"/>
          </p:cNvSpPr>
          <p:nvPr>
            <p:ph idx="1"/>
          </p:nvPr>
        </p:nvSpPr>
        <p:spPr/>
        <p:txBody>
          <a:bodyPr/>
          <a:lstStyle/>
          <a:p>
            <a:pPr marL="0" indent="0">
              <a:buNone/>
            </a:pPr>
            <a:r>
              <a:rPr lang="en-GB" dirty="0" smtClean="0"/>
              <a:t>It's </a:t>
            </a:r>
            <a:r>
              <a:rPr lang="en-GB" dirty="0"/>
              <a:t>important that students learn how to assess themselves and use this knowledge to work on their own development. This also allows students to measure their progress in a way and time that suits them, focussing on their ability without worrying about being formally assessed.</a:t>
            </a:r>
          </a:p>
          <a:p>
            <a:pPr marL="0" indent="0">
              <a:buNone/>
            </a:pPr>
            <a:r>
              <a:rPr lang="en-GB" b="1" dirty="0"/>
              <a:t>How can I do this?</a:t>
            </a:r>
          </a:p>
          <a:p>
            <a:pPr lvl="0"/>
            <a:r>
              <a:rPr lang="en-GB" dirty="0"/>
              <a:t>Provide opportunities for students to be able to judge for themselves their progress and competence</a:t>
            </a:r>
          </a:p>
          <a:p>
            <a:pPr lvl="0"/>
            <a:r>
              <a:rPr lang="en-GB" dirty="0" smtClean="0"/>
              <a:t>Support </a:t>
            </a:r>
            <a:r>
              <a:rPr lang="en-GB" dirty="0"/>
              <a:t>students to develop the skills to make judgements on their progress and competence</a:t>
            </a:r>
          </a:p>
          <a:p>
            <a:endParaRPr lang="en-GB" dirty="0"/>
          </a:p>
        </p:txBody>
      </p:sp>
    </p:spTree>
    <p:extLst>
      <p:ext uri="{BB962C8B-B14F-4D97-AF65-F5344CB8AC3E}">
        <p14:creationId xmlns:p14="http://schemas.microsoft.com/office/powerpoint/2010/main" val="678308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10. And finally</a:t>
            </a:r>
            <a:r>
              <a:rPr lang="en-GB" b="1" dirty="0" smtClean="0"/>
              <a:t>...</a:t>
            </a:r>
            <a:endParaRPr lang="en-GB" dirty="0"/>
          </a:p>
        </p:txBody>
      </p:sp>
      <p:sp>
        <p:nvSpPr>
          <p:cNvPr id="3" name="Content Placeholder 2"/>
          <p:cNvSpPr>
            <a:spLocks noGrp="1"/>
          </p:cNvSpPr>
          <p:nvPr>
            <p:ph idx="1"/>
          </p:nvPr>
        </p:nvSpPr>
        <p:spPr/>
        <p:txBody>
          <a:bodyPr/>
          <a:lstStyle/>
          <a:p>
            <a:pPr marL="0" indent="0">
              <a:buNone/>
            </a:pPr>
            <a:r>
              <a:rPr lang="en-GB" dirty="0"/>
              <a:t>Don’t let the perfect be the enemy of the good.</a:t>
            </a:r>
          </a:p>
          <a:p>
            <a:pPr marL="0" indent="0">
              <a:buNone/>
            </a:pPr>
            <a:r>
              <a:rPr lang="en-GB" dirty="0"/>
              <a:t>Anything you do to improve accessibility, improves the student experience for all students, plus it can reduce the number of individual requests you could receive for additional help. Don’t let ‘I can’t do it all’ be the reason to do nothing; this is about the possible.</a:t>
            </a:r>
          </a:p>
          <a:p>
            <a:pPr marL="0" indent="0">
              <a:buNone/>
            </a:pPr>
            <a:r>
              <a:rPr lang="en-GB" dirty="0"/>
              <a:t>And if you are already doing any of this already, then find an opportunity to pass this on, to your colleagues.</a:t>
            </a:r>
          </a:p>
          <a:p>
            <a:endParaRPr lang="en-GB" dirty="0"/>
          </a:p>
        </p:txBody>
      </p:sp>
    </p:spTree>
    <p:extLst>
      <p:ext uri="{BB962C8B-B14F-4D97-AF65-F5344CB8AC3E}">
        <p14:creationId xmlns:p14="http://schemas.microsoft.com/office/powerpoint/2010/main" val="130500440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docProps/app.xml><?xml version="1.0" encoding="utf-8"?>
<Properties xmlns="http://schemas.openxmlformats.org/officeDocument/2006/extended-properties" xmlns:vt="http://schemas.openxmlformats.org/officeDocument/2006/docPropsVTypes">
  <Template>TM03457464[[fn=Dividend]]</Template>
  <TotalTime>35</TotalTime>
  <Words>1244</Words>
  <Application>Microsoft Office PowerPoint</Application>
  <PresentationFormat>Widescreen</PresentationFormat>
  <Paragraphs>65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Gill Sans MT</vt:lpstr>
      <vt:lpstr>Wingdings 2</vt:lpstr>
      <vt:lpstr>Dividend</vt:lpstr>
      <vt:lpstr>Universal Design for Learning (UDL)</vt:lpstr>
      <vt:lpstr>Introduction</vt:lpstr>
      <vt:lpstr>1. Build in flexibility</vt:lpstr>
      <vt:lpstr>2. Offer alternatives</vt:lpstr>
      <vt:lpstr>3. Switch on options</vt:lpstr>
      <vt:lpstr>4. Provide clarity and consistency in layout</vt:lpstr>
      <vt:lpstr>5. Provide clarity and consistency in terminology</vt:lpstr>
      <vt:lpstr>6. Give guidance</vt:lpstr>
      <vt:lpstr>7. Include a test space</vt:lpstr>
      <vt:lpstr>8. Add scaffolding</vt:lpstr>
      <vt:lpstr>9. Include self-assessment</vt:lpstr>
      <vt:lpstr>10. And finally...</vt:lpstr>
    </vt:vector>
  </TitlesOfParts>
  <Company>University of Edinburgh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Universal Design for Learning (UDL)</dc:title>
  <dc:creator>MADDEN Tracey</dc:creator>
  <cp:lastModifiedBy>MADDEN Tracey</cp:lastModifiedBy>
  <cp:revision>3</cp:revision>
  <dcterms:created xsi:type="dcterms:W3CDTF">2020-02-10T18:42:42Z</dcterms:created>
  <dcterms:modified xsi:type="dcterms:W3CDTF">2020-02-10T19:18:24Z</dcterms:modified>
</cp:coreProperties>
</file>