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51.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 id="2147483918" r:id="rId5"/>
  </p:sldMasterIdLst>
  <p:notesMasterIdLst>
    <p:notesMasterId r:id="rId58"/>
  </p:notesMasterIdLst>
  <p:sldIdLst>
    <p:sldId id="487" r:id="rId6"/>
    <p:sldId id="2147472380" r:id="rId7"/>
    <p:sldId id="2147471453" r:id="rId8"/>
    <p:sldId id="2147473195" r:id="rId9"/>
    <p:sldId id="2147473196" r:id="rId10"/>
    <p:sldId id="2147473197" r:id="rId11"/>
    <p:sldId id="2147473210" r:id="rId12"/>
    <p:sldId id="2147473152" r:id="rId13"/>
    <p:sldId id="2147473215" r:id="rId14"/>
    <p:sldId id="2147473211" r:id="rId15"/>
    <p:sldId id="2147473212" r:id="rId16"/>
    <p:sldId id="2147473213" r:id="rId17"/>
    <p:sldId id="2147473214" r:id="rId18"/>
    <p:sldId id="2147473182" r:id="rId19"/>
    <p:sldId id="2147473154" r:id="rId20"/>
    <p:sldId id="2147473155" r:id="rId21"/>
    <p:sldId id="2147473223" r:id="rId22"/>
    <p:sldId id="2147472395" r:id="rId23"/>
    <p:sldId id="2147471424" r:id="rId24"/>
    <p:sldId id="2147473224" r:id="rId25"/>
    <p:sldId id="2147473225" r:id="rId26"/>
    <p:sldId id="2147327987" r:id="rId27"/>
    <p:sldId id="2147471211" r:id="rId28"/>
    <p:sldId id="2147473180" r:id="rId29"/>
    <p:sldId id="2147328359" r:id="rId30"/>
    <p:sldId id="2147473162" r:id="rId31"/>
    <p:sldId id="2147328436" r:id="rId32"/>
    <p:sldId id="2147473191" r:id="rId33"/>
    <p:sldId id="2147473228" r:id="rId34"/>
    <p:sldId id="2147473157" r:id="rId35"/>
    <p:sldId id="2147473230" r:id="rId36"/>
    <p:sldId id="2147472433" r:id="rId37"/>
    <p:sldId id="2147471226" r:id="rId38"/>
    <p:sldId id="2147473231" r:id="rId39"/>
    <p:sldId id="2147473166" r:id="rId40"/>
    <p:sldId id="2147473229" r:id="rId41"/>
    <p:sldId id="2147473171" r:id="rId42"/>
    <p:sldId id="2147473148" r:id="rId43"/>
    <p:sldId id="2147471229" r:id="rId44"/>
    <p:sldId id="2147473207" r:id="rId45"/>
    <p:sldId id="2147473216" r:id="rId46"/>
    <p:sldId id="2147473217" r:id="rId47"/>
    <p:sldId id="2147473218" r:id="rId48"/>
    <p:sldId id="2147473219" r:id="rId49"/>
    <p:sldId id="2147473220" r:id="rId50"/>
    <p:sldId id="2147473221" r:id="rId51"/>
    <p:sldId id="2147473151" r:id="rId52"/>
    <p:sldId id="5043" r:id="rId53"/>
    <p:sldId id="5044" r:id="rId54"/>
    <p:sldId id="259" r:id="rId55"/>
    <p:sldId id="5047" r:id="rId56"/>
    <p:sldId id="5045" r:id="rId57"/>
  </p:sldIdLst>
  <p:sldSz cx="12192000" cy="6858000"/>
  <p:notesSz cx="6858000" cy="9144000"/>
  <p:custDataLst>
    <p:tags r:id="rId5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37720C-B1A1-EA3B-2F41-29088EAA11A4}" name="Vinitha Gengatharan" initials="" userId="S::vinithag@yorku.ca::8fb91b75-2f72-464b-a86f-27d5bf7e894a" providerId="AD"/>
  <p188:author id="{CEB4AE12-8C79-5069-F704-0B4469DD131D}" name="Carol McAulay" initials="CM" userId="S::cmcaulay@yorku.ca::8fbc5a8f-ed63-4d10-80b8-2d3824d5cfd2" providerId="AD"/>
  <p188:author id="{A0BABF16-B7FD-5A2A-04E0-EFC0DF0FE2DF}" name="David Peters" initials="DP" userId="S::dhpeters@yorku.ca::5bd5dd43-dbb9-4001-b51c-fbc789408303" providerId="AD"/>
  <p188:author id="{72AFC719-948F-4114-A295-4DCFAF1EE7F9}" name="Wendy Miller" initials="" userId="S::millerw1@yorku.ca::be2ca22f-4842-46c4-8353-34faba44c207" providerId="AD"/>
  <p188:author id="{791F2525-7AD3-5306-6E95-DB7266943E6F}" name="Keshia Gray" initials="KG" userId="S::keshiag@yorku.ca::a3d31042-3372-4c7b-b60c-5e8e8e4e6363" providerId="AD"/>
  <p188:author id="{B279FF2B-A2F7-EB13-601D-ADB82969877D}" name="Sonia Pettinella" initials="SP" userId="S::soniap@yorku.ca::cb5bb8a7-724a-4aba-a02e-cc3814a022b7" providerId="AD"/>
  <p188:author id="{94B3C52F-1CB5-BE8C-0EAF-B00263F96321}" name="Hira Sarfraz" initials="HS" userId="S::hsarfraz@yorku.ca::a96f7083-f0c1-4538-bee3-df78fd039067" providerId="AD"/>
  <p188:author id="{A920CA42-DF9F-B709-729A-A8B3AE084262}" name="Christine A. Brooks-Cappadocia" initials="CB" userId="S::cbc@yorku.ca::70b4fbd6-c296-439b-be87-38b30d286bd3" providerId="AD"/>
  <p188:author id="{C4DD6B47-533B-FCCB-2DC9-7C68B881376D}" name="Jayne Rop" initials="" userId="S::jrop@yorku.ca::855be8c8-c055-4056-b203-b75012fc24c1" providerId="AD"/>
  <p188:author id="{1A08094C-4FCF-E41F-6961-ACB287791084}" name="Shannon Brooks" initials="SB" userId="S::slbrooks@yorku.ca::64622e51-0e52-46d4-b487-6389ce04911b" providerId="AD"/>
  <p188:author id="{587B134D-C6D8-01F5-BF4C-3E2620EBB273}" name="Mark Conrad" initials="" userId="S::conradm@yorku.ca::21a62111-b7f1-427a-af16-798cfb22f18a" providerId="AD"/>
  <p188:author id="{2FF3335C-7E42-A824-3DEE-3E2469BD29EF}" name="Darran Fernandez" initials="DF" userId="S::darran@yorku.ca::e4c37f3c-c510-44cb-87bd-7a5d20e49c61" providerId="AD"/>
  <p188:author id="{F3E96562-FB53-B222-E64E-F3F7FFFE1B5C}" name="Margaret Kierylo" initials="MK" userId="S::mkierylo@yorku.ca::fbd38706-1b3c-4278-a1d6-19bb48c1b6f6" providerId="AD"/>
  <p188:author id="{BDE66678-7136-DEA8-2E20-87712D79F4D1}" name="Lisa Colleen Philipps" initials="LP" userId="S::philipps@yorku.ca::7eb24ce0-b3a0-40c7-96dd-a3f837e8c0e3" providerId="AD"/>
  <p188:author id="{0239398F-E0B5-7B8A-2CC5-8442897F4F98}" name="Richard Ooi" initials="RO" userId="S::rooi@yorku.ca::b1c0623c-8193-4713-9e95-23db39e4022c" providerId="AD"/>
  <p188:author id="{B2B2C694-5E59-9B15-B84A-2C7BC1803E3C}" name="Priyanka Debnath" initials="PD" userId="S::pdebnath@yorku.ca::c19bf6f0-38b9-4166-8fdb-437db1abe508" providerId="AD"/>
  <p188:author id="{D30322A5-EB3E-BB5A-5152-AC6149F88A7E}" name="Sahar Sheikh" initials="SS" userId="S::sahar88@yorku.ca::85fdcc6c-c571-4c78-90ab-2fd6ade5659a" providerId="AD"/>
  <p188:author id="{AC1D8EA8-607D-DCD9-65A8-29CE820FED12}" name="rlpvc" initials="rl" userId="S::rlpvc@yorku.ca::c62eb4cc-d023-477a-bac3-1e54fde7b40b" providerId="AD"/>
  <p188:author id="{1AAB24BB-F3C3-B486-FCBF-9DE5776DEF05}" name="Darus Suharto" initials="DS" userId="S::suhard@yorku.ca::3aba6e4e-9149-4361-9a70-6db1357a65be" providerId="AD"/>
  <p188:author id="{39F59BEE-4CE3-2EC2-6283-CFAAF5A7BAB5}" name="Hongwei Vicky Wang" initials="" userId="S::wangv@yorku.ca::82dc0d39-3582-4dd8-8f0a-2dc1763871a2" providerId="AD"/>
  <p188:author id="{7C077CF3-968C-B917-0F07-07C34E038EA3}" name="Natacha Sam" initials="NS" userId="S::natsam@yorku.ca::6c3d1be5-d170-4417-b1a2-a1ae1bc65ce5" providerId="AD"/>
  <p188:author id="{0437FDF7-9D57-8095-6D0F-0E263A3C357A}" name="Narin Kishinchandani" initials="NK" userId="S::narinkk@yorku.ca::6c39b300-7081-4615-9f02-a2f2f5ef5411" providerId="AD"/>
  <p188:author id="{469D37F8-FB56-ADD0-D092-BB335AD8366F}" name="Laina Bay-Cheng" initials="" userId="S::lainaybc@yorku.ca::cb743c3d-ff0d-4787-bef8-b946a2e90f2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p:restoredTop sz="94662"/>
  </p:normalViewPr>
  <p:slideViewPr>
    <p:cSldViewPr snapToGrid="0">
      <p:cViewPr varScale="1">
        <p:scale>
          <a:sx n="70" d="100"/>
          <a:sy n="70" d="100"/>
        </p:scale>
        <p:origin x="504" y="5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yuoffice-my.sharepoint.com/personal/natsam_yorku_ca/Documents/2025-26%20Budget%20Call/2026%20Budget%20Submission%20Summary%20-%20as%20of%20May%2023,%202025%20online%20version.xlsx" TargetMode="External"/><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oleObject" Target="https://yuoffice-my.sharepoint.com/personal/natsam_yorku_ca/Documents/2025-26%20Budget%20Call/2026%20Budget%20Submission%20Summary%20-%20as%20of%20May%2023,%202025%20online%20version.xlsx" TargetMode="External"/><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Undergraduate Domestic</a:t>
            </a:r>
            <a:r>
              <a:rPr lang="en-CA" baseline="0"/>
              <a:t> Tuition per FFTE (arts and  science)</a:t>
            </a:r>
            <a:endParaRPr lang="en-CA"/>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A"/>
        </a:p>
      </c:txPr>
    </c:title>
    <c:autoTitleDeleted val="0"/>
    <c:plotArea>
      <c:layout>
        <c:manualLayout>
          <c:layoutTarget val="inner"/>
          <c:xMode val="edge"/>
          <c:yMode val="edge"/>
          <c:x val="7.2212686454072639E-2"/>
          <c:y val="7.566317214343031E-2"/>
          <c:w val="0.91008991879055723"/>
          <c:h val="0.79760573259450074"/>
        </c:manualLayout>
      </c:layout>
      <c:barChart>
        <c:barDir val="col"/>
        <c:grouping val="clustered"/>
        <c:varyColors val="0"/>
        <c:ser>
          <c:idx val="0"/>
          <c:order val="0"/>
          <c:tx>
            <c:strRef>
              <c:f>'2-UG Tuition Revenue'!$A$27</c:f>
              <c:strCache>
                <c:ptCount val="1"/>
                <c:pt idx="0">
                  <c:v>Current UG rate</c:v>
                </c:pt>
              </c:strCache>
            </c:strRef>
          </c:tx>
          <c:spPr>
            <a:solidFill>
              <a:schemeClr val="accent1"/>
            </a:solidFill>
            <a:ln>
              <a:noFill/>
            </a:ln>
            <a:effectLst/>
          </c:spPr>
          <c:invertIfNegative val="0"/>
          <c:dLbls>
            <c:dLbl>
              <c:idx val="0"/>
              <c:layout>
                <c:manualLayout>
                  <c:x val="-1.0839324821153599E-2"/>
                  <c:y val="-5.20037150888242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2FB-4476-87FC-8BEFD665104F}"/>
                </c:ext>
              </c:extLst>
            </c:dLbl>
            <c:dLbl>
              <c:idx val="1"/>
              <c:layout>
                <c:manualLayout>
                  <c:x val="-2.166801134123186E-2"/>
                  <c:y val="-4.61276942227257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2FB-4476-87FC-8BEFD665104F}"/>
                </c:ext>
              </c:extLst>
            </c:dLbl>
            <c:dLbl>
              <c:idx val="2"/>
              <c:layout>
                <c:manualLayout>
                  <c:x val="-1.6569655731530276E-2"/>
                  <c:y val="-4.61276942227257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2FB-4476-87FC-8BEFD665104F}"/>
                </c:ext>
              </c:extLst>
            </c:dLbl>
            <c:dLbl>
              <c:idx val="3"/>
              <c:layout>
                <c:manualLayout>
                  <c:x val="-1.784424463395563E-2"/>
                  <c:y val="-4.61276942227257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2FB-4476-87FC-8BEFD665104F}"/>
                </c:ext>
              </c:extLst>
            </c:dLbl>
            <c:dLbl>
              <c:idx val="4"/>
              <c:layout>
                <c:manualLayout>
                  <c:x val="-1.2745889024254022E-2"/>
                  <c:y val="-7.54825534261947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2FB-4476-87FC-8BEFD665104F}"/>
                </c:ext>
              </c:extLst>
            </c:dLbl>
            <c:dLbl>
              <c:idx val="5"/>
              <c:layout>
                <c:manualLayout>
                  <c:x val="-2.931554475578425E-2"/>
                  <c:y val="-7.54825534261947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2FB-4476-87FC-8BEFD665104F}"/>
                </c:ext>
              </c:extLst>
            </c:dLbl>
            <c:dLbl>
              <c:idx val="6"/>
              <c:layout>
                <c:manualLayout>
                  <c:x val="-1.9118833536381032E-2"/>
                  <c:y val="-1.509651068523894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2FB-4476-87FC-8BEFD665104F}"/>
                </c:ext>
              </c:extLst>
            </c:dLbl>
            <c:dLbl>
              <c:idx val="7"/>
              <c:layout>
                <c:manualLayout>
                  <c:x val="-3.0590133658209746E-2"/>
                  <c:y val="-1.25804255710324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2FB-4476-87FC-8BEFD665104F}"/>
                </c:ext>
              </c:extLst>
            </c:dLbl>
            <c:dLbl>
              <c:idx val="8"/>
              <c:layout>
                <c:manualLayout>
                  <c:x val="-1.6569655731530415E-2"/>
                  <c:y val="-5.03217022841298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2FB-4476-87FC-8BEFD66510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'2-UG Tuition Revenue'!$B$26:$J$26</c:f>
              <c:strCache>
                <c:ptCount val="9"/>
                <c:pt idx="0">
                  <c:v>2018-19</c:v>
                </c:pt>
                <c:pt idx="1">
                  <c:v>2019-20</c:v>
                </c:pt>
                <c:pt idx="2">
                  <c:v>2020-21</c:v>
                </c:pt>
                <c:pt idx="3">
                  <c:v>2021-22</c:v>
                </c:pt>
                <c:pt idx="4">
                  <c:v>2022-23</c:v>
                </c:pt>
                <c:pt idx="5">
                  <c:v>2023-24</c:v>
                </c:pt>
                <c:pt idx="6">
                  <c:v>2024-25</c:v>
                </c:pt>
                <c:pt idx="7">
                  <c:v>2025-26</c:v>
                </c:pt>
                <c:pt idx="8">
                  <c:v>2026-27 </c:v>
                </c:pt>
              </c:strCache>
            </c:strRef>
          </c:cat>
          <c:val>
            <c:numRef>
              <c:f>'2-UG Tuition Revenue'!$B$27:$J$27</c:f>
              <c:numCache>
                <c:formatCode>"$"#,##0</c:formatCode>
                <c:ptCount val="9"/>
                <c:pt idx="0">
                  <c:v>6797.7</c:v>
                </c:pt>
                <c:pt idx="1">
                  <c:v>6117.93</c:v>
                </c:pt>
                <c:pt idx="2">
                  <c:v>6117.93</c:v>
                </c:pt>
                <c:pt idx="3">
                  <c:v>6117.93</c:v>
                </c:pt>
                <c:pt idx="4">
                  <c:v>6117.93</c:v>
                </c:pt>
                <c:pt idx="5">
                  <c:v>6117.93</c:v>
                </c:pt>
                <c:pt idx="6">
                  <c:v>6117.93</c:v>
                </c:pt>
                <c:pt idx="7">
                  <c:v>6117.93</c:v>
                </c:pt>
                <c:pt idx="8">
                  <c:v>6117.93</c:v>
                </c:pt>
              </c:numCache>
            </c:numRef>
          </c:val>
          <c:extLst>
            <c:ext xmlns:c16="http://schemas.microsoft.com/office/drawing/2014/chart" uri="{C3380CC4-5D6E-409C-BE32-E72D297353CC}">
              <c16:uniqueId val="{00000001-02FB-4476-87FC-8BEFD665104F}"/>
            </c:ext>
          </c:extLst>
        </c:ser>
        <c:ser>
          <c:idx val="1"/>
          <c:order val="1"/>
          <c:tx>
            <c:strRef>
              <c:f>'2-UG Tuition Revenue'!$A$28</c:f>
              <c:strCache>
                <c:ptCount val="1"/>
                <c:pt idx="0">
                  <c:v>UG rate increasing at 3 percent every year</c:v>
                </c:pt>
              </c:strCache>
            </c:strRef>
          </c:tx>
          <c:spPr>
            <a:solidFill>
              <a:schemeClr val="bg2"/>
            </a:solidFill>
            <a:ln>
              <a:solidFill>
                <a:schemeClr val="tx1"/>
              </a:solidFill>
              <a:prstDash val="sysDot"/>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'2-UG Tuition Revenue'!$B$26:$J$26</c:f>
              <c:strCache>
                <c:ptCount val="9"/>
                <c:pt idx="0">
                  <c:v>2018-19</c:v>
                </c:pt>
                <c:pt idx="1">
                  <c:v>2019-20</c:v>
                </c:pt>
                <c:pt idx="2">
                  <c:v>2020-21</c:v>
                </c:pt>
                <c:pt idx="3">
                  <c:v>2021-22</c:v>
                </c:pt>
                <c:pt idx="4">
                  <c:v>2022-23</c:v>
                </c:pt>
                <c:pt idx="5">
                  <c:v>2023-24</c:v>
                </c:pt>
                <c:pt idx="6">
                  <c:v>2024-25</c:v>
                </c:pt>
                <c:pt idx="7">
                  <c:v>2025-26</c:v>
                </c:pt>
                <c:pt idx="8">
                  <c:v>2026-27 </c:v>
                </c:pt>
              </c:strCache>
            </c:strRef>
          </c:cat>
          <c:val>
            <c:numRef>
              <c:f>'2-UG Tuition Revenue'!$B$28:$J$28</c:f>
              <c:numCache>
                <c:formatCode>"$"#,##0</c:formatCode>
                <c:ptCount val="9"/>
                <c:pt idx="1">
                  <c:v>7001.6310000000003</c:v>
                </c:pt>
                <c:pt idx="2">
                  <c:v>7211.6799300000002</c:v>
                </c:pt>
                <c:pt idx="3">
                  <c:v>7428.0303279000009</c:v>
                </c:pt>
                <c:pt idx="4">
                  <c:v>7650.8712377370011</c:v>
                </c:pt>
                <c:pt idx="5">
                  <c:v>7880.3973748691114</c:v>
                </c:pt>
                <c:pt idx="6">
                  <c:v>8116.8092961151851</c:v>
                </c:pt>
                <c:pt idx="7">
                  <c:v>8360.3135749986413</c:v>
                </c:pt>
                <c:pt idx="8">
                  <c:v>8611.1229822486002</c:v>
                </c:pt>
              </c:numCache>
            </c:numRef>
          </c:val>
          <c:extLst>
            <c:ext xmlns:c16="http://schemas.microsoft.com/office/drawing/2014/chart" uri="{C3380CC4-5D6E-409C-BE32-E72D297353CC}">
              <c16:uniqueId val="{00000002-02FB-4476-87FC-8BEFD665104F}"/>
            </c:ext>
          </c:extLst>
        </c:ser>
        <c:dLbls>
          <c:dLblPos val="outEnd"/>
          <c:showLegendKey val="0"/>
          <c:showVal val="1"/>
          <c:showCatName val="0"/>
          <c:showSerName val="0"/>
          <c:showPercent val="0"/>
          <c:showBubbleSize val="0"/>
        </c:dLbls>
        <c:gapWidth val="219"/>
        <c:overlap val="-27"/>
        <c:axId val="2065881344"/>
        <c:axId val="292212943"/>
      </c:barChart>
      <c:catAx>
        <c:axId val="206588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212943"/>
        <c:crosses val="autoZero"/>
        <c:auto val="1"/>
        <c:lblAlgn val="ctr"/>
        <c:lblOffset val="100"/>
        <c:noMultiLvlLbl val="0"/>
      </c:catAx>
      <c:valAx>
        <c:axId val="292212943"/>
        <c:scaling>
          <c:orientation val="minMax"/>
        </c:scaling>
        <c:delete val="0"/>
        <c:axPos val="l"/>
        <c:majorGridlines>
          <c:spPr>
            <a:ln w="9525" cap="flat" cmpd="sng" algn="ctr">
              <a:solidFill>
                <a:schemeClr val="bg2"/>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588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CA" sz="2000" b="1" i="0" u="none" strike="noStrike" kern="1200" spc="0" baseline="0">
                <a:solidFill>
                  <a:schemeClr val="tx2"/>
                </a:solidFill>
                <a:latin typeface="+mn-lt"/>
                <a:ea typeface="+mn-ea"/>
                <a:cs typeface="+mn-cs"/>
              </a:defRPr>
            </a:pPr>
            <a:r>
              <a:rPr lang="en-CA" sz="2000" b="1" i="0" u="none" strike="noStrike" kern="1200" spc="0" baseline="0">
                <a:solidFill>
                  <a:schemeClr val="tx2"/>
                </a:solidFill>
                <a:latin typeface="+mn-lt"/>
                <a:ea typeface="+mn-ea"/>
                <a:cs typeface="+mn-cs"/>
              </a:rPr>
              <a:t>Budgeted Operating Revenues and Expenses ($ millions)</a:t>
            </a:r>
          </a:p>
        </c:rich>
      </c:tx>
      <c:overlay val="0"/>
      <c:spPr>
        <a:noFill/>
        <a:ln>
          <a:noFill/>
        </a:ln>
        <a:effectLst/>
      </c:spPr>
      <c:txPr>
        <a:bodyPr rot="0" spcFirstLastPara="1" vertOverflow="ellipsis" vert="horz" wrap="square" anchor="ctr" anchorCtr="1"/>
        <a:lstStyle/>
        <a:p>
          <a:pPr algn="ctr" rtl="0">
            <a:defRPr lang="en-CA" sz="2000" b="1" i="0" u="none" strike="noStrike" kern="1200" spc="0" baseline="0">
              <a:solidFill>
                <a:schemeClr val="tx2"/>
              </a:solidFill>
              <a:latin typeface="+mn-lt"/>
              <a:ea typeface="+mn-ea"/>
              <a:cs typeface="+mn-cs"/>
            </a:defRPr>
          </a:pPr>
          <a:endParaRPr lang="en-CA"/>
        </a:p>
      </c:txPr>
    </c:title>
    <c:autoTitleDeleted val="0"/>
    <c:plotArea>
      <c:layout/>
      <c:barChart>
        <c:barDir val="col"/>
        <c:grouping val="clustered"/>
        <c:varyColors val="0"/>
        <c:ser>
          <c:idx val="0"/>
          <c:order val="0"/>
          <c:tx>
            <c:strRef>
              <c:f>'Chart 1'!$A$2</c:f>
              <c:strCache>
                <c:ptCount val="1"/>
                <c:pt idx="0">
                  <c:v>Revenues</c:v>
                </c:pt>
              </c:strCache>
            </c:strRef>
          </c:tx>
          <c:spPr>
            <a:solidFill>
              <a:schemeClr val="accent1"/>
            </a:solidFill>
            <a:ln>
              <a:noFill/>
            </a:ln>
            <a:effectLst/>
          </c:spPr>
          <c:invertIfNegative val="0"/>
          <c:dLbls>
            <c:dLbl>
              <c:idx val="1"/>
              <c:layout>
                <c:manualLayout>
                  <c:x val="-7.895391246684349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CF5-4FFA-923F-C52441D57F0B}"/>
                </c:ext>
              </c:extLst>
            </c:dLbl>
            <c:dLbl>
              <c:idx val="2"/>
              <c:layout>
                <c:manualLayout>
                  <c:x val="-9.211289787798455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CF5-4FFA-923F-C52441D57F0B}"/>
                </c:ext>
              </c:extLst>
            </c:dLbl>
            <c:dLbl>
              <c:idx val="3"/>
              <c:layout>
                <c:manualLayout>
                  <c:x val="-1.710668103448275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CF5-4FFA-923F-C52441D57F0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1'!$B$1:$G$1</c:f>
              <c:strCache>
                <c:ptCount val="6"/>
                <c:pt idx="0">
                  <c:v>2024-25 Actual</c:v>
                </c:pt>
                <c:pt idx="1">
                  <c:v>2025-26 Budget</c:v>
                </c:pt>
                <c:pt idx="2">
                  <c:v>2026-27 Budget</c:v>
                </c:pt>
                <c:pt idx="3">
                  <c:v>2027-28 Budget</c:v>
                </c:pt>
                <c:pt idx="4">
                  <c:v>2028-29 Budget</c:v>
                </c:pt>
                <c:pt idx="5">
                  <c:v>2029-30 Budget</c:v>
                </c:pt>
              </c:strCache>
            </c:strRef>
          </c:cat>
          <c:val>
            <c:numRef>
              <c:f>'Chart 1'!$B$2:$G$2</c:f>
              <c:numCache>
                <c:formatCode>"$"0.0,,</c:formatCode>
                <c:ptCount val="6"/>
                <c:pt idx="0">
                  <c:v>1184817197.6000001</c:v>
                </c:pt>
                <c:pt idx="1">
                  <c:v>1122828905.5679474</c:v>
                </c:pt>
                <c:pt idx="2">
                  <c:v>1175168919.024941</c:v>
                </c:pt>
                <c:pt idx="3">
                  <c:v>1229284691.4613314</c:v>
                </c:pt>
                <c:pt idx="4">
                  <c:v>1291036691.9503577</c:v>
                </c:pt>
                <c:pt idx="5">
                  <c:v>1334199574.0601647</c:v>
                </c:pt>
              </c:numCache>
            </c:numRef>
          </c:val>
          <c:extLst>
            <c:ext xmlns:c16="http://schemas.microsoft.com/office/drawing/2014/chart" uri="{C3380CC4-5D6E-409C-BE32-E72D297353CC}">
              <c16:uniqueId val="{00000000-FCF5-4FFA-923F-C52441D57F0B}"/>
            </c:ext>
          </c:extLst>
        </c:ser>
        <c:ser>
          <c:idx val="1"/>
          <c:order val="1"/>
          <c:tx>
            <c:strRef>
              <c:f>'Chart 1'!$A$3</c:f>
              <c:strCache>
                <c:ptCount val="1"/>
                <c:pt idx="0">
                  <c:v>Expenses</c:v>
                </c:pt>
              </c:strCache>
            </c:strRef>
          </c:tx>
          <c:spPr>
            <a:solidFill>
              <a:schemeClr val="accent2"/>
            </a:solidFill>
            <a:ln>
              <a:noFill/>
            </a:ln>
            <a:effectLst/>
          </c:spPr>
          <c:invertIfNegative val="0"/>
          <c:dLbls>
            <c:dLbl>
              <c:idx val="0"/>
              <c:layout>
                <c:manualLayout>
                  <c:x val="1.3158985411140583E-3"/>
                  <c:y val="-2.0588544159365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CF5-4FFA-923F-C52441D57F0B}"/>
                </c:ext>
              </c:extLst>
            </c:dLbl>
            <c:dLbl>
              <c:idx val="3"/>
              <c:layout>
                <c:manualLayout>
                  <c:x val="6.5794927055702916E-3"/>
                  <c:y val="-8.387828501349230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CF5-4FFA-923F-C52441D57F0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1'!$B$1:$G$1</c:f>
              <c:strCache>
                <c:ptCount val="6"/>
                <c:pt idx="0">
                  <c:v>2024-25 Actual</c:v>
                </c:pt>
                <c:pt idx="1">
                  <c:v>2025-26 Budget</c:v>
                </c:pt>
                <c:pt idx="2">
                  <c:v>2026-27 Budget</c:v>
                </c:pt>
                <c:pt idx="3">
                  <c:v>2027-28 Budget</c:v>
                </c:pt>
                <c:pt idx="4">
                  <c:v>2028-29 Budget</c:v>
                </c:pt>
                <c:pt idx="5">
                  <c:v>2029-30 Budget</c:v>
                </c:pt>
              </c:strCache>
            </c:strRef>
          </c:cat>
          <c:val>
            <c:numRef>
              <c:f>'Chart 1'!$B$3:$G$3</c:f>
              <c:numCache>
                <c:formatCode>0.0,,</c:formatCode>
                <c:ptCount val="6"/>
                <c:pt idx="0">
                  <c:v>1192522222.4159999</c:v>
                </c:pt>
                <c:pt idx="1">
                  <c:v>1216647182.7899997</c:v>
                </c:pt>
                <c:pt idx="2">
                  <c:v>1223271021.47</c:v>
                </c:pt>
                <c:pt idx="3">
                  <c:v>1226030662.8900001</c:v>
                </c:pt>
                <c:pt idx="4">
                  <c:v>1248863502</c:v>
                </c:pt>
                <c:pt idx="5">
                  <c:v>1284630639.8700001</c:v>
                </c:pt>
              </c:numCache>
            </c:numRef>
          </c:val>
          <c:extLst>
            <c:ext xmlns:c16="http://schemas.microsoft.com/office/drawing/2014/chart" uri="{C3380CC4-5D6E-409C-BE32-E72D297353CC}">
              <c16:uniqueId val="{00000001-FCF5-4FFA-923F-C52441D57F0B}"/>
            </c:ext>
          </c:extLst>
        </c:ser>
        <c:dLbls>
          <c:dLblPos val="outEnd"/>
          <c:showLegendKey val="0"/>
          <c:showVal val="1"/>
          <c:showCatName val="0"/>
          <c:showSerName val="0"/>
          <c:showPercent val="0"/>
          <c:showBubbleSize val="0"/>
        </c:dLbls>
        <c:gapWidth val="219"/>
        <c:overlap val="-27"/>
        <c:axId val="1651322655"/>
        <c:axId val="1651305855"/>
        <c:extLst>
          <c:ext xmlns:c15="http://schemas.microsoft.com/office/drawing/2012/chart" uri="{02D57815-91ED-43cb-92C2-25804820EDAC}">
            <c15:filteredBarSeries>
              <c15:ser>
                <c:idx val="2"/>
                <c:order val="2"/>
                <c:tx>
                  <c:strRef>
                    <c:extLst>
                      <c:ext uri="{02D57815-91ED-43cb-92C2-25804820EDAC}">
                        <c15:formulaRef>
                          <c15:sqref>'Chart 1'!$A$4</c15:sqref>
                        </c15:formulaRef>
                      </c:ext>
                    </c:extLst>
                    <c:strCache>
                      <c:ptCount val="1"/>
                      <c:pt idx="0">
                        <c:v>Net Surplus (Deficit) Before Transfers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'Chart 1'!$B$1:$G$1</c15:sqref>
                        </c15:formulaRef>
                      </c:ext>
                    </c:extLst>
                    <c:strCache>
                      <c:ptCount val="6"/>
                      <c:pt idx="0">
                        <c:v>2024-25 Actual</c:v>
                      </c:pt>
                      <c:pt idx="1">
                        <c:v>2025-26 Budget</c:v>
                      </c:pt>
                      <c:pt idx="2">
                        <c:v>2026-27 Budget</c:v>
                      </c:pt>
                      <c:pt idx="3">
                        <c:v>2027-28 Budget</c:v>
                      </c:pt>
                      <c:pt idx="4">
                        <c:v>2028-29 Budget</c:v>
                      </c:pt>
                      <c:pt idx="5">
                        <c:v>2029-30 Budget</c:v>
                      </c:pt>
                    </c:strCache>
                  </c:strRef>
                </c:cat>
                <c:val>
                  <c:numRef>
                    <c:extLst>
                      <c:ext uri="{02D57815-91ED-43cb-92C2-25804820EDAC}">
                        <c15:formulaRef>
                          <c15:sqref>'Chart 1'!$B$4:$G$4</c15:sqref>
                        </c15:formulaRef>
                      </c:ext>
                    </c:extLst>
                    <c:numCache>
                      <c:formatCode>_(* #,##0.0,,_);_(* \(#,##0.0,,\);_(* "-"_);_(@_)</c:formatCode>
                      <c:ptCount val="6"/>
                      <c:pt idx="0">
                        <c:v>-7705024.8159997463</c:v>
                      </c:pt>
                      <c:pt idx="1">
                        <c:v>-93818277.222052336</c:v>
                      </c:pt>
                      <c:pt idx="2">
                        <c:v>-48102102.445059061</c:v>
                      </c:pt>
                      <c:pt idx="3">
                        <c:v>3254028.5713312626</c:v>
                      </c:pt>
                      <c:pt idx="4">
                        <c:v>42173189.950357676</c:v>
                      </c:pt>
                      <c:pt idx="5">
                        <c:v>49568934.190164566</c:v>
                      </c:pt>
                    </c:numCache>
                  </c:numRef>
                </c:val>
                <c:extLst>
                  <c:ext xmlns:c16="http://schemas.microsoft.com/office/drawing/2014/chart" uri="{C3380CC4-5D6E-409C-BE32-E72D297353CC}">
                    <c16:uniqueId val="{00000002-FCF5-4FFA-923F-C52441D57F0B}"/>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'Chart 1'!$A$5</c15:sqref>
                        </c15:formulaRef>
                      </c:ext>
                    </c:extLst>
                    <c:strCache>
                      <c:ptCount val="1"/>
                      <c:pt idx="0">
                        <c:v>Transfers to other funds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'Chart 1'!$B$1:$G$1</c15:sqref>
                        </c15:formulaRef>
                      </c:ext>
                    </c:extLst>
                    <c:strCache>
                      <c:ptCount val="6"/>
                      <c:pt idx="0">
                        <c:v>2024-25 Actual</c:v>
                      </c:pt>
                      <c:pt idx="1">
                        <c:v>2025-26 Budget</c:v>
                      </c:pt>
                      <c:pt idx="2">
                        <c:v>2026-27 Budget</c:v>
                      </c:pt>
                      <c:pt idx="3">
                        <c:v>2027-28 Budget</c:v>
                      </c:pt>
                      <c:pt idx="4">
                        <c:v>2028-29 Budget</c:v>
                      </c:pt>
                      <c:pt idx="5">
                        <c:v>2029-30 Budget</c:v>
                      </c:pt>
                    </c:strCache>
                  </c:strRef>
                </c:cat>
                <c:val>
                  <c:numRef>
                    <c:extLst xmlns:c15="http://schemas.microsoft.com/office/drawing/2012/chart">
                      <c:ext xmlns:c15="http://schemas.microsoft.com/office/drawing/2012/chart" uri="{02D57815-91ED-43cb-92C2-25804820EDAC}">
                        <c15:formulaRef>
                          <c15:sqref>'Chart 1'!$B$5:$G$5</c15:sqref>
                        </c15:formulaRef>
                      </c:ext>
                    </c:extLst>
                    <c:numCache>
                      <c:formatCode>_(* #,##0.0,,_);_(* \(#,##0.0,,\);_(* "-"_);_(@_)</c:formatCode>
                      <c:ptCount val="6"/>
                      <c:pt idx="0">
                        <c:v>-43158278.969999991</c:v>
                      </c:pt>
                      <c:pt idx="1">
                        <c:v>-35218087.209999993</c:v>
                      </c:pt>
                      <c:pt idx="2">
                        <c:v>-19297213.520000003</c:v>
                      </c:pt>
                      <c:pt idx="3">
                        <c:v>-14095068.17</c:v>
                      </c:pt>
                      <c:pt idx="4">
                        <c:v>-22047724.59</c:v>
                      </c:pt>
                      <c:pt idx="5">
                        <c:v>-11550834.148295958</c:v>
                      </c:pt>
                    </c:numCache>
                  </c:numRef>
                </c:val>
                <c:extLst xmlns:c15="http://schemas.microsoft.com/office/drawing/2012/chart">
                  <c:ext xmlns:c16="http://schemas.microsoft.com/office/drawing/2014/chart" uri="{C3380CC4-5D6E-409C-BE32-E72D297353CC}">
                    <c16:uniqueId val="{00000003-FCF5-4FFA-923F-C52441D57F0B}"/>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'Chart 1'!$A$6</c15:sqref>
                        </c15:formulaRef>
                      </c:ext>
                    </c:extLst>
                    <c:strCache>
                      <c:ptCount val="1"/>
                      <c:pt idx="0">
                        <c:v>Net Surplus (Deficit) After Transfers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'Chart 1'!$B$1:$G$1</c15:sqref>
                        </c15:formulaRef>
                      </c:ext>
                    </c:extLst>
                    <c:strCache>
                      <c:ptCount val="6"/>
                      <c:pt idx="0">
                        <c:v>2024-25 Actual</c:v>
                      </c:pt>
                      <c:pt idx="1">
                        <c:v>2025-26 Budget</c:v>
                      </c:pt>
                      <c:pt idx="2">
                        <c:v>2026-27 Budget</c:v>
                      </c:pt>
                      <c:pt idx="3">
                        <c:v>2027-28 Budget</c:v>
                      </c:pt>
                      <c:pt idx="4">
                        <c:v>2028-29 Budget</c:v>
                      </c:pt>
                      <c:pt idx="5">
                        <c:v>2029-30 Budget</c:v>
                      </c:pt>
                    </c:strCache>
                  </c:strRef>
                </c:cat>
                <c:val>
                  <c:numRef>
                    <c:extLst xmlns:c15="http://schemas.microsoft.com/office/drawing/2012/chart">
                      <c:ext xmlns:c15="http://schemas.microsoft.com/office/drawing/2012/chart" uri="{02D57815-91ED-43cb-92C2-25804820EDAC}">
                        <c15:formulaRef>
                          <c15:sqref>'Chart 1'!$B$6:$G$6</c15:sqref>
                        </c15:formulaRef>
                      </c:ext>
                    </c:extLst>
                    <c:numCache>
                      <c:formatCode>"$"_(* #,##0.0,,_);"$"_(* \(#,##0.0,,\);"$"_(* "-"_);"$"_(@_)</c:formatCode>
                      <c:ptCount val="6"/>
                      <c:pt idx="0">
                        <c:v>-50863303.785999738</c:v>
                      </c:pt>
                      <c:pt idx="1">
                        <c:v>-129036364.43205233</c:v>
                      </c:pt>
                      <c:pt idx="2">
                        <c:v>-67399315.965059072</c:v>
                      </c:pt>
                      <c:pt idx="3">
                        <c:v>-10841039.598668737</c:v>
                      </c:pt>
                      <c:pt idx="4">
                        <c:v>20125465.360357676</c:v>
                      </c:pt>
                      <c:pt idx="5">
                        <c:v>38018100.041868612</c:v>
                      </c:pt>
                    </c:numCache>
                  </c:numRef>
                </c:val>
                <c:extLst xmlns:c15="http://schemas.microsoft.com/office/drawing/2012/chart">
                  <c:ext xmlns:c16="http://schemas.microsoft.com/office/drawing/2014/chart" uri="{C3380CC4-5D6E-409C-BE32-E72D297353CC}">
                    <c16:uniqueId val="{00000004-FCF5-4FFA-923F-C52441D57F0B}"/>
                  </c:ext>
                </c:extLst>
              </c15:ser>
            </c15:filteredBarSeries>
          </c:ext>
        </c:extLst>
      </c:barChart>
      <c:catAx>
        <c:axId val="1651322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651305855"/>
        <c:crosses val="autoZero"/>
        <c:auto val="1"/>
        <c:lblAlgn val="ctr"/>
        <c:lblOffset val="100"/>
        <c:noMultiLvlLbl val="0"/>
      </c:catAx>
      <c:valAx>
        <c:axId val="165130585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651322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solidFill>
                <a:latin typeface="+mn-lt"/>
                <a:ea typeface="+mn-ea"/>
                <a:cs typeface="+mn-cs"/>
              </a:defRPr>
            </a:pPr>
            <a:r>
              <a:rPr lang="en-CA" sz="1800" b="1">
                <a:solidFill>
                  <a:schemeClr val="accent1"/>
                </a:solidFill>
              </a:rPr>
              <a:t>Actual and Budgeted Sources of Revenue 2024-25 through 2029-30  ($M)</a:t>
            </a:r>
          </a:p>
        </c:rich>
      </c:tx>
      <c:layout>
        <c:manualLayout>
          <c:xMode val="edge"/>
          <c:yMode val="edge"/>
          <c:x val="0.1564055916944822"/>
          <c:y val="2.0471509108698691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accent1"/>
              </a:solidFill>
              <a:latin typeface="+mn-lt"/>
              <a:ea typeface="+mn-ea"/>
              <a:cs typeface="+mn-cs"/>
            </a:defRPr>
          </a:pPr>
          <a:endParaRPr lang="en-US"/>
        </a:p>
      </c:txPr>
    </c:title>
    <c:autoTitleDeleted val="0"/>
    <c:plotArea>
      <c:layout/>
      <c:barChart>
        <c:barDir val="col"/>
        <c:grouping val="stacked"/>
        <c:varyColors val="0"/>
        <c:ser>
          <c:idx val="1"/>
          <c:order val="1"/>
          <c:tx>
            <c:strRef>
              <c:f>'Chart 2'!$A$3</c:f>
              <c:strCache>
                <c:ptCount val="1"/>
                <c:pt idx="0">
                  <c:v>Government Operating Grants</c:v>
                </c:pt>
              </c:strCache>
            </c:strRef>
          </c:tx>
          <c:spPr>
            <a:solidFill>
              <a:schemeClr val="accent2"/>
            </a:solidFill>
            <a:ln>
              <a:noFill/>
            </a:ln>
            <a:effectLst/>
          </c:spPr>
          <c:invertIfNegative val="0"/>
          <c:cat>
            <c:strRef>
              <c:f>'Chart 2'!$B$1:$G$1</c:f>
              <c:strCache>
                <c:ptCount val="6"/>
                <c:pt idx="0">
                  <c:v>2024-25 Actual</c:v>
                </c:pt>
                <c:pt idx="1">
                  <c:v>2025-26 Budget</c:v>
                </c:pt>
                <c:pt idx="2">
                  <c:v>2026-27 Budget</c:v>
                </c:pt>
                <c:pt idx="3">
                  <c:v>2027-28 Budget</c:v>
                </c:pt>
                <c:pt idx="4">
                  <c:v>2028-29 Budget</c:v>
                </c:pt>
                <c:pt idx="5">
                  <c:v>2029-30 Budget</c:v>
                </c:pt>
              </c:strCache>
            </c:strRef>
          </c:cat>
          <c:val>
            <c:numRef>
              <c:f>'Chart 2'!$B$3:$G$3</c:f>
              <c:numCache>
                <c:formatCode>_(* #,##0.0,,_);_(* \(#,##0.0,,\);_(* "-"_);_(@_)</c:formatCode>
                <c:ptCount val="6"/>
                <c:pt idx="0">
                  <c:v>330304679.26999998</c:v>
                </c:pt>
                <c:pt idx="1">
                  <c:v>349629097.491</c:v>
                </c:pt>
                <c:pt idx="2">
                  <c:v>366046187.56999999</c:v>
                </c:pt>
                <c:pt idx="3">
                  <c:v>366746022.86000001</c:v>
                </c:pt>
                <c:pt idx="4">
                  <c:v>351561861.27999997</c:v>
                </c:pt>
                <c:pt idx="5">
                  <c:v>356120964.27999997</c:v>
                </c:pt>
              </c:numCache>
            </c:numRef>
          </c:val>
          <c:extLst>
            <c:ext xmlns:c16="http://schemas.microsoft.com/office/drawing/2014/chart" uri="{C3380CC4-5D6E-409C-BE32-E72D297353CC}">
              <c16:uniqueId val="{00000000-9062-4E4F-9DF4-00EBB9511DFB}"/>
            </c:ext>
          </c:extLst>
        </c:ser>
        <c:ser>
          <c:idx val="2"/>
          <c:order val="2"/>
          <c:tx>
            <c:strRef>
              <c:f>'Chart 2'!$A$4</c:f>
              <c:strCache>
                <c:ptCount val="1"/>
                <c:pt idx="0">
                  <c:v>Student Fees</c:v>
                </c:pt>
              </c:strCache>
            </c:strRef>
          </c:tx>
          <c:spPr>
            <a:solidFill>
              <a:schemeClr val="accent3"/>
            </a:solidFill>
            <a:ln>
              <a:noFill/>
            </a:ln>
            <a:effectLst/>
          </c:spPr>
          <c:invertIfNegative val="0"/>
          <c:cat>
            <c:strRef>
              <c:f>'Chart 2'!$B$1:$G$1</c:f>
              <c:strCache>
                <c:ptCount val="6"/>
                <c:pt idx="0">
                  <c:v>2024-25 Actual</c:v>
                </c:pt>
                <c:pt idx="1">
                  <c:v>2025-26 Budget</c:v>
                </c:pt>
                <c:pt idx="2">
                  <c:v>2026-27 Budget</c:v>
                </c:pt>
                <c:pt idx="3">
                  <c:v>2027-28 Budget</c:v>
                </c:pt>
                <c:pt idx="4">
                  <c:v>2028-29 Budget</c:v>
                </c:pt>
                <c:pt idx="5">
                  <c:v>2029-30 Budget</c:v>
                </c:pt>
              </c:strCache>
            </c:strRef>
          </c:cat>
          <c:val>
            <c:numRef>
              <c:f>'Chart 2'!$B$4:$G$4</c:f>
              <c:numCache>
                <c:formatCode>_(* #,##0.0,,_);_(* \(#,##0.0,,\);_(* "-"_);_(@_)</c:formatCode>
                <c:ptCount val="6"/>
                <c:pt idx="0">
                  <c:v>749954112.26999986</c:v>
                </c:pt>
                <c:pt idx="1">
                  <c:v>678072558.07494724</c:v>
                </c:pt>
                <c:pt idx="2">
                  <c:v>684072358.50494075</c:v>
                </c:pt>
                <c:pt idx="3">
                  <c:v>708661193.77133143</c:v>
                </c:pt>
                <c:pt idx="4">
                  <c:v>755511240.30035806</c:v>
                </c:pt>
                <c:pt idx="5">
                  <c:v>794115019.41016519</c:v>
                </c:pt>
              </c:numCache>
            </c:numRef>
          </c:val>
          <c:extLst>
            <c:ext xmlns:c16="http://schemas.microsoft.com/office/drawing/2014/chart" uri="{C3380CC4-5D6E-409C-BE32-E72D297353CC}">
              <c16:uniqueId val="{00000001-9062-4E4F-9DF4-00EBB9511DFB}"/>
            </c:ext>
          </c:extLst>
        </c:ser>
        <c:ser>
          <c:idx val="4"/>
          <c:order val="4"/>
          <c:tx>
            <c:strRef>
              <c:f>'Chart 2'!$A$6</c:f>
              <c:strCache>
                <c:ptCount val="1"/>
                <c:pt idx="0">
                  <c:v>Forward action plan projects</c:v>
                </c:pt>
              </c:strCache>
            </c:strRef>
          </c:tx>
          <c:spPr>
            <a:solidFill>
              <a:schemeClr val="accent4"/>
            </a:solidFill>
            <a:ln>
              <a:noFill/>
            </a:ln>
            <a:effectLst/>
          </c:spPr>
          <c:invertIfNegative val="0"/>
          <c:cat>
            <c:strRef>
              <c:f>'Chart 2'!$B$1:$G$1</c:f>
              <c:strCache>
                <c:ptCount val="6"/>
                <c:pt idx="0">
                  <c:v>2024-25 Actual</c:v>
                </c:pt>
                <c:pt idx="1">
                  <c:v>2025-26 Budget</c:v>
                </c:pt>
                <c:pt idx="2">
                  <c:v>2026-27 Budget</c:v>
                </c:pt>
                <c:pt idx="3">
                  <c:v>2027-28 Budget</c:v>
                </c:pt>
                <c:pt idx="4">
                  <c:v>2028-29 Budget</c:v>
                </c:pt>
                <c:pt idx="5">
                  <c:v>2029-30 Budget</c:v>
                </c:pt>
              </c:strCache>
            </c:strRef>
          </c:cat>
          <c:val>
            <c:numRef>
              <c:f>'Chart 2'!$B$6:$G$6</c:f>
              <c:numCache>
                <c:formatCode>_(* #,##0.0,,_);_(* \(#,##0.0,,\);_(* "-"_);_(@_)</c:formatCode>
                <c:ptCount val="6"/>
                <c:pt idx="0">
                  <c:v>0</c:v>
                </c:pt>
                <c:pt idx="1">
                  <c:v>20000000</c:v>
                </c:pt>
                <c:pt idx="2">
                  <c:v>50000000</c:v>
                </c:pt>
                <c:pt idx="3">
                  <c:v>80000000</c:v>
                </c:pt>
                <c:pt idx="4">
                  <c:v>110000000</c:v>
                </c:pt>
                <c:pt idx="5">
                  <c:v>110000000</c:v>
                </c:pt>
              </c:numCache>
            </c:numRef>
          </c:val>
          <c:extLst>
            <c:ext xmlns:c16="http://schemas.microsoft.com/office/drawing/2014/chart" uri="{C3380CC4-5D6E-409C-BE32-E72D297353CC}">
              <c16:uniqueId val="{00000002-9062-4E4F-9DF4-00EBB9511DFB}"/>
            </c:ext>
          </c:extLst>
        </c:ser>
        <c:ser>
          <c:idx val="5"/>
          <c:order val="5"/>
          <c:tx>
            <c:strRef>
              <c:f>'Chart 2'!$A$7</c:f>
              <c:strCache>
                <c:ptCount val="1"/>
                <c:pt idx="0">
                  <c:v>Funding from Donations, Endowments, &amp; Trusts</c:v>
                </c:pt>
              </c:strCache>
            </c:strRef>
          </c:tx>
          <c:spPr>
            <a:solidFill>
              <a:schemeClr val="accent1"/>
            </a:solidFill>
            <a:ln>
              <a:noFill/>
            </a:ln>
            <a:effectLst/>
          </c:spPr>
          <c:invertIfNegative val="0"/>
          <c:cat>
            <c:strRef>
              <c:f>'Chart 2'!$B$1:$G$1</c:f>
              <c:strCache>
                <c:ptCount val="6"/>
                <c:pt idx="0">
                  <c:v>2024-25 Actual</c:v>
                </c:pt>
                <c:pt idx="1">
                  <c:v>2025-26 Budget</c:v>
                </c:pt>
                <c:pt idx="2">
                  <c:v>2026-27 Budget</c:v>
                </c:pt>
                <c:pt idx="3">
                  <c:v>2027-28 Budget</c:v>
                </c:pt>
                <c:pt idx="4">
                  <c:v>2028-29 Budget</c:v>
                </c:pt>
                <c:pt idx="5">
                  <c:v>2029-30 Budget</c:v>
                </c:pt>
              </c:strCache>
            </c:strRef>
          </c:cat>
          <c:val>
            <c:numRef>
              <c:f>'Chart 2'!$B$7:$G$7</c:f>
              <c:numCache>
                <c:formatCode>_(* #,##0.0,,_);_(* \(#,##0.0,,\);_(* "-"_);_(@_)</c:formatCode>
                <c:ptCount val="6"/>
                <c:pt idx="0">
                  <c:v>11111364.300000001</c:v>
                </c:pt>
                <c:pt idx="1">
                  <c:v>8951780.2689999994</c:v>
                </c:pt>
                <c:pt idx="2">
                  <c:v>9022551.2599999998</c:v>
                </c:pt>
                <c:pt idx="3">
                  <c:v>8473009.4100000001</c:v>
                </c:pt>
                <c:pt idx="4">
                  <c:v>8469275.8100000005</c:v>
                </c:pt>
                <c:pt idx="5">
                  <c:v>8469275.8100000005</c:v>
                </c:pt>
              </c:numCache>
            </c:numRef>
          </c:val>
          <c:extLst>
            <c:ext xmlns:c16="http://schemas.microsoft.com/office/drawing/2014/chart" uri="{C3380CC4-5D6E-409C-BE32-E72D297353CC}">
              <c16:uniqueId val="{00000003-9062-4E4F-9DF4-00EBB9511DFB}"/>
            </c:ext>
          </c:extLst>
        </c:ser>
        <c:ser>
          <c:idx val="6"/>
          <c:order val="6"/>
          <c:tx>
            <c:strRef>
              <c:f>'Chart 2'!$A$8</c:f>
              <c:strCache>
                <c:ptCount val="1"/>
                <c:pt idx="0">
                  <c:v>Investment Income</c:v>
                </c:pt>
              </c:strCache>
            </c:strRef>
          </c:tx>
          <c:spPr>
            <a:solidFill>
              <a:schemeClr val="accent6"/>
            </a:solidFill>
            <a:ln>
              <a:noFill/>
            </a:ln>
            <a:effectLst/>
          </c:spPr>
          <c:invertIfNegative val="0"/>
          <c:cat>
            <c:strRef>
              <c:f>'Chart 2'!$B$1:$G$1</c:f>
              <c:strCache>
                <c:ptCount val="6"/>
                <c:pt idx="0">
                  <c:v>2024-25 Actual</c:v>
                </c:pt>
                <c:pt idx="1">
                  <c:v>2025-26 Budget</c:v>
                </c:pt>
                <c:pt idx="2">
                  <c:v>2026-27 Budget</c:v>
                </c:pt>
                <c:pt idx="3">
                  <c:v>2027-28 Budget</c:v>
                </c:pt>
                <c:pt idx="4">
                  <c:v>2028-29 Budget</c:v>
                </c:pt>
                <c:pt idx="5">
                  <c:v>2029-30 Budget</c:v>
                </c:pt>
              </c:strCache>
            </c:strRef>
          </c:cat>
          <c:val>
            <c:numRef>
              <c:f>'Chart 2'!$B$8:$G$8</c:f>
              <c:numCache>
                <c:formatCode>_(* #,##0.0,,_);_(* \(#,##0.0,,\);_(* "-"_);_(@_)</c:formatCode>
                <c:ptCount val="6"/>
                <c:pt idx="0">
                  <c:v>44891317.710000001</c:v>
                </c:pt>
                <c:pt idx="1">
                  <c:v>22022330.296</c:v>
                </c:pt>
                <c:pt idx="2">
                  <c:v>21124513.68</c:v>
                </c:pt>
                <c:pt idx="3">
                  <c:v>18311792.120000001</c:v>
                </c:pt>
                <c:pt idx="4">
                  <c:v>18311792.120000001</c:v>
                </c:pt>
                <c:pt idx="5">
                  <c:v>18311792.120000001</c:v>
                </c:pt>
              </c:numCache>
            </c:numRef>
          </c:val>
          <c:extLst>
            <c:ext xmlns:c16="http://schemas.microsoft.com/office/drawing/2014/chart" uri="{C3380CC4-5D6E-409C-BE32-E72D297353CC}">
              <c16:uniqueId val="{00000004-9062-4E4F-9DF4-00EBB9511DFB}"/>
            </c:ext>
          </c:extLst>
        </c:ser>
        <c:ser>
          <c:idx val="7"/>
          <c:order val="7"/>
          <c:tx>
            <c:strRef>
              <c:f>'Chart 2'!$A$9</c:f>
              <c:strCache>
                <c:ptCount val="1"/>
                <c:pt idx="0">
                  <c:v>Other Recoveries</c:v>
                </c:pt>
              </c:strCache>
            </c:strRef>
          </c:tx>
          <c:spPr>
            <a:solidFill>
              <a:schemeClr val="tx1"/>
            </a:solidFill>
            <a:ln>
              <a:noFill/>
            </a:ln>
            <a:effectLst/>
          </c:spPr>
          <c:invertIfNegative val="0"/>
          <c:cat>
            <c:strRef>
              <c:f>'Chart 2'!$B$1:$G$1</c:f>
              <c:strCache>
                <c:ptCount val="6"/>
                <c:pt idx="0">
                  <c:v>2024-25 Actual</c:v>
                </c:pt>
                <c:pt idx="1">
                  <c:v>2025-26 Budget</c:v>
                </c:pt>
                <c:pt idx="2">
                  <c:v>2026-27 Budget</c:v>
                </c:pt>
                <c:pt idx="3">
                  <c:v>2027-28 Budget</c:v>
                </c:pt>
                <c:pt idx="4">
                  <c:v>2028-29 Budget</c:v>
                </c:pt>
                <c:pt idx="5">
                  <c:v>2029-30 Budget</c:v>
                </c:pt>
              </c:strCache>
            </c:strRef>
          </c:cat>
          <c:val>
            <c:numRef>
              <c:f>'Chart 2'!$B$9:$G$9</c:f>
              <c:numCache>
                <c:formatCode>_(* #,##0.0,,_);_(* \(#,##0.0,,\);_(* "-"_);_(@_)</c:formatCode>
                <c:ptCount val="6"/>
                <c:pt idx="0">
                  <c:v>48555724.050000295</c:v>
                </c:pt>
                <c:pt idx="1">
                  <c:v>44153139.437000036</c:v>
                </c:pt>
                <c:pt idx="2">
                  <c:v>44903308.01000011</c:v>
                </c:pt>
                <c:pt idx="3">
                  <c:v>47092673.300000042</c:v>
                </c:pt>
                <c:pt idx="4">
                  <c:v>47182522.439999767</c:v>
                </c:pt>
                <c:pt idx="5">
                  <c:v>47182522.439999886</c:v>
                </c:pt>
              </c:numCache>
            </c:numRef>
          </c:val>
          <c:extLst>
            <c:ext xmlns:c16="http://schemas.microsoft.com/office/drawing/2014/chart" uri="{C3380CC4-5D6E-409C-BE32-E72D297353CC}">
              <c16:uniqueId val="{00000005-9062-4E4F-9DF4-00EBB9511DFB}"/>
            </c:ext>
          </c:extLst>
        </c:ser>
        <c:dLbls>
          <c:showLegendKey val="0"/>
          <c:showVal val="0"/>
          <c:showCatName val="0"/>
          <c:showSerName val="0"/>
          <c:showPercent val="0"/>
          <c:showBubbleSize val="0"/>
        </c:dLbls>
        <c:gapWidth val="150"/>
        <c:overlap val="100"/>
        <c:axId val="1961293328"/>
        <c:axId val="1961293808"/>
        <c:extLst>
          <c:ext xmlns:c15="http://schemas.microsoft.com/office/drawing/2012/chart" uri="{02D57815-91ED-43cb-92C2-25804820EDAC}">
            <c15:filteredBarSeries>
              <c15:ser>
                <c:idx val="0"/>
                <c:order val="0"/>
                <c:tx>
                  <c:strRef>
                    <c:extLst>
                      <c:ext uri="{02D57815-91ED-43cb-92C2-25804820EDAC}">
                        <c15:formulaRef>
                          <c15:sqref>'Chart 2'!$A$2</c15:sqref>
                        </c15:formulaRef>
                      </c:ext>
                    </c:extLst>
                    <c:strCache>
                      <c:ptCount val="1"/>
                      <c:pt idx="0">
                        <c:v>Operating Revenues</c:v>
                      </c:pt>
                    </c:strCache>
                  </c:strRef>
                </c:tx>
                <c:spPr>
                  <a:solidFill>
                    <a:schemeClr val="accent1"/>
                  </a:solidFill>
                  <a:ln>
                    <a:noFill/>
                  </a:ln>
                  <a:effectLst/>
                </c:spPr>
                <c:invertIfNegative val="0"/>
                <c:cat>
                  <c:strRef>
                    <c:extLst>
                      <c:ext uri="{02D57815-91ED-43cb-92C2-25804820EDAC}">
                        <c15:formulaRef>
                          <c15:sqref>'Chart 2'!$B$1:$G$1</c15:sqref>
                        </c15:formulaRef>
                      </c:ext>
                    </c:extLst>
                    <c:strCache>
                      <c:ptCount val="6"/>
                      <c:pt idx="0">
                        <c:v>2024-25 Actual</c:v>
                      </c:pt>
                      <c:pt idx="1">
                        <c:v>2025-26 Budget</c:v>
                      </c:pt>
                      <c:pt idx="2">
                        <c:v>2026-27 Budget</c:v>
                      </c:pt>
                      <c:pt idx="3">
                        <c:v>2027-28 Budget</c:v>
                      </c:pt>
                      <c:pt idx="4">
                        <c:v>2028-29 Budget</c:v>
                      </c:pt>
                      <c:pt idx="5">
                        <c:v>2029-30 Budget</c:v>
                      </c:pt>
                    </c:strCache>
                  </c:strRef>
                </c:cat>
                <c:val>
                  <c:numRef>
                    <c:extLst>
                      <c:ext uri="{02D57815-91ED-43cb-92C2-25804820EDAC}">
                        <c15:formulaRef>
                          <c15:sqref>'Chart 2'!$B$2:$G$2</c15:sqref>
                        </c15:formulaRef>
                      </c:ext>
                    </c:extLst>
                    <c:numCache>
                      <c:formatCode>General</c:formatCode>
                      <c:ptCount val="6"/>
                    </c:numCache>
                  </c:numRef>
                </c:val>
                <c:extLst>
                  <c:ext xmlns:c16="http://schemas.microsoft.com/office/drawing/2014/chart" uri="{C3380CC4-5D6E-409C-BE32-E72D297353CC}">
                    <c16:uniqueId val="{00000006-9062-4E4F-9DF4-00EBB9511DFB}"/>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'Chart 2'!$A$5</c15:sqref>
                        </c15:formulaRef>
                      </c:ext>
                    </c:extLst>
                    <c:strCache>
                      <c:ptCount val="1"/>
                      <c:pt idx="0">
                        <c:v>Grants and Student Fees Subtotal</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'Chart 2'!$B$1:$G$1</c15:sqref>
                        </c15:formulaRef>
                      </c:ext>
                    </c:extLst>
                    <c:strCache>
                      <c:ptCount val="6"/>
                      <c:pt idx="0">
                        <c:v>2024-25 Actual</c:v>
                      </c:pt>
                      <c:pt idx="1">
                        <c:v>2025-26 Budget</c:v>
                      </c:pt>
                      <c:pt idx="2">
                        <c:v>2026-27 Budget</c:v>
                      </c:pt>
                      <c:pt idx="3">
                        <c:v>2027-28 Budget</c:v>
                      </c:pt>
                      <c:pt idx="4">
                        <c:v>2028-29 Budget</c:v>
                      </c:pt>
                      <c:pt idx="5">
                        <c:v>2029-30 Budget</c:v>
                      </c:pt>
                    </c:strCache>
                  </c:strRef>
                </c:cat>
                <c:val>
                  <c:numRef>
                    <c:extLst xmlns:c15="http://schemas.microsoft.com/office/drawing/2012/chart">
                      <c:ext xmlns:c15="http://schemas.microsoft.com/office/drawing/2012/chart" uri="{02D57815-91ED-43cb-92C2-25804820EDAC}">
                        <c15:formulaRef>
                          <c15:sqref>'Chart 2'!$B$5:$G$5</c15:sqref>
                        </c15:formulaRef>
                      </c:ext>
                    </c:extLst>
                    <c:numCache>
                      <c:formatCode>_(* #,##0.0,,_);_(* \(#,##0.0,,\);_(* "-"_);_(@_)</c:formatCode>
                      <c:ptCount val="6"/>
                      <c:pt idx="0">
                        <c:v>1080258791.54</c:v>
                      </c:pt>
                      <c:pt idx="1">
                        <c:v>1027701655.5659473</c:v>
                      </c:pt>
                      <c:pt idx="2">
                        <c:v>1050118546.0749407</c:v>
                      </c:pt>
                      <c:pt idx="3">
                        <c:v>1075407216.6313314</c:v>
                      </c:pt>
                      <c:pt idx="4">
                        <c:v>1107073101.580358</c:v>
                      </c:pt>
                      <c:pt idx="5">
                        <c:v>1150235983.690165</c:v>
                      </c:pt>
                    </c:numCache>
                  </c:numRef>
                </c:val>
                <c:extLst xmlns:c15="http://schemas.microsoft.com/office/drawing/2012/chart">
                  <c:ext xmlns:c16="http://schemas.microsoft.com/office/drawing/2014/chart" uri="{C3380CC4-5D6E-409C-BE32-E72D297353CC}">
                    <c16:uniqueId val="{00000007-9062-4E4F-9DF4-00EBB9511DFB}"/>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'Chart 2'!$A$10</c15:sqref>
                        </c15:formulaRef>
                      </c:ext>
                    </c:extLst>
                    <c:strCache>
                      <c:ptCount val="1"/>
                      <c:pt idx="0">
                        <c:v>Total Operating Revenues, Net of Contingencies</c:v>
                      </c:pt>
                    </c:strCache>
                  </c:strRef>
                </c:tx>
                <c:spPr>
                  <a:solidFill>
                    <a:schemeClr val="accent3">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'Chart 2'!$B$1:$G$1</c15:sqref>
                        </c15:formulaRef>
                      </c:ext>
                    </c:extLst>
                    <c:strCache>
                      <c:ptCount val="6"/>
                      <c:pt idx="0">
                        <c:v>2024-25 Actual</c:v>
                      </c:pt>
                      <c:pt idx="1">
                        <c:v>2025-26 Budget</c:v>
                      </c:pt>
                      <c:pt idx="2">
                        <c:v>2026-27 Budget</c:v>
                      </c:pt>
                      <c:pt idx="3">
                        <c:v>2027-28 Budget</c:v>
                      </c:pt>
                      <c:pt idx="4">
                        <c:v>2028-29 Budget</c:v>
                      </c:pt>
                      <c:pt idx="5">
                        <c:v>2029-30 Budget</c:v>
                      </c:pt>
                    </c:strCache>
                  </c:strRef>
                </c:cat>
                <c:val>
                  <c:numRef>
                    <c:extLst xmlns:c15="http://schemas.microsoft.com/office/drawing/2012/chart">
                      <c:ext xmlns:c15="http://schemas.microsoft.com/office/drawing/2012/chart" uri="{02D57815-91ED-43cb-92C2-25804820EDAC}">
                        <c15:formulaRef>
                          <c15:sqref>'Chart 2'!$B$10:$G$10</c15:sqref>
                        </c15:formulaRef>
                      </c:ext>
                    </c:extLst>
                    <c:numCache>
                      <c:formatCode>_(* #,##0.0,,_);_(* \(#,##0.0,,\);_(* "-"_);_(@_)</c:formatCode>
                      <c:ptCount val="6"/>
                      <c:pt idx="0">
                        <c:v>1184817197.6000001</c:v>
                      </c:pt>
                      <c:pt idx="1">
                        <c:v>1122828905.5679474</c:v>
                      </c:pt>
                      <c:pt idx="2">
                        <c:v>1175168919.024941</c:v>
                      </c:pt>
                      <c:pt idx="3">
                        <c:v>1229284691.4613314</c:v>
                      </c:pt>
                      <c:pt idx="4">
                        <c:v>1291036691.9503577</c:v>
                      </c:pt>
                      <c:pt idx="5">
                        <c:v>1334199574.0601647</c:v>
                      </c:pt>
                    </c:numCache>
                  </c:numRef>
                </c:val>
                <c:extLst xmlns:c15="http://schemas.microsoft.com/office/drawing/2012/chart">
                  <c:ext xmlns:c16="http://schemas.microsoft.com/office/drawing/2014/chart" uri="{C3380CC4-5D6E-409C-BE32-E72D297353CC}">
                    <c16:uniqueId val="{00000008-9062-4E4F-9DF4-00EBB9511DFB}"/>
                  </c:ext>
                </c:extLst>
              </c15:ser>
            </c15:filteredBarSeries>
          </c:ext>
        </c:extLst>
      </c:barChart>
      <c:catAx>
        <c:axId val="196129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61293808"/>
        <c:crosses val="autoZero"/>
        <c:auto val="1"/>
        <c:lblAlgn val="ctr"/>
        <c:lblOffset val="100"/>
        <c:noMultiLvlLbl val="0"/>
      </c:catAx>
      <c:valAx>
        <c:axId val="1961293808"/>
        <c:scaling>
          <c:orientation val="minMax"/>
          <c:max val="1400000000"/>
        </c:scaling>
        <c:delete val="0"/>
        <c:axPos val="l"/>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61293328"/>
        <c:crosses val="autoZero"/>
        <c:crossBetween val="between"/>
      </c:valAx>
      <c:spPr>
        <a:noFill/>
        <a:ln>
          <a:noFill/>
        </a:ln>
        <a:effectLst/>
      </c:spPr>
    </c:plotArea>
    <c:legend>
      <c:legendPos val="b"/>
      <c:layout>
        <c:manualLayout>
          <c:xMode val="edge"/>
          <c:yMode val="edge"/>
          <c:x val="3.4484440671381823E-2"/>
          <c:y val="0.87185249033219958"/>
          <c:w val="0.89993165976652656"/>
          <c:h val="0.1163131901411731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data id="0">
      <cx:strDim type="cat">
        <cx:f>'waterfall chart'!$A$2:$A$12</cx:f>
        <cx:lvl ptCount="11">
          <cx:pt idx="0">Budgeted Deficit</cx:pt>
          <cx:pt idx="1">Labour Disruption Enrolment </cx:pt>
          <cx:pt idx="2">Investment Income</cx:pt>
          <cx:pt idx="3">School of Continuing Studies</cx:pt>
          <cx:pt idx="4">French Access Grant </cx:pt>
          <cx:pt idx="5">Other Revenues (various)</cx:pt>
          <cx:pt idx="6">Salaries &amp; Benefits</cx:pt>
          <cx:pt idx="7">Consulting &amp; Professional Fees</cx:pt>
          <cx:pt idx="8">Operating Costs</cx:pt>
          <cx:pt idx="9">Other expenditures (various)</cx:pt>
          <cx:pt idx="10">Actual in year Deficit</cx:pt>
        </cx:lvl>
      </cx:strDim>
      <cx:numDim type="val">
        <cx:f>'waterfall chart'!$B$2:$B$12</cx:f>
        <cx:lvl ptCount="11" formatCode="General">
          <cx:pt idx="0">-132</cx:pt>
          <cx:pt idx="1">31.600000000000001</cx:pt>
          <cx:pt idx="2">18.800000000000001</cx:pt>
          <cx:pt idx="3">10.6</cx:pt>
          <cx:pt idx="4">4</cx:pt>
          <cx:pt idx="5">-2.6000000000000014</cx:pt>
          <cx:pt idx="6">18.899999999999999</cx:pt>
          <cx:pt idx="7">6.7000000000000002</cx:pt>
          <cx:pt idx="8">-7.0999999999999996</cx:pt>
          <cx:pt idx="9">0.29999999999999999</cx:pt>
          <cx:pt idx="10">-50.899999999999999</cx:pt>
        </cx:lvl>
      </cx:numDim>
    </cx:data>
  </cx:chartData>
  <cx:chart>
    <cx:title pos="t" align="ctr" overlay="0">
      <cx:tx>
        <cx:rich>
          <a:bodyPr spcFirstLastPara="1" vertOverflow="ellipsis" horzOverflow="overflow" wrap="square" lIns="0" tIns="0" rIns="0" bIns="0" anchor="ctr" anchorCtr="1"/>
          <a:lstStyle/>
          <a:p>
            <a:pPr algn="ctr" rtl="0">
              <a:defRPr/>
            </a:pPr>
            <a:r>
              <a:rPr lang="en-US" sz="2400" b="1" i="0" u="none" strike="noStrike" baseline="0">
                <a:solidFill>
                  <a:schemeClr val="accent1"/>
                </a:solidFill>
                <a:latin typeface="Aptos Narrow" panose="02110004020202020204"/>
              </a:rPr>
              <a:t>Budget to Actual Variance Analysis ($M</a:t>
            </a:r>
            <a:r>
              <a:rPr lang="en-US" sz="1600" b="1" i="0" u="none" strike="noStrike" baseline="0">
                <a:solidFill>
                  <a:schemeClr val="accent1"/>
                </a:solidFill>
                <a:latin typeface="Aptos Narrow" panose="02110004020202020204"/>
              </a:rPr>
              <a:t>)</a:t>
            </a:r>
          </a:p>
        </cx:rich>
      </cx:tx>
    </cx:title>
    <cx:plotArea>
      <cx:plotAreaRegion>
        <cx:series layoutId="waterfall" uniqueId="{BB52FDBD-53A2-4323-B6F8-0ECAFFD2EC95}">
          <cx:dataLabels pos="outEnd">
            <cx:numFmt formatCode="_(* #,##0.0_);_(* (#,##0.0);_(* &quot;-&quot;??_);_(@_)" sourceLinked="0"/>
            <cx:txPr>
              <a:bodyPr spcFirstLastPara="1" vertOverflow="ellipsis" horzOverflow="overflow" wrap="square" lIns="0" tIns="0" rIns="0" bIns="0" anchor="ctr" anchorCtr="1"/>
              <a:lstStyle/>
              <a:p>
                <a:pPr algn="ctr" rtl="0">
                  <a:defRPr sz="1100"/>
                </a:pPr>
                <a:endParaRPr lang="en-US" sz="1100" b="0" i="0" u="none" strike="noStrike" baseline="0">
                  <a:solidFill>
                    <a:srgbClr val="000000">
                      <a:lumMod val="65000"/>
                      <a:lumOff val="35000"/>
                    </a:srgbClr>
                  </a:solidFill>
                  <a:latin typeface="IBM Plex Sans Light" panose="020F0502020204030204"/>
                </a:endParaRPr>
              </a:p>
            </cx:txPr>
            <cx:visibility seriesName="0" categoryName="0" value="1"/>
            <cx:separator>, </cx:separator>
          </cx:dataLabels>
          <cx:dataId val="0"/>
          <cx:layoutPr>
            <cx:subtotals>
              <cx:idx val="0"/>
              <cx:idx val="10"/>
              <cx:idx val="11"/>
            </cx:subtotals>
          </cx:layoutPr>
        </cx:series>
      </cx:plotAreaRegion>
      <cx:axis id="0">
        <cx:catScaling gapWidth="0.5"/>
        <cx:tickLabels/>
        <cx:txPr>
          <a:bodyPr spcFirstLastPara="1" vertOverflow="ellipsis" horzOverflow="overflow" wrap="square" lIns="0" tIns="0" rIns="0" bIns="0" anchor="ctr" anchorCtr="1"/>
          <a:lstStyle/>
          <a:p>
            <a:pPr algn="ctr" rtl="0">
              <a:defRPr sz="800"/>
            </a:pPr>
            <a:endParaRPr lang="en-US" sz="800" b="0" i="0" u="none" strike="noStrike" baseline="0">
              <a:solidFill>
                <a:srgbClr val="000000">
                  <a:lumMod val="65000"/>
                  <a:lumOff val="35000"/>
                </a:srgbClr>
              </a:solidFill>
              <a:latin typeface="IBM Plex Sans Light" panose="020F0502020204030204"/>
            </a:endParaRPr>
          </a:p>
        </cx:txPr>
      </cx:axis>
      <cx:axis id="1">
        <cx:valScaling/>
        <cx:majorGridlines/>
        <cx:tickLabels/>
        <cx:numFmt formatCode="_(* #,##0.0_);_(* (#,##0.0);_(* &quot;-&quot;??_);_(@_)" sourceLinked="0"/>
        <cx:txPr>
          <a:bodyPr spcFirstLastPara="1" vertOverflow="ellipsis" horzOverflow="overflow" wrap="square" lIns="0" tIns="0" rIns="0" bIns="0" anchor="ctr" anchorCtr="1"/>
          <a:lstStyle/>
          <a:p>
            <a:pPr algn="ctr" rtl="0">
              <a:defRPr sz="1000"/>
            </a:pPr>
            <a:endParaRPr lang="en-US" sz="1000" b="0" i="0" u="none" strike="noStrike" baseline="0">
              <a:solidFill>
                <a:srgbClr val="000000">
                  <a:lumMod val="65000"/>
                  <a:lumOff val="35000"/>
                </a:srgbClr>
              </a:solidFill>
              <a:latin typeface="IBM Plex Sans Light" panose="020F0502020204030204"/>
            </a:endParaRPr>
          </a:p>
        </cx:txPr>
      </cx:axis>
    </cx:plotArea>
    <cx:legend pos="t" align="ctr" overlay="0">
      <cx:txPr>
        <a:bodyPr spcFirstLastPara="1" vertOverflow="ellipsis" horzOverflow="overflow" wrap="square" lIns="0" tIns="0" rIns="0" bIns="0" anchor="ctr" anchorCtr="1"/>
        <a:lstStyle/>
        <a:p>
          <a:pPr algn="ctr" rtl="0">
            <a:defRPr sz="1050">
              <a:solidFill>
                <a:schemeClr val="accent2"/>
              </a:solidFill>
            </a:defRPr>
          </a:pPr>
          <a:endParaRPr lang="en-US" sz="1050" b="0" i="0" u="none" strike="noStrike" baseline="0">
            <a:solidFill>
              <a:schemeClr val="accent2"/>
            </a:solidFill>
            <a:latin typeface="IBM Plex Sans Light" panose="020F0502020204030204"/>
          </a:endParaRPr>
        </a:p>
      </cx:txPr>
    </cx:legend>
  </cx:chart>
  <cx:fmtOvrs>
    <cx:fmtOvr idx="2">
      <cx:spPr>
        <a:solidFill>
          <a:schemeClr val="accent2"/>
        </a:solidFill>
      </cx:spPr>
    </cx:fmtOvr>
    <cx:fmtOvr idx="1">
      <cx:spPr>
        <a:solidFill>
          <a:schemeClr val="accent1"/>
        </a:solidFill>
      </cx:spPr>
    </cx:fmtOvr>
    <cx:fmtOvr idx="0">
      <cx:spPr>
        <a:solidFill>
          <a:schemeClr val="accent4"/>
        </a:solidFill>
      </cx:spPr>
    </cx:fmtOvr>
  </cx:fmtOvrs>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ata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58.svg"/><Relationship Id="rId4" Type="http://schemas.openxmlformats.org/officeDocument/2006/relationships/image" Target="../media/image53.svg"/><Relationship Id="rId9" Type="http://schemas.openxmlformats.org/officeDocument/2006/relationships/image" Target="../media/image30.png"/></Relationships>
</file>

<file path=ppt/diagrams/_rels/data6.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sv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 Id="rId14" Type="http://schemas.openxmlformats.org/officeDocument/2006/relationships/image" Target="../media/image8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58.svg"/><Relationship Id="rId4" Type="http://schemas.openxmlformats.org/officeDocument/2006/relationships/image" Target="../media/image53.svg"/><Relationship Id="rId9" Type="http://schemas.openxmlformats.org/officeDocument/2006/relationships/image" Target="../media/image30.png"/></Relationships>
</file>

<file path=ppt/diagrams/_rels/drawing6.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sv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 Id="rId14" Type="http://schemas.openxmlformats.org/officeDocument/2006/relationships/image" Target="../media/image8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788E4C-68AD-434B-BEB8-76E2D6717A4E}"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CA"/>
        </a:p>
      </dgm:t>
    </dgm:pt>
    <dgm:pt modelId="{2BF5AC5A-5128-4505-BED2-DA357026E944}">
      <dgm:prSet phldrT="[Text]" custT="1"/>
      <dgm:spPr/>
      <dgm:t>
        <a:bodyPr/>
        <a:lstStyle/>
        <a:p>
          <a:r>
            <a:rPr lang="en-CA" sz="2000" b="1"/>
            <a:t>2020</a:t>
          </a:r>
        </a:p>
      </dgm:t>
    </dgm:pt>
    <dgm:pt modelId="{CF971D56-0152-4FA3-B733-07B4E8E3BAA3}" type="parTrans" cxnId="{09EEFA1B-9923-4814-89B1-BC53C5608613}">
      <dgm:prSet/>
      <dgm:spPr/>
      <dgm:t>
        <a:bodyPr/>
        <a:lstStyle/>
        <a:p>
          <a:endParaRPr lang="en-CA" sz="1600" b="1"/>
        </a:p>
      </dgm:t>
    </dgm:pt>
    <dgm:pt modelId="{7B773ADF-D727-4091-A548-A28D792057DA}" type="sibTrans" cxnId="{09EEFA1B-9923-4814-89B1-BC53C5608613}">
      <dgm:prSet/>
      <dgm:spPr/>
      <dgm:t>
        <a:bodyPr/>
        <a:lstStyle/>
        <a:p>
          <a:endParaRPr lang="en-CA" sz="1600" b="1"/>
        </a:p>
      </dgm:t>
    </dgm:pt>
    <dgm:pt modelId="{FF28016B-A9F4-42F2-9F70-FC20AA730071}">
      <dgm:prSet phldrT="[Text]" custT="1"/>
      <dgm:spPr/>
      <dgm:t>
        <a:bodyPr/>
        <a:lstStyle/>
        <a:p>
          <a:r>
            <a:rPr lang="en-CA" sz="900" b="1"/>
            <a:t>Global Pandemic</a:t>
          </a:r>
        </a:p>
      </dgm:t>
    </dgm:pt>
    <dgm:pt modelId="{4316BE27-5D4F-46D6-8FF1-C1B89EBD47AC}" type="parTrans" cxnId="{C6460DA9-CFDA-4E5F-9590-446782A8B490}">
      <dgm:prSet/>
      <dgm:spPr/>
      <dgm:t>
        <a:bodyPr/>
        <a:lstStyle/>
        <a:p>
          <a:endParaRPr lang="en-CA" sz="1600" b="1"/>
        </a:p>
      </dgm:t>
    </dgm:pt>
    <dgm:pt modelId="{A2703D41-227F-454F-8D57-87DC622023BB}" type="sibTrans" cxnId="{C6460DA9-CFDA-4E5F-9590-446782A8B490}">
      <dgm:prSet/>
      <dgm:spPr/>
      <dgm:t>
        <a:bodyPr/>
        <a:lstStyle/>
        <a:p>
          <a:endParaRPr lang="en-CA" sz="1600" b="1"/>
        </a:p>
      </dgm:t>
    </dgm:pt>
    <dgm:pt modelId="{24601C26-63F4-47DB-A2A7-69AC201FD820}">
      <dgm:prSet phldrT="[Text]" custT="1"/>
      <dgm:spPr/>
      <dgm:t>
        <a:bodyPr/>
        <a:lstStyle/>
        <a:p>
          <a:r>
            <a:rPr lang="en-CA" sz="900" b="1"/>
            <a:t>Online/Remote Teaching</a:t>
          </a:r>
        </a:p>
      </dgm:t>
    </dgm:pt>
    <dgm:pt modelId="{628808D8-0033-4C46-B68E-852F93A69CCB}" type="parTrans" cxnId="{8BDE7C11-BF8B-402E-894B-0FDD3E546A08}">
      <dgm:prSet/>
      <dgm:spPr/>
      <dgm:t>
        <a:bodyPr/>
        <a:lstStyle/>
        <a:p>
          <a:endParaRPr lang="en-CA" sz="1600" b="1"/>
        </a:p>
      </dgm:t>
    </dgm:pt>
    <dgm:pt modelId="{0CB4C5CD-E554-431D-8E50-3C029BF9DA4A}" type="sibTrans" cxnId="{8BDE7C11-BF8B-402E-894B-0FDD3E546A08}">
      <dgm:prSet/>
      <dgm:spPr/>
      <dgm:t>
        <a:bodyPr/>
        <a:lstStyle/>
        <a:p>
          <a:endParaRPr lang="en-CA" sz="1600" b="1"/>
        </a:p>
      </dgm:t>
    </dgm:pt>
    <dgm:pt modelId="{5E6DD8FF-3FBB-4A5F-80B5-EB87E9E3BB91}">
      <dgm:prSet phldrT="[Text]" custT="1"/>
      <dgm:spPr/>
      <dgm:t>
        <a:bodyPr/>
        <a:lstStyle/>
        <a:p>
          <a:r>
            <a:rPr lang="en-CA" sz="2000" b="1"/>
            <a:t>2021</a:t>
          </a:r>
        </a:p>
      </dgm:t>
    </dgm:pt>
    <dgm:pt modelId="{3F894347-85B1-4CFB-B6CA-4272957DBEE0}" type="parTrans" cxnId="{87D10372-A6AC-4395-9382-7978570563E5}">
      <dgm:prSet/>
      <dgm:spPr/>
      <dgm:t>
        <a:bodyPr/>
        <a:lstStyle/>
        <a:p>
          <a:endParaRPr lang="en-CA" sz="1600" b="1"/>
        </a:p>
      </dgm:t>
    </dgm:pt>
    <dgm:pt modelId="{0F032C0E-92BB-47EC-AF9E-C0BE9B0A1895}" type="sibTrans" cxnId="{87D10372-A6AC-4395-9382-7978570563E5}">
      <dgm:prSet/>
      <dgm:spPr/>
      <dgm:t>
        <a:bodyPr/>
        <a:lstStyle/>
        <a:p>
          <a:endParaRPr lang="en-CA" sz="1600" b="1"/>
        </a:p>
      </dgm:t>
    </dgm:pt>
    <dgm:pt modelId="{40EB0A28-D626-42E4-B3FD-7BFF476691F2}">
      <dgm:prSet phldrT="[Text]" custT="1"/>
      <dgm:spPr/>
      <dgm:t>
        <a:bodyPr/>
        <a:lstStyle/>
        <a:p>
          <a:r>
            <a:rPr lang="en-CA" sz="900" b="1"/>
            <a:t>Contingency planning</a:t>
          </a:r>
        </a:p>
      </dgm:t>
    </dgm:pt>
    <dgm:pt modelId="{00E77685-30A6-49EB-936C-EBE1FA1AB597}" type="parTrans" cxnId="{907BC776-3AAF-4648-9594-2524FA409099}">
      <dgm:prSet/>
      <dgm:spPr/>
      <dgm:t>
        <a:bodyPr/>
        <a:lstStyle/>
        <a:p>
          <a:endParaRPr lang="en-CA" sz="1600" b="1"/>
        </a:p>
      </dgm:t>
    </dgm:pt>
    <dgm:pt modelId="{4AB444A7-9E18-4957-BF21-AA99AD31F97B}" type="sibTrans" cxnId="{907BC776-3AAF-4648-9594-2524FA409099}">
      <dgm:prSet/>
      <dgm:spPr/>
      <dgm:t>
        <a:bodyPr/>
        <a:lstStyle/>
        <a:p>
          <a:endParaRPr lang="en-CA" sz="1600" b="1"/>
        </a:p>
      </dgm:t>
    </dgm:pt>
    <dgm:pt modelId="{7EF856C1-7CA9-4767-88A3-94D0E3E55439}">
      <dgm:prSet phldrT="[Text]" custT="1"/>
      <dgm:spPr/>
      <dgm:t>
        <a:bodyPr/>
        <a:lstStyle/>
        <a:p>
          <a:r>
            <a:rPr lang="en-CA" sz="2000" b="1"/>
            <a:t>2022</a:t>
          </a:r>
        </a:p>
      </dgm:t>
    </dgm:pt>
    <dgm:pt modelId="{E1C2553B-F3CA-46B6-B3E4-F0F6AD99B85B}" type="parTrans" cxnId="{40562D31-3412-48EF-BF16-D0B855BF1C5E}">
      <dgm:prSet/>
      <dgm:spPr/>
      <dgm:t>
        <a:bodyPr/>
        <a:lstStyle/>
        <a:p>
          <a:endParaRPr lang="en-CA" sz="1600" b="1"/>
        </a:p>
      </dgm:t>
    </dgm:pt>
    <dgm:pt modelId="{4B109A23-E16C-450B-9227-2EEE9143206B}" type="sibTrans" cxnId="{40562D31-3412-48EF-BF16-D0B855BF1C5E}">
      <dgm:prSet/>
      <dgm:spPr/>
      <dgm:t>
        <a:bodyPr/>
        <a:lstStyle/>
        <a:p>
          <a:endParaRPr lang="en-CA" sz="1600" b="1"/>
        </a:p>
      </dgm:t>
    </dgm:pt>
    <dgm:pt modelId="{4037C146-3E69-427E-84FD-89B5919A0CD7}">
      <dgm:prSet phldrT="[Text]" custT="1"/>
      <dgm:spPr/>
      <dgm:t>
        <a:bodyPr/>
        <a:lstStyle/>
        <a:p>
          <a:r>
            <a:rPr lang="en-CA" sz="900" b="1"/>
            <a:t>Markham Campus Construction</a:t>
          </a:r>
        </a:p>
      </dgm:t>
    </dgm:pt>
    <dgm:pt modelId="{38A426F9-750B-464C-B739-EED7A3B3623F}" type="parTrans" cxnId="{59EF6165-013F-46BF-9835-6FEDE31AE33F}">
      <dgm:prSet/>
      <dgm:spPr/>
      <dgm:t>
        <a:bodyPr/>
        <a:lstStyle/>
        <a:p>
          <a:endParaRPr lang="en-CA" sz="1600" b="1"/>
        </a:p>
      </dgm:t>
    </dgm:pt>
    <dgm:pt modelId="{E7E315F8-C819-4788-ACF4-831BB130B459}" type="sibTrans" cxnId="{59EF6165-013F-46BF-9835-6FEDE31AE33F}">
      <dgm:prSet/>
      <dgm:spPr/>
      <dgm:t>
        <a:bodyPr/>
        <a:lstStyle/>
        <a:p>
          <a:endParaRPr lang="en-CA" sz="1600" b="1"/>
        </a:p>
      </dgm:t>
    </dgm:pt>
    <dgm:pt modelId="{4CCF016C-9B97-4ACB-9793-A4A98CEF8FF5}">
      <dgm:prSet phldrT="[Text]" custT="1"/>
      <dgm:spPr/>
      <dgm:t>
        <a:bodyPr/>
        <a:lstStyle/>
        <a:p>
          <a:r>
            <a:rPr lang="en-CA" sz="2000" b="1"/>
            <a:t>2023</a:t>
          </a:r>
        </a:p>
      </dgm:t>
    </dgm:pt>
    <dgm:pt modelId="{F5FE2799-948F-4ED6-B0BF-6956172C4972}" type="parTrans" cxnId="{1B2296B1-7856-40F1-96A1-E4DFE676881C}">
      <dgm:prSet/>
      <dgm:spPr/>
      <dgm:t>
        <a:bodyPr/>
        <a:lstStyle/>
        <a:p>
          <a:endParaRPr lang="en-CA" sz="1600" b="1"/>
        </a:p>
      </dgm:t>
    </dgm:pt>
    <dgm:pt modelId="{1FB72B59-A80B-460E-9131-47FC535EA54D}" type="sibTrans" cxnId="{1B2296B1-7856-40F1-96A1-E4DFE676881C}">
      <dgm:prSet/>
      <dgm:spPr/>
      <dgm:t>
        <a:bodyPr/>
        <a:lstStyle/>
        <a:p>
          <a:endParaRPr lang="en-CA" sz="1600" b="1"/>
        </a:p>
      </dgm:t>
    </dgm:pt>
    <dgm:pt modelId="{3A7E1EB5-F4B8-47E9-8650-7FD7E25DC6AE}">
      <dgm:prSet phldrT="[Text]" custT="1"/>
      <dgm:spPr/>
      <dgm:t>
        <a:bodyPr/>
        <a:lstStyle/>
        <a:p>
          <a:r>
            <a:rPr lang="en-CA" sz="900" b="1"/>
            <a:t>Auditor General Audit</a:t>
          </a:r>
        </a:p>
      </dgm:t>
    </dgm:pt>
    <dgm:pt modelId="{C523CC3A-68E6-4748-B860-FBF57924CBDD}" type="parTrans" cxnId="{4209D713-2BFF-438B-AC24-51675836A04F}">
      <dgm:prSet/>
      <dgm:spPr/>
      <dgm:t>
        <a:bodyPr/>
        <a:lstStyle/>
        <a:p>
          <a:endParaRPr lang="en-CA" sz="1600" b="1"/>
        </a:p>
      </dgm:t>
    </dgm:pt>
    <dgm:pt modelId="{8FA860A5-6731-4FC1-8AE6-3EB352B90D47}" type="sibTrans" cxnId="{4209D713-2BFF-438B-AC24-51675836A04F}">
      <dgm:prSet/>
      <dgm:spPr/>
      <dgm:t>
        <a:bodyPr/>
        <a:lstStyle/>
        <a:p>
          <a:endParaRPr lang="en-CA" sz="1600" b="1"/>
        </a:p>
      </dgm:t>
    </dgm:pt>
    <dgm:pt modelId="{637128DC-3294-4E4E-93F5-32B47E960292}">
      <dgm:prSet phldrT="[Text]" custT="1"/>
      <dgm:spPr/>
      <dgm:t>
        <a:bodyPr/>
        <a:lstStyle/>
        <a:p>
          <a:r>
            <a:rPr lang="en-CA" sz="2000" b="1"/>
            <a:t>2024</a:t>
          </a:r>
        </a:p>
      </dgm:t>
    </dgm:pt>
    <dgm:pt modelId="{B74C62E6-F936-4B1E-9F9E-8E1B7444108B}" type="parTrans" cxnId="{0CB338C2-6DAD-42B5-9ED8-210AC96C666A}">
      <dgm:prSet/>
      <dgm:spPr/>
      <dgm:t>
        <a:bodyPr/>
        <a:lstStyle/>
        <a:p>
          <a:endParaRPr lang="en-CA" sz="1600" b="1"/>
        </a:p>
      </dgm:t>
    </dgm:pt>
    <dgm:pt modelId="{33E59BD5-19E3-41AE-83B7-7B5503E4F6B2}" type="sibTrans" cxnId="{0CB338C2-6DAD-42B5-9ED8-210AC96C666A}">
      <dgm:prSet/>
      <dgm:spPr/>
      <dgm:t>
        <a:bodyPr/>
        <a:lstStyle/>
        <a:p>
          <a:endParaRPr lang="en-CA" sz="1600" b="1"/>
        </a:p>
      </dgm:t>
    </dgm:pt>
    <dgm:pt modelId="{8E3FC02B-70FF-48FB-AA8B-73B3BD22F425}">
      <dgm:prSet phldrT="[Text]" custT="1"/>
      <dgm:spPr/>
      <dgm:t>
        <a:bodyPr/>
        <a:lstStyle/>
        <a:p>
          <a:pPr rtl="0"/>
          <a:r>
            <a:rPr lang="en-CA" sz="900" b="1"/>
            <a:t>Bill 124</a:t>
          </a:r>
          <a:r>
            <a:rPr lang="en-CA" sz="900" b="1">
              <a:latin typeface="IBM Plex Sans" panose="020F0302020204030204"/>
            </a:rPr>
            <a:t> overturned</a:t>
          </a:r>
          <a:endParaRPr lang="en-CA" sz="900" b="1"/>
        </a:p>
      </dgm:t>
    </dgm:pt>
    <dgm:pt modelId="{934703B3-B3B5-4B10-9050-1032169027A9}" type="parTrans" cxnId="{D0C6195D-A186-41B8-B885-B013888D5121}">
      <dgm:prSet/>
      <dgm:spPr/>
      <dgm:t>
        <a:bodyPr/>
        <a:lstStyle/>
        <a:p>
          <a:endParaRPr lang="en-CA" sz="1600" b="1"/>
        </a:p>
      </dgm:t>
    </dgm:pt>
    <dgm:pt modelId="{6B55D3B6-CD4F-404B-9F8B-DDAE8CAE12C6}" type="sibTrans" cxnId="{D0C6195D-A186-41B8-B885-B013888D5121}">
      <dgm:prSet/>
      <dgm:spPr/>
      <dgm:t>
        <a:bodyPr/>
        <a:lstStyle/>
        <a:p>
          <a:endParaRPr lang="en-CA" sz="1600" b="1"/>
        </a:p>
      </dgm:t>
    </dgm:pt>
    <dgm:pt modelId="{8C471988-A52B-4CF2-875C-889561A39907}">
      <dgm:prSet phldrT="[Text]" custT="1"/>
      <dgm:spPr/>
      <dgm:t>
        <a:bodyPr/>
        <a:lstStyle/>
        <a:p>
          <a:r>
            <a:rPr lang="en-CA" sz="2000" b="1"/>
            <a:t>2019</a:t>
          </a:r>
        </a:p>
      </dgm:t>
    </dgm:pt>
    <dgm:pt modelId="{1A84FA0F-91E1-43E6-B85E-F522B7B5F436}" type="parTrans" cxnId="{D8189D42-4291-4139-8A4D-6A1FED194AD7}">
      <dgm:prSet/>
      <dgm:spPr/>
      <dgm:t>
        <a:bodyPr/>
        <a:lstStyle/>
        <a:p>
          <a:endParaRPr lang="en-CA" sz="1600" b="1"/>
        </a:p>
      </dgm:t>
    </dgm:pt>
    <dgm:pt modelId="{C3479CEA-BDFB-46E5-84A3-09F2732D2F3B}" type="sibTrans" cxnId="{D8189D42-4291-4139-8A4D-6A1FED194AD7}">
      <dgm:prSet/>
      <dgm:spPr/>
      <dgm:t>
        <a:bodyPr/>
        <a:lstStyle/>
        <a:p>
          <a:endParaRPr lang="en-CA" sz="1600" b="1"/>
        </a:p>
      </dgm:t>
    </dgm:pt>
    <dgm:pt modelId="{D57CD9E6-F98C-4C42-9934-DA31C40A433C}">
      <dgm:prSet phldrT="[Text]" custT="1"/>
      <dgm:spPr/>
      <dgm:t>
        <a:bodyPr/>
        <a:lstStyle/>
        <a:p>
          <a:r>
            <a:rPr lang="en-CA" sz="900" b="1"/>
            <a:t>10% Tuition Rollback</a:t>
          </a:r>
        </a:p>
      </dgm:t>
    </dgm:pt>
    <dgm:pt modelId="{81A5E67B-0AE3-4C42-BECE-FAB1A7F6DF43}" type="parTrans" cxnId="{52B9ED5C-C96C-4E20-85ED-9E75F71D3EF6}">
      <dgm:prSet/>
      <dgm:spPr/>
      <dgm:t>
        <a:bodyPr/>
        <a:lstStyle/>
        <a:p>
          <a:endParaRPr lang="en-CA" sz="1600" b="1"/>
        </a:p>
      </dgm:t>
    </dgm:pt>
    <dgm:pt modelId="{1B71896E-4D38-4921-B324-071797A4FC62}" type="sibTrans" cxnId="{52B9ED5C-C96C-4E20-85ED-9E75F71D3EF6}">
      <dgm:prSet/>
      <dgm:spPr/>
      <dgm:t>
        <a:bodyPr/>
        <a:lstStyle/>
        <a:p>
          <a:endParaRPr lang="en-CA" sz="1600" b="1"/>
        </a:p>
      </dgm:t>
    </dgm:pt>
    <dgm:pt modelId="{005E8383-2D74-47C5-8029-EE7E007ADC76}">
      <dgm:prSet phldrT="[Text]" custT="1"/>
      <dgm:spPr/>
      <dgm:t>
        <a:bodyPr/>
        <a:lstStyle/>
        <a:p>
          <a:r>
            <a:rPr lang="en-CA" sz="900" b="1"/>
            <a:t>Tuition freeze begins</a:t>
          </a:r>
        </a:p>
      </dgm:t>
    </dgm:pt>
    <dgm:pt modelId="{63E67756-0A77-4DDE-96A9-398686020720}" type="parTrans" cxnId="{9AEBF2A1-8120-4EB4-9ADC-D65EF635A4A5}">
      <dgm:prSet/>
      <dgm:spPr/>
      <dgm:t>
        <a:bodyPr/>
        <a:lstStyle/>
        <a:p>
          <a:endParaRPr lang="en-CA" sz="1600" b="1"/>
        </a:p>
      </dgm:t>
    </dgm:pt>
    <dgm:pt modelId="{76A2C1B6-DB25-4080-978A-454C3F41CA15}" type="sibTrans" cxnId="{9AEBF2A1-8120-4EB4-9ADC-D65EF635A4A5}">
      <dgm:prSet/>
      <dgm:spPr/>
      <dgm:t>
        <a:bodyPr/>
        <a:lstStyle/>
        <a:p>
          <a:endParaRPr lang="en-CA" sz="1600" b="1"/>
        </a:p>
      </dgm:t>
    </dgm:pt>
    <dgm:pt modelId="{55C40CDD-7A96-4DB4-A757-EABC6B9AD9E3}">
      <dgm:prSet phldrT="[Text]" custT="1"/>
      <dgm:spPr/>
      <dgm:t>
        <a:bodyPr/>
        <a:lstStyle/>
        <a:p>
          <a:r>
            <a:rPr lang="en-CA" sz="900" b="1"/>
            <a:t>International Caps</a:t>
          </a:r>
        </a:p>
      </dgm:t>
    </dgm:pt>
    <dgm:pt modelId="{4FBCEE92-EEF8-4FC2-B501-099EEE2AC999}" type="parTrans" cxnId="{60E9182E-2878-4FCC-9C22-F5337C31ACD4}">
      <dgm:prSet/>
      <dgm:spPr/>
      <dgm:t>
        <a:bodyPr/>
        <a:lstStyle/>
        <a:p>
          <a:endParaRPr lang="en-CA" sz="1600" b="1"/>
        </a:p>
      </dgm:t>
    </dgm:pt>
    <dgm:pt modelId="{87AB1625-32B1-440E-8DC5-4FF8C3229418}" type="sibTrans" cxnId="{60E9182E-2878-4FCC-9C22-F5337C31ACD4}">
      <dgm:prSet/>
      <dgm:spPr/>
      <dgm:t>
        <a:bodyPr/>
        <a:lstStyle/>
        <a:p>
          <a:endParaRPr lang="en-CA" sz="1600" b="1"/>
        </a:p>
      </dgm:t>
    </dgm:pt>
    <dgm:pt modelId="{A5727F79-17FD-4039-B31D-24EFBEBF6D25}">
      <dgm:prSet phldrT="[Text]" custT="1"/>
      <dgm:spPr/>
      <dgm:t>
        <a:bodyPr/>
        <a:lstStyle/>
        <a:p>
          <a:r>
            <a:rPr lang="en-CA" sz="900" b="1"/>
            <a:t>Good reserves and carry forwards</a:t>
          </a:r>
        </a:p>
      </dgm:t>
    </dgm:pt>
    <dgm:pt modelId="{84021BC0-5AC9-4DFD-94E6-00B8F4659EEA}" type="parTrans" cxnId="{EA75FFD0-68E4-4F31-8E4F-CB9D6CC0F883}">
      <dgm:prSet/>
      <dgm:spPr/>
      <dgm:t>
        <a:bodyPr/>
        <a:lstStyle/>
        <a:p>
          <a:endParaRPr lang="en-CA" sz="1600" b="1"/>
        </a:p>
      </dgm:t>
    </dgm:pt>
    <dgm:pt modelId="{01E10FA2-6227-4235-B33A-217015A5D8AC}" type="sibTrans" cxnId="{EA75FFD0-68E4-4F31-8E4F-CB9D6CC0F883}">
      <dgm:prSet/>
      <dgm:spPr/>
      <dgm:t>
        <a:bodyPr/>
        <a:lstStyle/>
        <a:p>
          <a:endParaRPr lang="en-CA" sz="1600" b="1"/>
        </a:p>
      </dgm:t>
    </dgm:pt>
    <dgm:pt modelId="{6F5E04B9-948C-4214-B919-E4B213B36565}">
      <dgm:prSet phldrT="[Text]" custT="1"/>
      <dgm:spPr/>
      <dgm:t>
        <a:bodyPr/>
        <a:lstStyle/>
        <a:p>
          <a:r>
            <a:rPr lang="en-CA" sz="900" b="1"/>
            <a:t>Continued tuition freeze &amp; SMA4</a:t>
          </a:r>
        </a:p>
      </dgm:t>
    </dgm:pt>
    <dgm:pt modelId="{7D9EE63F-1FD3-4C33-AE94-18B46ED94F08}" type="parTrans" cxnId="{F0E85856-4508-44C6-9187-73E7306E133A}">
      <dgm:prSet/>
      <dgm:spPr/>
      <dgm:t>
        <a:bodyPr/>
        <a:lstStyle/>
        <a:p>
          <a:endParaRPr lang="en-CA" sz="1600" b="1"/>
        </a:p>
      </dgm:t>
    </dgm:pt>
    <dgm:pt modelId="{3EDD21F6-F09D-40EE-B377-F5D647E24158}" type="sibTrans" cxnId="{F0E85856-4508-44C6-9187-73E7306E133A}">
      <dgm:prSet/>
      <dgm:spPr/>
      <dgm:t>
        <a:bodyPr/>
        <a:lstStyle/>
        <a:p>
          <a:endParaRPr lang="en-CA" sz="1600" b="1"/>
        </a:p>
      </dgm:t>
    </dgm:pt>
    <dgm:pt modelId="{BB4F3B84-7745-4A96-A395-D2CF8713DD35}">
      <dgm:prSet phldrT="[Text]" custT="1"/>
      <dgm:spPr/>
      <dgm:t>
        <a:bodyPr/>
        <a:lstStyle/>
        <a:p>
          <a:endParaRPr lang="en-CA" sz="900" b="1"/>
        </a:p>
      </dgm:t>
    </dgm:pt>
    <dgm:pt modelId="{4FAD584C-F2A7-4663-9A8B-B58369DBE83F}" type="parTrans" cxnId="{784EAADB-E1B9-4771-AEA8-DE3E2367D8F9}">
      <dgm:prSet/>
      <dgm:spPr/>
      <dgm:t>
        <a:bodyPr/>
        <a:lstStyle/>
        <a:p>
          <a:endParaRPr lang="en-CA" sz="1600" b="1"/>
        </a:p>
      </dgm:t>
    </dgm:pt>
    <dgm:pt modelId="{77EA7CE8-74D0-4AB9-978E-381E7A4F10D4}" type="sibTrans" cxnId="{784EAADB-E1B9-4771-AEA8-DE3E2367D8F9}">
      <dgm:prSet/>
      <dgm:spPr/>
      <dgm:t>
        <a:bodyPr/>
        <a:lstStyle/>
        <a:p>
          <a:endParaRPr lang="en-CA" sz="1600" b="1"/>
        </a:p>
      </dgm:t>
    </dgm:pt>
    <dgm:pt modelId="{88B7794F-4A7F-1B4C-AD44-8E50AFAECA20}">
      <dgm:prSet phldrT="[Text]" custT="1"/>
      <dgm:spPr/>
      <dgm:t>
        <a:bodyPr/>
        <a:lstStyle/>
        <a:p>
          <a:r>
            <a:rPr lang="en-CA" sz="900" b="1"/>
            <a:t>Labour disruption</a:t>
          </a:r>
        </a:p>
      </dgm:t>
    </dgm:pt>
    <dgm:pt modelId="{FFA3EF34-CB7E-C44A-A8CC-583DF6FB3748}" type="parTrans" cxnId="{0E581618-CE27-2844-B94F-DF45FBCB36FA}">
      <dgm:prSet/>
      <dgm:spPr/>
      <dgm:t>
        <a:bodyPr/>
        <a:lstStyle/>
        <a:p>
          <a:endParaRPr lang="en-US" sz="1600" b="1"/>
        </a:p>
      </dgm:t>
    </dgm:pt>
    <dgm:pt modelId="{0F46B49C-A5A5-FA40-AFCC-FB2246ADEE9D}" type="sibTrans" cxnId="{0E581618-CE27-2844-B94F-DF45FBCB36FA}">
      <dgm:prSet/>
      <dgm:spPr/>
      <dgm:t>
        <a:bodyPr/>
        <a:lstStyle/>
        <a:p>
          <a:endParaRPr lang="en-US" sz="1600" b="1"/>
        </a:p>
      </dgm:t>
    </dgm:pt>
    <dgm:pt modelId="{C7CB183B-A24D-4F15-A314-82625AA17FFB}" type="pres">
      <dgm:prSet presAssocID="{11788E4C-68AD-434B-BEB8-76E2D6717A4E}" presName="Name0" presStyleCnt="0">
        <dgm:presLayoutVars>
          <dgm:dir/>
          <dgm:animLvl val="lvl"/>
          <dgm:resizeHandles val="exact"/>
        </dgm:presLayoutVars>
      </dgm:prSet>
      <dgm:spPr/>
    </dgm:pt>
    <dgm:pt modelId="{DE2ADC9A-6108-4B16-AD75-3361302AE4C2}" type="pres">
      <dgm:prSet presAssocID="{11788E4C-68AD-434B-BEB8-76E2D6717A4E}" presName="tSp" presStyleCnt="0"/>
      <dgm:spPr/>
    </dgm:pt>
    <dgm:pt modelId="{E3BED7F5-0D45-4E45-94E2-B10C742D2DDF}" type="pres">
      <dgm:prSet presAssocID="{11788E4C-68AD-434B-BEB8-76E2D6717A4E}" presName="bSp" presStyleCnt="0"/>
      <dgm:spPr/>
    </dgm:pt>
    <dgm:pt modelId="{CCED656C-933F-410A-B455-84E6F5E17238}" type="pres">
      <dgm:prSet presAssocID="{11788E4C-68AD-434B-BEB8-76E2D6717A4E}" presName="process" presStyleCnt="0"/>
      <dgm:spPr/>
    </dgm:pt>
    <dgm:pt modelId="{1ABA513B-31E7-43FF-81AB-3EA14AC950EE}" type="pres">
      <dgm:prSet presAssocID="{8C471988-A52B-4CF2-875C-889561A39907}" presName="composite1" presStyleCnt="0"/>
      <dgm:spPr/>
    </dgm:pt>
    <dgm:pt modelId="{7B0AE147-8AAC-4303-BECD-E48780D0583D}" type="pres">
      <dgm:prSet presAssocID="{8C471988-A52B-4CF2-875C-889561A39907}" presName="dummyNode1" presStyleLbl="node1" presStyleIdx="0" presStyleCnt="6"/>
      <dgm:spPr/>
    </dgm:pt>
    <dgm:pt modelId="{3FB39460-42AA-4C82-97BB-2B09CBE2C172}" type="pres">
      <dgm:prSet presAssocID="{8C471988-A52B-4CF2-875C-889561A39907}" presName="childNode1" presStyleLbl="bgAcc1" presStyleIdx="0" presStyleCnt="6">
        <dgm:presLayoutVars>
          <dgm:bulletEnabled val="1"/>
        </dgm:presLayoutVars>
      </dgm:prSet>
      <dgm:spPr/>
    </dgm:pt>
    <dgm:pt modelId="{684A15C5-3817-4A07-B1C6-6F7CDBBA7771}" type="pres">
      <dgm:prSet presAssocID="{8C471988-A52B-4CF2-875C-889561A39907}" presName="childNode1tx" presStyleLbl="bgAcc1" presStyleIdx="0" presStyleCnt="6">
        <dgm:presLayoutVars>
          <dgm:bulletEnabled val="1"/>
        </dgm:presLayoutVars>
      </dgm:prSet>
      <dgm:spPr/>
    </dgm:pt>
    <dgm:pt modelId="{723C4C34-3E51-42FE-BF74-64FC24E49D65}" type="pres">
      <dgm:prSet presAssocID="{8C471988-A52B-4CF2-875C-889561A39907}" presName="parentNode1" presStyleLbl="node1" presStyleIdx="0" presStyleCnt="6">
        <dgm:presLayoutVars>
          <dgm:chMax val="1"/>
          <dgm:bulletEnabled val="1"/>
        </dgm:presLayoutVars>
      </dgm:prSet>
      <dgm:spPr/>
    </dgm:pt>
    <dgm:pt modelId="{DC901094-D2D0-432A-923E-F1934CBEF924}" type="pres">
      <dgm:prSet presAssocID="{8C471988-A52B-4CF2-875C-889561A39907}" presName="connSite1" presStyleCnt="0"/>
      <dgm:spPr/>
    </dgm:pt>
    <dgm:pt modelId="{548C61FF-2799-4AF7-A2BB-3F734D50E358}" type="pres">
      <dgm:prSet presAssocID="{C3479CEA-BDFB-46E5-84A3-09F2732D2F3B}" presName="Name9" presStyleLbl="sibTrans2D1" presStyleIdx="0" presStyleCnt="5"/>
      <dgm:spPr/>
    </dgm:pt>
    <dgm:pt modelId="{3BD002C9-A91E-48D7-95C6-28816B1089A1}" type="pres">
      <dgm:prSet presAssocID="{2BF5AC5A-5128-4505-BED2-DA357026E944}" presName="composite2" presStyleCnt="0"/>
      <dgm:spPr/>
    </dgm:pt>
    <dgm:pt modelId="{671EC687-91C9-42C4-92A3-6EDF395C309C}" type="pres">
      <dgm:prSet presAssocID="{2BF5AC5A-5128-4505-BED2-DA357026E944}" presName="dummyNode2" presStyleLbl="node1" presStyleIdx="0" presStyleCnt="6"/>
      <dgm:spPr/>
    </dgm:pt>
    <dgm:pt modelId="{B90EB04B-C12C-4E1A-9ADE-50E4CC340AAA}" type="pres">
      <dgm:prSet presAssocID="{2BF5AC5A-5128-4505-BED2-DA357026E944}" presName="childNode2" presStyleLbl="bgAcc1" presStyleIdx="1" presStyleCnt="6">
        <dgm:presLayoutVars>
          <dgm:bulletEnabled val="1"/>
        </dgm:presLayoutVars>
      </dgm:prSet>
      <dgm:spPr/>
    </dgm:pt>
    <dgm:pt modelId="{F1086C31-7B44-4781-833C-6A4527E953DB}" type="pres">
      <dgm:prSet presAssocID="{2BF5AC5A-5128-4505-BED2-DA357026E944}" presName="childNode2tx" presStyleLbl="bgAcc1" presStyleIdx="1" presStyleCnt="6">
        <dgm:presLayoutVars>
          <dgm:bulletEnabled val="1"/>
        </dgm:presLayoutVars>
      </dgm:prSet>
      <dgm:spPr/>
    </dgm:pt>
    <dgm:pt modelId="{C75DC076-57B6-4479-88F7-B9902D2B839E}" type="pres">
      <dgm:prSet presAssocID="{2BF5AC5A-5128-4505-BED2-DA357026E944}" presName="parentNode2" presStyleLbl="node1" presStyleIdx="1" presStyleCnt="6">
        <dgm:presLayoutVars>
          <dgm:chMax val="0"/>
          <dgm:bulletEnabled val="1"/>
        </dgm:presLayoutVars>
      </dgm:prSet>
      <dgm:spPr/>
    </dgm:pt>
    <dgm:pt modelId="{EFE7F1E7-8BAC-4D1F-A8B3-94314B93EA31}" type="pres">
      <dgm:prSet presAssocID="{2BF5AC5A-5128-4505-BED2-DA357026E944}" presName="connSite2" presStyleCnt="0"/>
      <dgm:spPr/>
    </dgm:pt>
    <dgm:pt modelId="{4523D28F-CC39-4A51-AC8C-3B07F56B96D8}" type="pres">
      <dgm:prSet presAssocID="{7B773ADF-D727-4091-A548-A28D792057DA}" presName="Name18" presStyleLbl="sibTrans2D1" presStyleIdx="1" presStyleCnt="5"/>
      <dgm:spPr/>
    </dgm:pt>
    <dgm:pt modelId="{475B44FA-EAF0-4EDB-BE57-80B4AFAA82E1}" type="pres">
      <dgm:prSet presAssocID="{5E6DD8FF-3FBB-4A5F-80B5-EB87E9E3BB91}" presName="composite1" presStyleCnt="0"/>
      <dgm:spPr/>
    </dgm:pt>
    <dgm:pt modelId="{E122752C-1007-4DE2-8955-28C320DAB14C}" type="pres">
      <dgm:prSet presAssocID="{5E6DD8FF-3FBB-4A5F-80B5-EB87E9E3BB91}" presName="dummyNode1" presStyleLbl="node1" presStyleIdx="1" presStyleCnt="6"/>
      <dgm:spPr/>
    </dgm:pt>
    <dgm:pt modelId="{6CCDEBFD-8E1B-4950-9A04-018CD3AF0172}" type="pres">
      <dgm:prSet presAssocID="{5E6DD8FF-3FBB-4A5F-80B5-EB87E9E3BB91}" presName="childNode1" presStyleLbl="bgAcc1" presStyleIdx="2" presStyleCnt="6">
        <dgm:presLayoutVars>
          <dgm:bulletEnabled val="1"/>
        </dgm:presLayoutVars>
      </dgm:prSet>
      <dgm:spPr/>
    </dgm:pt>
    <dgm:pt modelId="{C138D5D6-F6C5-45AC-8E76-1AC6B5CF28D9}" type="pres">
      <dgm:prSet presAssocID="{5E6DD8FF-3FBB-4A5F-80B5-EB87E9E3BB91}" presName="childNode1tx" presStyleLbl="bgAcc1" presStyleIdx="2" presStyleCnt="6">
        <dgm:presLayoutVars>
          <dgm:bulletEnabled val="1"/>
        </dgm:presLayoutVars>
      </dgm:prSet>
      <dgm:spPr/>
    </dgm:pt>
    <dgm:pt modelId="{E7D5B3A4-89B5-48BA-8E75-9047649753E8}" type="pres">
      <dgm:prSet presAssocID="{5E6DD8FF-3FBB-4A5F-80B5-EB87E9E3BB91}" presName="parentNode1" presStyleLbl="node1" presStyleIdx="2" presStyleCnt="6">
        <dgm:presLayoutVars>
          <dgm:chMax val="1"/>
          <dgm:bulletEnabled val="1"/>
        </dgm:presLayoutVars>
      </dgm:prSet>
      <dgm:spPr/>
    </dgm:pt>
    <dgm:pt modelId="{4C8B648F-17C3-4A91-BF49-9C12A7BE6995}" type="pres">
      <dgm:prSet presAssocID="{5E6DD8FF-3FBB-4A5F-80B5-EB87E9E3BB91}" presName="connSite1" presStyleCnt="0"/>
      <dgm:spPr/>
    </dgm:pt>
    <dgm:pt modelId="{D516B298-578E-4F99-8501-2AF30343F9F2}" type="pres">
      <dgm:prSet presAssocID="{0F032C0E-92BB-47EC-AF9E-C0BE9B0A1895}" presName="Name9" presStyleLbl="sibTrans2D1" presStyleIdx="2" presStyleCnt="5"/>
      <dgm:spPr/>
    </dgm:pt>
    <dgm:pt modelId="{BDD92ADB-1C20-472F-BF3A-160510CD2852}" type="pres">
      <dgm:prSet presAssocID="{7EF856C1-7CA9-4767-88A3-94D0E3E55439}" presName="composite2" presStyleCnt="0"/>
      <dgm:spPr/>
    </dgm:pt>
    <dgm:pt modelId="{67CED466-5787-497F-9D9E-18891D1355A6}" type="pres">
      <dgm:prSet presAssocID="{7EF856C1-7CA9-4767-88A3-94D0E3E55439}" presName="dummyNode2" presStyleLbl="node1" presStyleIdx="2" presStyleCnt="6"/>
      <dgm:spPr/>
    </dgm:pt>
    <dgm:pt modelId="{F824AD49-28F6-4099-988D-7D03647B49AB}" type="pres">
      <dgm:prSet presAssocID="{7EF856C1-7CA9-4767-88A3-94D0E3E55439}" presName="childNode2" presStyleLbl="bgAcc1" presStyleIdx="3" presStyleCnt="6">
        <dgm:presLayoutVars>
          <dgm:bulletEnabled val="1"/>
        </dgm:presLayoutVars>
      </dgm:prSet>
      <dgm:spPr/>
    </dgm:pt>
    <dgm:pt modelId="{E6A3809E-BA2A-4665-A7E9-B36180AD2398}" type="pres">
      <dgm:prSet presAssocID="{7EF856C1-7CA9-4767-88A3-94D0E3E55439}" presName="childNode2tx" presStyleLbl="bgAcc1" presStyleIdx="3" presStyleCnt="6">
        <dgm:presLayoutVars>
          <dgm:bulletEnabled val="1"/>
        </dgm:presLayoutVars>
      </dgm:prSet>
      <dgm:spPr/>
    </dgm:pt>
    <dgm:pt modelId="{416B4719-7E8E-433D-8F3D-9DC994C7EE40}" type="pres">
      <dgm:prSet presAssocID="{7EF856C1-7CA9-4767-88A3-94D0E3E55439}" presName="parentNode2" presStyleLbl="node1" presStyleIdx="3" presStyleCnt="6">
        <dgm:presLayoutVars>
          <dgm:chMax val="0"/>
          <dgm:bulletEnabled val="1"/>
        </dgm:presLayoutVars>
      </dgm:prSet>
      <dgm:spPr/>
    </dgm:pt>
    <dgm:pt modelId="{DB35FFE0-3376-4D1A-9DF1-7DBBA543F130}" type="pres">
      <dgm:prSet presAssocID="{7EF856C1-7CA9-4767-88A3-94D0E3E55439}" presName="connSite2" presStyleCnt="0"/>
      <dgm:spPr/>
    </dgm:pt>
    <dgm:pt modelId="{6631BC99-F129-407A-A8A6-8F0309CC6F71}" type="pres">
      <dgm:prSet presAssocID="{4B109A23-E16C-450B-9227-2EEE9143206B}" presName="Name18" presStyleLbl="sibTrans2D1" presStyleIdx="3" presStyleCnt="5"/>
      <dgm:spPr/>
    </dgm:pt>
    <dgm:pt modelId="{2F345E30-FC16-4EAA-8510-67BC88C57305}" type="pres">
      <dgm:prSet presAssocID="{4CCF016C-9B97-4ACB-9793-A4A98CEF8FF5}" presName="composite1" presStyleCnt="0"/>
      <dgm:spPr/>
    </dgm:pt>
    <dgm:pt modelId="{F667C7A1-CF44-4AB1-A997-FAF34B522F5D}" type="pres">
      <dgm:prSet presAssocID="{4CCF016C-9B97-4ACB-9793-A4A98CEF8FF5}" presName="dummyNode1" presStyleLbl="node1" presStyleIdx="3" presStyleCnt="6"/>
      <dgm:spPr/>
    </dgm:pt>
    <dgm:pt modelId="{5FB38418-35A9-415B-A1DA-A21156673B22}" type="pres">
      <dgm:prSet presAssocID="{4CCF016C-9B97-4ACB-9793-A4A98CEF8FF5}" presName="childNode1" presStyleLbl="bgAcc1" presStyleIdx="4" presStyleCnt="6">
        <dgm:presLayoutVars>
          <dgm:bulletEnabled val="1"/>
        </dgm:presLayoutVars>
      </dgm:prSet>
      <dgm:spPr/>
    </dgm:pt>
    <dgm:pt modelId="{B80F2F6E-4BB3-41B7-92DE-A62C303B25AB}" type="pres">
      <dgm:prSet presAssocID="{4CCF016C-9B97-4ACB-9793-A4A98CEF8FF5}" presName="childNode1tx" presStyleLbl="bgAcc1" presStyleIdx="4" presStyleCnt="6">
        <dgm:presLayoutVars>
          <dgm:bulletEnabled val="1"/>
        </dgm:presLayoutVars>
      </dgm:prSet>
      <dgm:spPr/>
    </dgm:pt>
    <dgm:pt modelId="{7D59449C-67FC-4EE6-9106-25C37696C093}" type="pres">
      <dgm:prSet presAssocID="{4CCF016C-9B97-4ACB-9793-A4A98CEF8FF5}" presName="parentNode1" presStyleLbl="node1" presStyleIdx="4" presStyleCnt="6">
        <dgm:presLayoutVars>
          <dgm:chMax val="1"/>
          <dgm:bulletEnabled val="1"/>
        </dgm:presLayoutVars>
      </dgm:prSet>
      <dgm:spPr/>
    </dgm:pt>
    <dgm:pt modelId="{97627EFB-B50F-472B-AF43-FFA9B2C2C6F1}" type="pres">
      <dgm:prSet presAssocID="{4CCF016C-9B97-4ACB-9793-A4A98CEF8FF5}" presName="connSite1" presStyleCnt="0"/>
      <dgm:spPr/>
    </dgm:pt>
    <dgm:pt modelId="{0E36D2B6-3FB1-4387-9906-F5E0F568D738}" type="pres">
      <dgm:prSet presAssocID="{1FB72B59-A80B-460E-9131-47FC535EA54D}" presName="Name9" presStyleLbl="sibTrans2D1" presStyleIdx="4" presStyleCnt="5"/>
      <dgm:spPr/>
    </dgm:pt>
    <dgm:pt modelId="{E6D506DF-272F-462A-A371-E213A7B203BB}" type="pres">
      <dgm:prSet presAssocID="{637128DC-3294-4E4E-93F5-32B47E960292}" presName="composite2" presStyleCnt="0"/>
      <dgm:spPr/>
    </dgm:pt>
    <dgm:pt modelId="{A8CDFA92-4082-4674-8B61-CFA7D61FE800}" type="pres">
      <dgm:prSet presAssocID="{637128DC-3294-4E4E-93F5-32B47E960292}" presName="dummyNode2" presStyleLbl="node1" presStyleIdx="4" presStyleCnt="6"/>
      <dgm:spPr/>
    </dgm:pt>
    <dgm:pt modelId="{0AA4192D-C235-4DBB-8A39-D3DCD73F5F95}" type="pres">
      <dgm:prSet presAssocID="{637128DC-3294-4E4E-93F5-32B47E960292}" presName="childNode2" presStyleLbl="bgAcc1" presStyleIdx="5" presStyleCnt="6" custScaleX="113854" custScaleY="132579" custLinFactNeighborY="14770">
        <dgm:presLayoutVars>
          <dgm:bulletEnabled val="1"/>
        </dgm:presLayoutVars>
      </dgm:prSet>
      <dgm:spPr/>
    </dgm:pt>
    <dgm:pt modelId="{7857D885-9FEF-463B-B982-493DC45FB7ED}" type="pres">
      <dgm:prSet presAssocID="{637128DC-3294-4E4E-93F5-32B47E960292}" presName="childNode2tx" presStyleLbl="bgAcc1" presStyleIdx="5" presStyleCnt="6">
        <dgm:presLayoutVars>
          <dgm:bulletEnabled val="1"/>
        </dgm:presLayoutVars>
      </dgm:prSet>
      <dgm:spPr/>
    </dgm:pt>
    <dgm:pt modelId="{87B86166-C7A1-4588-BC11-C93B8D88EB07}" type="pres">
      <dgm:prSet presAssocID="{637128DC-3294-4E4E-93F5-32B47E960292}" presName="parentNode2" presStyleLbl="node1" presStyleIdx="5" presStyleCnt="6">
        <dgm:presLayoutVars>
          <dgm:chMax val="0"/>
          <dgm:bulletEnabled val="1"/>
        </dgm:presLayoutVars>
      </dgm:prSet>
      <dgm:spPr/>
    </dgm:pt>
    <dgm:pt modelId="{7EA5150D-8AAE-4A3E-BDE5-0002E9AFCC5E}" type="pres">
      <dgm:prSet presAssocID="{637128DC-3294-4E4E-93F5-32B47E960292}" presName="connSite2" presStyleCnt="0"/>
      <dgm:spPr/>
    </dgm:pt>
  </dgm:ptLst>
  <dgm:cxnLst>
    <dgm:cxn modelId="{FDBB8201-99E4-4422-B634-8CC13779D9B5}" type="presOf" srcId="{11788E4C-68AD-434B-BEB8-76E2D6717A4E}" destId="{C7CB183B-A24D-4F15-A314-82625AA17FFB}" srcOrd="0" destOrd="0" presId="urn:microsoft.com/office/officeart/2005/8/layout/hProcess4"/>
    <dgm:cxn modelId="{73FCCF03-6400-4D68-9A54-227E9361C56E}" type="presOf" srcId="{7B773ADF-D727-4091-A548-A28D792057DA}" destId="{4523D28F-CC39-4A51-AC8C-3B07F56B96D8}" srcOrd="0" destOrd="0" presId="urn:microsoft.com/office/officeart/2005/8/layout/hProcess4"/>
    <dgm:cxn modelId="{C6272706-BB7F-4B13-B5F9-385286783A19}" type="presOf" srcId="{D57CD9E6-F98C-4C42-9934-DA31C40A433C}" destId="{3FB39460-42AA-4C82-97BB-2B09CBE2C172}" srcOrd="0" destOrd="0" presId="urn:microsoft.com/office/officeart/2005/8/layout/hProcess4"/>
    <dgm:cxn modelId="{A94F8B0D-F801-474E-89DF-12DDAC8F2925}" type="presOf" srcId="{BB4F3B84-7745-4A96-A395-D2CF8713DD35}" destId="{F824AD49-28F6-4099-988D-7D03647B49AB}" srcOrd="0" destOrd="0" presId="urn:microsoft.com/office/officeart/2005/8/layout/hProcess4"/>
    <dgm:cxn modelId="{F9F24A10-EFBE-4193-ACA5-57D13AE57815}" type="presOf" srcId="{4B109A23-E16C-450B-9227-2EEE9143206B}" destId="{6631BC99-F129-407A-A8A6-8F0309CC6F71}" srcOrd="0" destOrd="0" presId="urn:microsoft.com/office/officeart/2005/8/layout/hProcess4"/>
    <dgm:cxn modelId="{8BDE7C11-BF8B-402E-894B-0FDD3E546A08}" srcId="{2BF5AC5A-5128-4505-BED2-DA357026E944}" destId="{24601C26-63F4-47DB-A2A7-69AC201FD820}" srcOrd="1" destOrd="0" parTransId="{628808D8-0033-4C46-B68E-852F93A69CCB}" sibTransId="{0CB4C5CD-E554-431D-8E50-3C029BF9DA4A}"/>
    <dgm:cxn modelId="{ABD28D11-E840-6440-AF72-0D9D91CAF82B}" type="presOf" srcId="{88B7794F-4A7F-1B4C-AD44-8E50AFAECA20}" destId="{7857D885-9FEF-463B-B982-493DC45FB7ED}" srcOrd="1" destOrd="3" presId="urn:microsoft.com/office/officeart/2005/8/layout/hProcess4"/>
    <dgm:cxn modelId="{BBA0ED11-E827-44A4-BC96-E76D96B07C98}" type="presOf" srcId="{A5727F79-17FD-4039-B31D-24EFBEBF6D25}" destId="{C138D5D6-F6C5-45AC-8E76-1AC6B5CF28D9}" srcOrd="1" destOrd="1" presId="urn:microsoft.com/office/officeart/2005/8/layout/hProcess4"/>
    <dgm:cxn modelId="{4209D713-2BFF-438B-AC24-51675836A04F}" srcId="{4CCF016C-9B97-4ACB-9793-A4A98CEF8FF5}" destId="{3A7E1EB5-F4B8-47E9-8650-7FD7E25DC6AE}" srcOrd="0" destOrd="0" parTransId="{C523CC3A-68E6-4748-B860-FBF57924CBDD}" sibTransId="{8FA860A5-6731-4FC1-8AE6-3EB352B90D47}"/>
    <dgm:cxn modelId="{935DDF17-9912-4F8E-B5C2-CA72B2A5F501}" type="presOf" srcId="{005E8383-2D74-47C5-8029-EE7E007ADC76}" destId="{684A15C5-3817-4A07-B1C6-6F7CDBBA7771}" srcOrd="1" destOrd="1" presId="urn:microsoft.com/office/officeart/2005/8/layout/hProcess4"/>
    <dgm:cxn modelId="{0E581618-CE27-2844-B94F-DF45FBCB36FA}" srcId="{637128DC-3294-4E4E-93F5-32B47E960292}" destId="{88B7794F-4A7F-1B4C-AD44-8E50AFAECA20}" srcOrd="3" destOrd="0" parTransId="{FFA3EF34-CB7E-C44A-A8CC-583DF6FB3748}" sibTransId="{0F46B49C-A5A5-FA40-AFCC-FB2246ADEE9D}"/>
    <dgm:cxn modelId="{09EEFA1B-9923-4814-89B1-BC53C5608613}" srcId="{11788E4C-68AD-434B-BEB8-76E2D6717A4E}" destId="{2BF5AC5A-5128-4505-BED2-DA357026E944}" srcOrd="1" destOrd="0" parTransId="{CF971D56-0152-4FA3-B733-07B4E8E3BAA3}" sibTransId="{7B773ADF-D727-4091-A548-A28D792057DA}"/>
    <dgm:cxn modelId="{C0810D1F-C754-436A-9315-DAC3BC0CF7C0}" type="presOf" srcId="{3A7E1EB5-F4B8-47E9-8650-7FD7E25DC6AE}" destId="{B80F2F6E-4BB3-41B7-92DE-A62C303B25AB}" srcOrd="1" destOrd="0" presId="urn:microsoft.com/office/officeart/2005/8/layout/hProcess4"/>
    <dgm:cxn modelId="{785B4D20-17CB-4E08-8687-BEEA4990A79C}" type="presOf" srcId="{005E8383-2D74-47C5-8029-EE7E007ADC76}" destId="{3FB39460-42AA-4C82-97BB-2B09CBE2C172}" srcOrd="0" destOrd="1" presId="urn:microsoft.com/office/officeart/2005/8/layout/hProcess4"/>
    <dgm:cxn modelId="{60E9182E-2878-4FCC-9C22-F5337C31ACD4}" srcId="{637128DC-3294-4E4E-93F5-32B47E960292}" destId="{55C40CDD-7A96-4DB4-A757-EABC6B9AD9E3}" srcOrd="1" destOrd="0" parTransId="{4FBCEE92-EEF8-4FC2-B501-099EEE2AC999}" sibTransId="{87AB1625-32B1-440E-8DC5-4FF8C3229418}"/>
    <dgm:cxn modelId="{40562D31-3412-48EF-BF16-D0B855BF1C5E}" srcId="{11788E4C-68AD-434B-BEB8-76E2D6717A4E}" destId="{7EF856C1-7CA9-4767-88A3-94D0E3E55439}" srcOrd="3" destOrd="0" parTransId="{E1C2553B-F3CA-46B6-B3E4-F0F6AD99B85B}" sibTransId="{4B109A23-E16C-450B-9227-2EEE9143206B}"/>
    <dgm:cxn modelId="{0CE4E034-4195-4D32-BEF6-6D4539EE5828}" type="presOf" srcId="{C3479CEA-BDFB-46E5-84A3-09F2732D2F3B}" destId="{548C61FF-2799-4AF7-A2BB-3F734D50E358}" srcOrd="0" destOrd="0" presId="urn:microsoft.com/office/officeart/2005/8/layout/hProcess4"/>
    <dgm:cxn modelId="{B11F2635-7825-4131-BCCC-AF47694B76ED}" type="presOf" srcId="{FF28016B-A9F4-42F2-9F70-FC20AA730071}" destId="{F1086C31-7B44-4781-833C-6A4527E953DB}" srcOrd="1" destOrd="0" presId="urn:microsoft.com/office/officeart/2005/8/layout/hProcess4"/>
    <dgm:cxn modelId="{CCA23F40-C3A8-4616-A89B-45136E4C5ED5}" type="presOf" srcId="{4037C146-3E69-427E-84FD-89B5919A0CD7}" destId="{F824AD49-28F6-4099-988D-7D03647B49AB}" srcOrd="0" destOrd="1" presId="urn:microsoft.com/office/officeart/2005/8/layout/hProcess4"/>
    <dgm:cxn modelId="{52B9ED5C-C96C-4E20-85ED-9E75F71D3EF6}" srcId="{8C471988-A52B-4CF2-875C-889561A39907}" destId="{D57CD9E6-F98C-4C42-9934-DA31C40A433C}" srcOrd="0" destOrd="0" parTransId="{81A5E67B-0AE3-4C42-BECE-FAB1A7F6DF43}" sibTransId="{1B71896E-4D38-4921-B324-071797A4FC62}"/>
    <dgm:cxn modelId="{D0C6195D-A186-41B8-B885-B013888D5121}" srcId="{637128DC-3294-4E4E-93F5-32B47E960292}" destId="{8E3FC02B-70FF-48FB-AA8B-73B3BD22F425}" srcOrd="0" destOrd="0" parTransId="{934703B3-B3B5-4B10-9050-1032169027A9}" sibTransId="{6B55D3B6-CD4F-404B-9F8B-DDAE8CAE12C6}"/>
    <dgm:cxn modelId="{63B15A5F-E454-4F33-8574-60C934D63F23}" type="presOf" srcId="{6F5E04B9-948C-4214-B919-E4B213B36565}" destId="{7857D885-9FEF-463B-B982-493DC45FB7ED}" srcOrd="1" destOrd="2" presId="urn:microsoft.com/office/officeart/2005/8/layout/hProcess4"/>
    <dgm:cxn modelId="{D8189D42-4291-4139-8A4D-6A1FED194AD7}" srcId="{11788E4C-68AD-434B-BEB8-76E2D6717A4E}" destId="{8C471988-A52B-4CF2-875C-889561A39907}" srcOrd="0" destOrd="0" parTransId="{1A84FA0F-91E1-43E6-B85E-F522B7B5F436}" sibTransId="{C3479CEA-BDFB-46E5-84A3-09F2732D2F3B}"/>
    <dgm:cxn modelId="{473DD043-BAE6-4998-9768-EC67D05B4F19}" type="presOf" srcId="{24601C26-63F4-47DB-A2A7-69AC201FD820}" destId="{F1086C31-7B44-4781-833C-6A4527E953DB}" srcOrd="1" destOrd="1" presId="urn:microsoft.com/office/officeart/2005/8/layout/hProcess4"/>
    <dgm:cxn modelId="{59EF6165-013F-46BF-9835-6FEDE31AE33F}" srcId="{7EF856C1-7CA9-4767-88A3-94D0E3E55439}" destId="{4037C146-3E69-427E-84FD-89B5919A0CD7}" srcOrd="1" destOrd="0" parTransId="{38A426F9-750B-464C-B739-EED7A3B3623F}" sibTransId="{E7E315F8-C819-4788-ACF4-831BB130B459}"/>
    <dgm:cxn modelId="{5D291D49-EE5F-43C6-BA4D-925C7DAD7880}" type="presOf" srcId="{8E3FC02B-70FF-48FB-AA8B-73B3BD22F425}" destId="{7857D885-9FEF-463B-B982-493DC45FB7ED}" srcOrd="1" destOrd="0" presId="urn:microsoft.com/office/officeart/2005/8/layout/hProcess4"/>
    <dgm:cxn modelId="{19966A6B-AEC6-4D84-B105-D20D83183C68}" type="presOf" srcId="{40EB0A28-D626-42E4-B3FD-7BFF476691F2}" destId="{6CCDEBFD-8E1B-4950-9A04-018CD3AF0172}" srcOrd="0" destOrd="0" presId="urn:microsoft.com/office/officeart/2005/8/layout/hProcess4"/>
    <dgm:cxn modelId="{EA82594C-E252-4516-BD8C-2FAE56DB92D1}" type="presOf" srcId="{8C471988-A52B-4CF2-875C-889561A39907}" destId="{723C4C34-3E51-42FE-BF74-64FC24E49D65}" srcOrd="0" destOrd="0" presId="urn:microsoft.com/office/officeart/2005/8/layout/hProcess4"/>
    <dgm:cxn modelId="{3962C06D-EED6-4717-9F90-749F09A9D87E}" type="presOf" srcId="{1FB72B59-A80B-460E-9131-47FC535EA54D}" destId="{0E36D2B6-3FB1-4387-9906-F5E0F568D738}" srcOrd="0" destOrd="0" presId="urn:microsoft.com/office/officeart/2005/8/layout/hProcess4"/>
    <dgm:cxn modelId="{7A525D4E-1345-4453-8F86-84507A4C86E9}" type="presOf" srcId="{2BF5AC5A-5128-4505-BED2-DA357026E944}" destId="{C75DC076-57B6-4479-88F7-B9902D2B839E}" srcOrd="0" destOrd="0" presId="urn:microsoft.com/office/officeart/2005/8/layout/hProcess4"/>
    <dgm:cxn modelId="{AA813A70-0FD2-442E-978B-42DB576E1439}" type="presOf" srcId="{55C40CDD-7A96-4DB4-A757-EABC6B9AD9E3}" destId="{7857D885-9FEF-463B-B982-493DC45FB7ED}" srcOrd="1" destOrd="1" presId="urn:microsoft.com/office/officeart/2005/8/layout/hProcess4"/>
    <dgm:cxn modelId="{87D10372-A6AC-4395-9382-7978570563E5}" srcId="{11788E4C-68AD-434B-BEB8-76E2D6717A4E}" destId="{5E6DD8FF-3FBB-4A5F-80B5-EB87E9E3BB91}" srcOrd="2" destOrd="0" parTransId="{3F894347-85B1-4CFB-B6CA-4272957DBEE0}" sibTransId="{0F032C0E-92BB-47EC-AF9E-C0BE9B0A1895}"/>
    <dgm:cxn modelId="{F0E85856-4508-44C6-9187-73E7306E133A}" srcId="{637128DC-3294-4E4E-93F5-32B47E960292}" destId="{6F5E04B9-948C-4214-B919-E4B213B36565}" srcOrd="2" destOrd="0" parTransId="{7D9EE63F-1FD3-4C33-AE94-18B46ED94F08}" sibTransId="{3EDD21F6-F09D-40EE-B377-F5D647E24158}"/>
    <dgm:cxn modelId="{907BC776-3AAF-4648-9594-2524FA409099}" srcId="{5E6DD8FF-3FBB-4A5F-80B5-EB87E9E3BB91}" destId="{40EB0A28-D626-42E4-B3FD-7BFF476691F2}" srcOrd="0" destOrd="0" parTransId="{00E77685-30A6-49EB-936C-EBE1FA1AB597}" sibTransId="{4AB444A7-9E18-4957-BF21-AA99AD31F97B}"/>
    <dgm:cxn modelId="{3BC1867A-3282-405E-897B-9E5680090B8C}" type="presOf" srcId="{D57CD9E6-F98C-4C42-9934-DA31C40A433C}" destId="{684A15C5-3817-4A07-B1C6-6F7CDBBA7771}" srcOrd="1" destOrd="0" presId="urn:microsoft.com/office/officeart/2005/8/layout/hProcess4"/>
    <dgm:cxn modelId="{133C9E86-8409-4581-B6BC-AE063E4D282D}" type="presOf" srcId="{6F5E04B9-948C-4214-B919-E4B213B36565}" destId="{0AA4192D-C235-4DBB-8A39-D3DCD73F5F95}" srcOrd="0" destOrd="2" presId="urn:microsoft.com/office/officeart/2005/8/layout/hProcess4"/>
    <dgm:cxn modelId="{E151CC88-5AB5-4EBD-A32A-92BFD7DAAB96}" type="presOf" srcId="{24601C26-63F4-47DB-A2A7-69AC201FD820}" destId="{B90EB04B-C12C-4E1A-9ADE-50E4CC340AAA}" srcOrd="0" destOrd="1" presId="urn:microsoft.com/office/officeart/2005/8/layout/hProcess4"/>
    <dgm:cxn modelId="{A4918B8A-71A8-4EC1-8691-1E9995311C9D}" type="presOf" srcId="{5E6DD8FF-3FBB-4A5F-80B5-EB87E9E3BB91}" destId="{E7D5B3A4-89B5-48BA-8E75-9047649753E8}" srcOrd="0" destOrd="0" presId="urn:microsoft.com/office/officeart/2005/8/layout/hProcess4"/>
    <dgm:cxn modelId="{024F638C-ED96-4B48-9353-F41A6B262260}" type="presOf" srcId="{55C40CDD-7A96-4DB4-A757-EABC6B9AD9E3}" destId="{0AA4192D-C235-4DBB-8A39-D3DCD73F5F95}" srcOrd="0" destOrd="1" presId="urn:microsoft.com/office/officeart/2005/8/layout/hProcess4"/>
    <dgm:cxn modelId="{9AEBF2A1-8120-4EB4-9ADC-D65EF635A4A5}" srcId="{8C471988-A52B-4CF2-875C-889561A39907}" destId="{005E8383-2D74-47C5-8029-EE7E007ADC76}" srcOrd="1" destOrd="0" parTransId="{63E67756-0A77-4DDE-96A9-398686020720}" sibTransId="{76A2C1B6-DB25-4080-978A-454C3F41CA15}"/>
    <dgm:cxn modelId="{19CCD8A4-9054-4D77-B07E-ED7BCE4E1D12}" type="presOf" srcId="{0F032C0E-92BB-47EC-AF9E-C0BE9B0A1895}" destId="{D516B298-578E-4F99-8501-2AF30343F9F2}" srcOrd="0" destOrd="0" presId="urn:microsoft.com/office/officeart/2005/8/layout/hProcess4"/>
    <dgm:cxn modelId="{8E5A24A5-9205-4C44-875E-B84B323EB3A2}" type="presOf" srcId="{4037C146-3E69-427E-84FD-89B5919A0CD7}" destId="{E6A3809E-BA2A-4665-A7E9-B36180AD2398}" srcOrd="1" destOrd="1" presId="urn:microsoft.com/office/officeart/2005/8/layout/hProcess4"/>
    <dgm:cxn modelId="{0F6B3FA8-0450-4EA2-BD74-4BE849362D8C}" type="presOf" srcId="{7EF856C1-7CA9-4767-88A3-94D0E3E55439}" destId="{416B4719-7E8E-433D-8F3D-9DC994C7EE40}" srcOrd="0" destOrd="0" presId="urn:microsoft.com/office/officeart/2005/8/layout/hProcess4"/>
    <dgm:cxn modelId="{C6460DA9-CFDA-4E5F-9590-446782A8B490}" srcId="{2BF5AC5A-5128-4505-BED2-DA357026E944}" destId="{FF28016B-A9F4-42F2-9F70-FC20AA730071}" srcOrd="0" destOrd="0" parTransId="{4316BE27-5D4F-46D6-8FF1-C1B89EBD47AC}" sibTransId="{A2703D41-227F-454F-8D57-87DC622023BB}"/>
    <dgm:cxn modelId="{290316B1-FA70-4ED9-A45E-5B746DDBD227}" type="presOf" srcId="{40EB0A28-D626-42E4-B3FD-7BFF476691F2}" destId="{C138D5D6-F6C5-45AC-8E76-1AC6B5CF28D9}" srcOrd="1" destOrd="0" presId="urn:microsoft.com/office/officeart/2005/8/layout/hProcess4"/>
    <dgm:cxn modelId="{1B2296B1-7856-40F1-96A1-E4DFE676881C}" srcId="{11788E4C-68AD-434B-BEB8-76E2D6717A4E}" destId="{4CCF016C-9B97-4ACB-9793-A4A98CEF8FF5}" srcOrd="4" destOrd="0" parTransId="{F5FE2799-948F-4ED6-B0BF-6956172C4972}" sibTransId="{1FB72B59-A80B-460E-9131-47FC535EA54D}"/>
    <dgm:cxn modelId="{1FE2A3BD-63AC-4B00-BAF6-DFCB0E9D174E}" type="presOf" srcId="{A5727F79-17FD-4039-B31D-24EFBEBF6D25}" destId="{6CCDEBFD-8E1B-4950-9A04-018CD3AF0172}" srcOrd="0" destOrd="1" presId="urn:microsoft.com/office/officeart/2005/8/layout/hProcess4"/>
    <dgm:cxn modelId="{0CB338C2-6DAD-42B5-9ED8-210AC96C666A}" srcId="{11788E4C-68AD-434B-BEB8-76E2D6717A4E}" destId="{637128DC-3294-4E4E-93F5-32B47E960292}" srcOrd="5" destOrd="0" parTransId="{B74C62E6-F936-4B1E-9F9E-8E1B7444108B}" sibTransId="{33E59BD5-19E3-41AE-83B7-7B5503E4F6B2}"/>
    <dgm:cxn modelId="{EA75FFD0-68E4-4F31-8E4F-CB9D6CC0F883}" srcId="{5E6DD8FF-3FBB-4A5F-80B5-EB87E9E3BB91}" destId="{A5727F79-17FD-4039-B31D-24EFBEBF6D25}" srcOrd="1" destOrd="0" parTransId="{84021BC0-5AC9-4DFD-94E6-00B8F4659EEA}" sibTransId="{01E10FA2-6227-4235-B33A-217015A5D8AC}"/>
    <dgm:cxn modelId="{784EAADB-E1B9-4771-AEA8-DE3E2367D8F9}" srcId="{7EF856C1-7CA9-4767-88A3-94D0E3E55439}" destId="{BB4F3B84-7745-4A96-A395-D2CF8713DD35}" srcOrd="0" destOrd="0" parTransId="{4FAD584C-F2A7-4663-9A8B-B58369DBE83F}" sibTransId="{77EA7CE8-74D0-4AB9-978E-381E7A4F10D4}"/>
    <dgm:cxn modelId="{EE1D95DF-B194-4099-B100-79AE38F6773A}" type="presOf" srcId="{4CCF016C-9B97-4ACB-9793-A4A98CEF8FF5}" destId="{7D59449C-67FC-4EE6-9106-25C37696C093}" srcOrd="0" destOrd="0" presId="urn:microsoft.com/office/officeart/2005/8/layout/hProcess4"/>
    <dgm:cxn modelId="{6BA7ACE1-AB6B-4E2D-9256-8B4848C92B61}" type="presOf" srcId="{637128DC-3294-4E4E-93F5-32B47E960292}" destId="{87B86166-C7A1-4588-BC11-C93B8D88EB07}" srcOrd="0" destOrd="0" presId="urn:microsoft.com/office/officeart/2005/8/layout/hProcess4"/>
    <dgm:cxn modelId="{FCCAEEE5-2D43-4AD8-ADDE-C82ECF965A13}" type="presOf" srcId="{FF28016B-A9F4-42F2-9F70-FC20AA730071}" destId="{B90EB04B-C12C-4E1A-9ADE-50E4CC340AAA}" srcOrd="0" destOrd="0" presId="urn:microsoft.com/office/officeart/2005/8/layout/hProcess4"/>
    <dgm:cxn modelId="{64C839E6-D107-4A39-A818-931F03D24D55}" type="presOf" srcId="{8E3FC02B-70FF-48FB-AA8B-73B3BD22F425}" destId="{0AA4192D-C235-4DBB-8A39-D3DCD73F5F95}" srcOrd="0" destOrd="0" presId="urn:microsoft.com/office/officeart/2005/8/layout/hProcess4"/>
    <dgm:cxn modelId="{8E5B05EA-8C85-A749-BAA5-65C2FBA78791}" type="presOf" srcId="{88B7794F-4A7F-1B4C-AD44-8E50AFAECA20}" destId="{0AA4192D-C235-4DBB-8A39-D3DCD73F5F95}" srcOrd="0" destOrd="3" presId="urn:microsoft.com/office/officeart/2005/8/layout/hProcess4"/>
    <dgm:cxn modelId="{D43F15F0-152C-4CC3-ADF8-F29CEA71DA07}" type="presOf" srcId="{3A7E1EB5-F4B8-47E9-8650-7FD7E25DC6AE}" destId="{5FB38418-35A9-415B-A1DA-A21156673B22}" srcOrd="0" destOrd="0" presId="urn:microsoft.com/office/officeart/2005/8/layout/hProcess4"/>
    <dgm:cxn modelId="{AF4F83FB-C720-46BF-A422-E7D680A2B2E6}" type="presOf" srcId="{BB4F3B84-7745-4A96-A395-D2CF8713DD35}" destId="{E6A3809E-BA2A-4665-A7E9-B36180AD2398}" srcOrd="1" destOrd="0" presId="urn:microsoft.com/office/officeart/2005/8/layout/hProcess4"/>
    <dgm:cxn modelId="{C0B9CB73-BA21-4146-8B22-F8AD2D4CA262}" type="presParOf" srcId="{C7CB183B-A24D-4F15-A314-82625AA17FFB}" destId="{DE2ADC9A-6108-4B16-AD75-3361302AE4C2}" srcOrd="0" destOrd="0" presId="urn:microsoft.com/office/officeart/2005/8/layout/hProcess4"/>
    <dgm:cxn modelId="{60BBE64A-678B-4967-881E-5375BCAD1CAB}" type="presParOf" srcId="{C7CB183B-A24D-4F15-A314-82625AA17FFB}" destId="{E3BED7F5-0D45-4E45-94E2-B10C742D2DDF}" srcOrd="1" destOrd="0" presId="urn:microsoft.com/office/officeart/2005/8/layout/hProcess4"/>
    <dgm:cxn modelId="{3E1C4717-07A2-4009-A7D1-FC859CE2BFAC}" type="presParOf" srcId="{C7CB183B-A24D-4F15-A314-82625AA17FFB}" destId="{CCED656C-933F-410A-B455-84E6F5E17238}" srcOrd="2" destOrd="0" presId="urn:microsoft.com/office/officeart/2005/8/layout/hProcess4"/>
    <dgm:cxn modelId="{53601900-0445-410D-BE80-2910B6C61DCC}" type="presParOf" srcId="{CCED656C-933F-410A-B455-84E6F5E17238}" destId="{1ABA513B-31E7-43FF-81AB-3EA14AC950EE}" srcOrd="0" destOrd="0" presId="urn:microsoft.com/office/officeart/2005/8/layout/hProcess4"/>
    <dgm:cxn modelId="{B678F90B-453E-4EFA-ADD7-5609D3098A08}" type="presParOf" srcId="{1ABA513B-31E7-43FF-81AB-3EA14AC950EE}" destId="{7B0AE147-8AAC-4303-BECD-E48780D0583D}" srcOrd="0" destOrd="0" presId="urn:microsoft.com/office/officeart/2005/8/layout/hProcess4"/>
    <dgm:cxn modelId="{C2176FEC-9A48-46ED-863F-85E9B7B9C1BB}" type="presParOf" srcId="{1ABA513B-31E7-43FF-81AB-3EA14AC950EE}" destId="{3FB39460-42AA-4C82-97BB-2B09CBE2C172}" srcOrd="1" destOrd="0" presId="urn:microsoft.com/office/officeart/2005/8/layout/hProcess4"/>
    <dgm:cxn modelId="{68A1D801-87DE-4D77-9A37-AC3F1A27210D}" type="presParOf" srcId="{1ABA513B-31E7-43FF-81AB-3EA14AC950EE}" destId="{684A15C5-3817-4A07-B1C6-6F7CDBBA7771}" srcOrd="2" destOrd="0" presId="urn:microsoft.com/office/officeart/2005/8/layout/hProcess4"/>
    <dgm:cxn modelId="{E8CB8CB6-7DFF-41CB-A9FD-12BEA318B45D}" type="presParOf" srcId="{1ABA513B-31E7-43FF-81AB-3EA14AC950EE}" destId="{723C4C34-3E51-42FE-BF74-64FC24E49D65}" srcOrd="3" destOrd="0" presId="urn:microsoft.com/office/officeart/2005/8/layout/hProcess4"/>
    <dgm:cxn modelId="{4DCB0EA0-2CAD-4289-9A59-E8BC1299FE62}" type="presParOf" srcId="{1ABA513B-31E7-43FF-81AB-3EA14AC950EE}" destId="{DC901094-D2D0-432A-923E-F1934CBEF924}" srcOrd="4" destOrd="0" presId="urn:microsoft.com/office/officeart/2005/8/layout/hProcess4"/>
    <dgm:cxn modelId="{B358B73E-E7DB-408E-9AAB-4AA87304580B}" type="presParOf" srcId="{CCED656C-933F-410A-B455-84E6F5E17238}" destId="{548C61FF-2799-4AF7-A2BB-3F734D50E358}" srcOrd="1" destOrd="0" presId="urn:microsoft.com/office/officeart/2005/8/layout/hProcess4"/>
    <dgm:cxn modelId="{E8256CCF-8E70-4666-96B7-3EF34A161FD1}" type="presParOf" srcId="{CCED656C-933F-410A-B455-84E6F5E17238}" destId="{3BD002C9-A91E-48D7-95C6-28816B1089A1}" srcOrd="2" destOrd="0" presId="urn:microsoft.com/office/officeart/2005/8/layout/hProcess4"/>
    <dgm:cxn modelId="{7209D323-92B0-4786-8F79-5CA95B425CFD}" type="presParOf" srcId="{3BD002C9-A91E-48D7-95C6-28816B1089A1}" destId="{671EC687-91C9-42C4-92A3-6EDF395C309C}" srcOrd="0" destOrd="0" presId="urn:microsoft.com/office/officeart/2005/8/layout/hProcess4"/>
    <dgm:cxn modelId="{D8FFFABA-CA4D-4AEE-9F74-63AE66384F0A}" type="presParOf" srcId="{3BD002C9-A91E-48D7-95C6-28816B1089A1}" destId="{B90EB04B-C12C-4E1A-9ADE-50E4CC340AAA}" srcOrd="1" destOrd="0" presId="urn:microsoft.com/office/officeart/2005/8/layout/hProcess4"/>
    <dgm:cxn modelId="{7FC05BA2-C5EB-4792-8FB8-CA0D157E5880}" type="presParOf" srcId="{3BD002C9-A91E-48D7-95C6-28816B1089A1}" destId="{F1086C31-7B44-4781-833C-6A4527E953DB}" srcOrd="2" destOrd="0" presId="urn:microsoft.com/office/officeart/2005/8/layout/hProcess4"/>
    <dgm:cxn modelId="{A0E192C0-F58E-4C3B-9F2C-028379F1ADD4}" type="presParOf" srcId="{3BD002C9-A91E-48D7-95C6-28816B1089A1}" destId="{C75DC076-57B6-4479-88F7-B9902D2B839E}" srcOrd="3" destOrd="0" presId="urn:microsoft.com/office/officeart/2005/8/layout/hProcess4"/>
    <dgm:cxn modelId="{E058D0D8-F880-47DE-B57A-6978E311F44B}" type="presParOf" srcId="{3BD002C9-A91E-48D7-95C6-28816B1089A1}" destId="{EFE7F1E7-8BAC-4D1F-A8B3-94314B93EA31}" srcOrd="4" destOrd="0" presId="urn:microsoft.com/office/officeart/2005/8/layout/hProcess4"/>
    <dgm:cxn modelId="{3266AC90-5AAF-4B78-9B9A-B1F0024F87F7}" type="presParOf" srcId="{CCED656C-933F-410A-B455-84E6F5E17238}" destId="{4523D28F-CC39-4A51-AC8C-3B07F56B96D8}" srcOrd="3" destOrd="0" presId="urn:microsoft.com/office/officeart/2005/8/layout/hProcess4"/>
    <dgm:cxn modelId="{BA5FC72B-1A31-43F9-98B9-B6449776F700}" type="presParOf" srcId="{CCED656C-933F-410A-B455-84E6F5E17238}" destId="{475B44FA-EAF0-4EDB-BE57-80B4AFAA82E1}" srcOrd="4" destOrd="0" presId="urn:microsoft.com/office/officeart/2005/8/layout/hProcess4"/>
    <dgm:cxn modelId="{319853BB-6B96-46AD-98A7-64BEF212B49F}" type="presParOf" srcId="{475B44FA-EAF0-4EDB-BE57-80B4AFAA82E1}" destId="{E122752C-1007-4DE2-8955-28C320DAB14C}" srcOrd="0" destOrd="0" presId="urn:microsoft.com/office/officeart/2005/8/layout/hProcess4"/>
    <dgm:cxn modelId="{84B6F47A-76DA-4526-B17A-BCD2AD25160B}" type="presParOf" srcId="{475B44FA-EAF0-4EDB-BE57-80B4AFAA82E1}" destId="{6CCDEBFD-8E1B-4950-9A04-018CD3AF0172}" srcOrd="1" destOrd="0" presId="urn:microsoft.com/office/officeart/2005/8/layout/hProcess4"/>
    <dgm:cxn modelId="{FBE2BE7B-EFFC-4FD3-B4D9-160CADD1A81B}" type="presParOf" srcId="{475B44FA-EAF0-4EDB-BE57-80B4AFAA82E1}" destId="{C138D5D6-F6C5-45AC-8E76-1AC6B5CF28D9}" srcOrd="2" destOrd="0" presId="urn:microsoft.com/office/officeart/2005/8/layout/hProcess4"/>
    <dgm:cxn modelId="{C9061C9B-6A87-4DB2-ABF9-F2E72E73EDD7}" type="presParOf" srcId="{475B44FA-EAF0-4EDB-BE57-80B4AFAA82E1}" destId="{E7D5B3A4-89B5-48BA-8E75-9047649753E8}" srcOrd="3" destOrd="0" presId="urn:microsoft.com/office/officeart/2005/8/layout/hProcess4"/>
    <dgm:cxn modelId="{B4D6C4F3-D4FF-4999-AE28-D41EC3D81E3E}" type="presParOf" srcId="{475B44FA-EAF0-4EDB-BE57-80B4AFAA82E1}" destId="{4C8B648F-17C3-4A91-BF49-9C12A7BE6995}" srcOrd="4" destOrd="0" presId="urn:microsoft.com/office/officeart/2005/8/layout/hProcess4"/>
    <dgm:cxn modelId="{CDBEBA75-1F4C-4942-8BFF-065FA0786290}" type="presParOf" srcId="{CCED656C-933F-410A-B455-84E6F5E17238}" destId="{D516B298-578E-4F99-8501-2AF30343F9F2}" srcOrd="5" destOrd="0" presId="urn:microsoft.com/office/officeart/2005/8/layout/hProcess4"/>
    <dgm:cxn modelId="{5A157977-34D3-4A77-B894-F0F65AB4A19F}" type="presParOf" srcId="{CCED656C-933F-410A-B455-84E6F5E17238}" destId="{BDD92ADB-1C20-472F-BF3A-160510CD2852}" srcOrd="6" destOrd="0" presId="urn:microsoft.com/office/officeart/2005/8/layout/hProcess4"/>
    <dgm:cxn modelId="{5954AE7E-0C9E-4649-8955-EAFBCAA052B6}" type="presParOf" srcId="{BDD92ADB-1C20-472F-BF3A-160510CD2852}" destId="{67CED466-5787-497F-9D9E-18891D1355A6}" srcOrd="0" destOrd="0" presId="urn:microsoft.com/office/officeart/2005/8/layout/hProcess4"/>
    <dgm:cxn modelId="{4B289783-FBED-4046-BB19-A7931F566B68}" type="presParOf" srcId="{BDD92ADB-1C20-472F-BF3A-160510CD2852}" destId="{F824AD49-28F6-4099-988D-7D03647B49AB}" srcOrd="1" destOrd="0" presId="urn:microsoft.com/office/officeart/2005/8/layout/hProcess4"/>
    <dgm:cxn modelId="{DE960A55-E1B6-4502-AEAD-6790AC91B845}" type="presParOf" srcId="{BDD92ADB-1C20-472F-BF3A-160510CD2852}" destId="{E6A3809E-BA2A-4665-A7E9-B36180AD2398}" srcOrd="2" destOrd="0" presId="urn:microsoft.com/office/officeart/2005/8/layout/hProcess4"/>
    <dgm:cxn modelId="{DEEE8879-89C7-4E33-9D4F-AA7669B4881A}" type="presParOf" srcId="{BDD92ADB-1C20-472F-BF3A-160510CD2852}" destId="{416B4719-7E8E-433D-8F3D-9DC994C7EE40}" srcOrd="3" destOrd="0" presId="urn:microsoft.com/office/officeart/2005/8/layout/hProcess4"/>
    <dgm:cxn modelId="{E24DE839-1D77-4A28-9F00-6D94F87D7D6B}" type="presParOf" srcId="{BDD92ADB-1C20-472F-BF3A-160510CD2852}" destId="{DB35FFE0-3376-4D1A-9DF1-7DBBA543F130}" srcOrd="4" destOrd="0" presId="urn:microsoft.com/office/officeart/2005/8/layout/hProcess4"/>
    <dgm:cxn modelId="{6DEAE4D9-FCC9-45A3-9B59-E1D935BA0123}" type="presParOf" srcId="{CCED656C-933F-410A-B455-84E6F5E17238}" destId="{6631BC99-F129-407A-A8A6-8F0309CC6F71}" srcOrd="7" destOrd="0" presId="urn:microsoft.com/office/officeart/2005/8/layout/hProcess4"/>
    <dgm:cxn modelId="{E3E5D83F-5616-46FD-8410-0C2391F6C57D}" type="presParOf" srcId="{CCED656C-933F-410A-B455-84E6F5E17238}" destId="{2F345E30-FC16-4EAA-8510-67BC88C57305}" srcOrd="8" destOrd="0" presId="urn:microsoft.com/office/officeart/2005/8/layout/hProcess4"/>
    <dgm:cxn modelId="{4B9C5532-4EB3-43A0-BFF7-5BF93F34FB06}" type="presParOf" srcId="{2F345E30-FC16-4EAA-8510-67BC88C57305}" destId="{F667C7A1-CF44-4AB1-A997-FAF34B522F5D}" srcOrd="0" destOrd="0" presId="urn:microsoft.com/office/officeart/2005/8/layout/hProcess4"/>
    <dgm:cxn modelId="{AD89F99A-DE4F-4051-9883-8C07268C2B0C}" type="presParOf" srcId="{2F345E30-FC16-4EAA-8510-67BC88C57305}" destId="{5FB38418-35A9-415B-A1DA-A21156673B22}" srcOrd="1" destOrd="0" presId="urn:microsoft.com/office/officeart/2005/8/layout/hProcess4"/>
    <dgm:cxn modelId="{BDA79432-E0B2-4968-8EE0-50FC5508D40B}" type="presParOf" srcId="{2F345E30-FC16-4EAA-8510-67BC88C57305}" destId="{B80F2F6E-4BB3-41B7-92DE-A62C303B25AB}" srcOrd="2" destOrd="0" presId="urn:microsoft.com/office/officeart/2005/8/layout/hProcess4"/>
    <dgm:cxn modelId="{DEBF7303-F50B-4D7A-92BB-7D7875E96D83}" type="presParOf" srcId="{2F345E30-FC16-4EAA-8510-67BC88C57305}" destId="{7D59449C-67FC-4EE6-9106-25C37696C093}" srcOrd="3" destOrd="0" presId="urn:microsoft.com/office/officeart/2005/8/layout/hProcess4"/>
    <dgm:cxn modelId="{D5610D7D-0FF1-4A5D-A52B-7396BCE16DBE}" type="presParOf" srcId="{2F345E30-FC16-4EAA-8510-67BC88C57305}" destId="{97627EFB-B50F-472B-AF43-FFA9B2C2C6F1}" srcOrd="4" destOrd="0" presId="urn:microsoft.com/office/officeart/2005/8/layout/hProcess4"/>
    <dgm:cxn modelId="{B38387C8-3C47-4679-8101-1C61070D227E}" type="presParOf" srcId="{CCED656C-933F-410A-B455-84E6F5E17238}" destId="{0E36D2B6-3FB1-4387-9906-F5E0F568D738}" srcOrd="9" destOrd="0" presId="urn:microsoft.com/office/officeart/2005/8/layout/hProcess4"/>
    <dgm:cxn modelId="{C8D5D6D2-607B-445A-A7E0-5DE060874AD9}" type="presParOf" srcId="{CCED656C-933F-410A-B455-84E6F5E17238}" destId="{E6D506DF-272F-462A-A371-E213A7B203BB}" srcOrd="10" destOrd="0" presId="urn:microsoft.com/office/officeart/2005/8/layout/hProcess4"/>
    <dgm:cxn modelId="{0D041FF3-E60D-4843-B3C6-7B9155B1F356}" type="presParOf" srcId="{E6D506DF-272F-462A-A371-E213A7B203BB}" destId="{A8CDFA92-4082-4674-8B61-CFA7D61FE800}" srcOrd="0" destOrd="0" presId="urn:microsoft.com/office/officeart/2005/8/layout/hProcess4"/>
    <dgm:cxn modelId="{A86A3780-FE34-4A62-9EA3-2A5169F5FC67}" type="presParOf" srcId="{E6D506DF-272F-462A-A371-E213A7B203BB}" destId="{0AA4192D-C235-4DBB-8A39-D3DCD73F5F95}" srcOrd="1" destOrd="0" presId="urn:microsoft.com/office/officeart/2005/8/layout/hProcess4"/>
    <dgm:cxn modelId="{275878B5-6353-4E2C-BE9C-099D50947527}" type="presParOf" srcId="{E6D506DF-272F-462A-A371-E213A7B203BB}" destId="{7857D885-9FEF-463B-B982-493DC45FB7ED}" srcOrd="2" destOrd="0" presId="urn:microsoft.com/office/officeart/2005/8/layout/hProcess4"/>
    <dgm:cxn modelId="{7E889C88-E12C-4C5B-ADC7-3E481788E655}" type="presParOf" srcId="{E6D506DF-272F-462A-A371-E213A7B203BB}" destId="{87B86166-C7A1-4588-BC11-C93B8D88EB07}" srcOrd="3" destOrd="0" presId="urn:microsoft.com/office/officeart/2005/8/layout/hProcess4"/>
    <dgm:cxn modelId="{C9E4C542-6573-4548-81AB-88D3BD9075E1}" type="presParOf" srcId="{E6D506DF-272F-462A-A371-E213A7B203BB}" destId="{7EA5150D-8AAE-4A3E-BDE5-0002E9AFCC5E}"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A27987-4710-41AD-8134-0E5DDE7DC53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3C4E90F-3DA3-4FAC-9B8C-F82E2A833FCD}">
      <dgm:prSet/>
      <dgm:spPr/>
      <dgm:t>
        <a:bodyPr/>
        <a:lstStyle/>
        <a:p>
          <a:pPr>
            <a:lnSpc>
              <a:spcPct val="100000"/>
            </a:lnSpc>
          </a:pPr>
          <a:r>
            <a:rPr lang="en-CA"/>
            <a:t>10% tuition cut in 2019-20</a:t>
          </a:r>
          <a:r>
            <a:rPr lang="en-CA">
              <a:latin typeface="IBM Plex Sans" panose="020F0302020204030204"/>
            </a:rPr>
            <a:t> </a:t>
          </a:r>
          <a:r>
            <a:rPr lang="en-CA"/>
            <a:t>= $45M</a:t>
          </a:r>
          <a:endParaRPr lang="en-US"/>
        </a:p>
      </dgm:t>
    </dgm:pt>
    <dgm:pt modelId="{9251F24E-9463-45F7-BB48-D8010A30BFF6}" type="parTrans" cxnId="{CDC843F5-BC0C-4E21-9993-0072D7E27880}">
      <dgm:prSet/>
      <dgm:spPr/>
      <dgm:t>
        <a:bodyPr/>
        <a:lstStyle/>
        <a:p>
          <a:endParaRPr lang="en-US"/>
        </a:p>
      </dgm:t>
    </dgm:pt>
    <dgm:pt modelId="{228DD783-BE9F-4B5E-9560-BF0DFD343CFF}" type="sibTrans" cxnId="{CDC843F5-BC0C-4E21-9993-0072D7E27880}">
      <dgm:prSet/>
      <dgm:spPr/>
      <dgm:t>
        <a:bodyPr/>
        <a:lstStyle/>
        <a:p>
          <a:endParaRPr lang="en-US"/>
        </a:p>
      </dgm:t>
    </dgm:pt>
    <dgm:pt modelId="{8D0D6BAA-CB98-4FA0-8833-929B0DED0481}">
      <dgm:prSet/>
      <dgm:spPr/>
      <dgm:t>
        <a:bodyPr/>
        <a:lstStyle/>
        <a:p>
          <a:pPr>
            <a:lnSpc>
              <a:spcPct val="100000"/>
            </a:lnSpc>
          </a:pPr>
          <a:r>
            <a:rPr lang="en-CA"/>
            <a:t>Tuition freeze in 2019-20 continuing to 2026-27 = $635M</a:t>
          </a:r>
          <a:endParaRPr lang="en-US"/>
        </a:p>
      </dgm:t>
    </dgm:pt>
    <dgm:pt modelId="{84142331-FBC6-4493-83A3-13297C403645}" type="parTrans" cxnId="{CD9C6870-F37C-4818-B4D3-B9C97C2E32E1}">
      <dgm:prSet/>
      <dgm:spPr/>
      <dgm:t>
        <a:bodyPr/>
        <a:lstStyle/>
        <a:p>
          <a:endParaRPr lang="en-US"/>
        </a:p>
      </dgm:t>
    </dgm:pt>
    <dgm:pt modelId="{5A510E74-1239-4449-862B-45EE1AFE4F5A}" type="sibTrans" cxnId="{CD9C6870-F37C-4818-B4D3-B9C97C2E32E1}">
      <dgm:prSet/>
      <dgm:spPr/>
      <dgm:t>
        <a:bodyPr/>
        <a:lstStyle/>
        <a:p>
          <a:endParaRPr lang="en-US"/>
        </a:p>
      </dgm:t>
    </dgm:pt>
    <dgm:pt modelId="{4289257D-D218-4C3B-9ACE-C3BA97A9FD58}">
      <dgm:prSet/>
      <dgm:spPr/>
      <dgm:t>
        <a:bodyPr/>
        <a:lstStyle/>
        <a:p>
          <a:pPr>
            <a:lnSpc>
              <a:spcPct val="100000"/>
            </a:lnSpc>
          </a:pPr>
          <a:r>
            <a:rPr lang="en-CA"/>
            <a:t>Cumulative impact = $680M</a:t>
          </a:r>
          <a:endParaRPr lang="en-US"/>
        </a:p>
      </dgm:t>
    </dgm:pt>
    <dgm:pt modelId="{5ACDEA81-F370-4433-A46C-8469FEC9CB17}" type="parTrans" cxnId="{E3DFE19C-D522-457E-91D9-164AB1A4EA4A}">
      <dgm:prSet/>
      <dgm:spPr/>
      <dgm:t>
        <a:bodyPr/>
        <a:lstStyle/>
        <a:p>
          <a:endParaRPr lang="en-US"/>
        </a:p>
      </dgm:t>
    </dgm:pt>
    <dgm:pt modelId="{7B8D8446-88B3-4819-8691-AD9796572516}" type="sibTrans" cxnId="{E3DFE19C-D522-457E-91D9-164AB1A4EA4A}">
      <dgm:prSet/>
      <dgm:spPr/>
      <dgm:t>
        <a:bodyPr/>
        <a:lstStyle/>
        <a:p>
          <a:endParaRPr lang="en-US"/>
        </a:p>
      </dgm:t>
    </dgm:pt>
    <dgm:pt modelId="{125169B7-10EE-43AC-A506-A7FF155192A4}" type="pres">
      <dgm:prSet presAssocID="{DCA27987-4710-41AD-8134-0E5DDE7DC531}" presName="root" presStyleCnt="0">
        <dgm:presLayoutVars>
          <dgm:dir/>
          <dgm:resizeHandles val="exact"/>
        </dgm:presLayoutVars>
      </dgm:prSet>
      <dgm:spPr/>
    </dgm:pt>
    <dgm:pt modelId="{C1025F0F-46B2-4146-8BF8-D98DCDA17C0F}" type="pres">
      <dgm:prSet presAssocID="{93C4E90F-3DA3-4FAC-9B8C-F82E2A833FCD}" presName="compNode" presStyleCnt="0"/>
      <dgm:spPr/>
    </dgm:pt>
    <dgm:pt modelId="{42FD60B5-90E8-4A27-8677-8D2392528F00}" type="pres">
      <dgm:prSet presAssocID="{93C4E90F-3DA3-4FAC-9B8C-F82E2A833FCD}" presName="bgRect" presStyleLbl="bgShp" presStyleIdx="0" presStyleCnt="3"/>
      <dgm:spPr/>
    </dgm:pt>
    <dgm:pt modelId="{3E4699FA-296B-40A0-9506-417CA6A47B92}" type="pres">
      <dgm:prSet presAssocID="{93C4E90F-3DA3-4FAC-9B8C-F82E2A833FCD}"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48FDF0CC-6411-4F7D-953A-2994F6D3AFC4}" type="pres">
      <dgm:prSet presAssocID="{93C4E90F-3DA3-4FAC-9B8C-F82E2A833FCD}" presName="spaceRect" presStyleCnt="0"/>
      <dgm:spPr/>
    </dgm:pt>
    <dgm:pt modelId="{D91D05B0-1539-4863-ADEF-25120D387467}" type="pres">
      <dgm:prSet presAssocID="{93C4E90F-3DA3-4FAC-9B8C-F82E2A833FCD}" presName="parTx" presStyleLbl="revTx" presStyleIdx="0" presStyleCnt="3">
        <dgm:presLayoutVars>
          <dgm:chMax val="0"/>
          <dgm:chPref val="0"/>
        </dgm:presLayoutVars>
      </dgm:prSet>
      <dgm:spPr/>
    </dgm:pt>
    <dgm:pt modelId="{A4B1E528-986C-4289-84F3-33A51FD30A3D}" type="pres">
      <dgm:prSet presAssocID="{228DD783-BE9F-4B5E-9560-BF0DFD343CFF}" presName="sibTrans" presStyleCnt="0"/>
      <dgm:spPr/>
    </dgm:pt>
    <dgm:pt modelId="{98A42624-BE0C-42FB-BD90-3082D4A35EB5}" type="pres">
      <dgm:prSet presAssocID="{8D0D6BAA-CB98-4FA0-8833-929B0DED0481}" presName="compNode" presStyleCnt="0"/>
      <dgm:spPr/>
    </dgm:pt>
    <dgm:pt modelId="{F67595EC-B207-45C1-A3C8-20BA6BB8CECC}" type="pres">
      <dgm:prSet presAssocID="{8D0D6BAA-CB98-4FA0-8833-929B0DED0481}" presName="bgRect" presStyleLbl="bgShp" presStyleIdx="1" presStyleCnt="3"/>
      <dgm:spPr/>
    </dgm:pt>
    <dgm:pt modelId="{00427F73-5B68-4516-9D2B-218D4231B47A}" type="pres">
      <dgm:prSet presAssocID="{8D0D6BAA-CB98-4FA0-8833-929B0DED048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519D54E1-E815-487D-BB2A-A611C8B1D9E1}" type="pres">
      <dgm:prSet presAssocID="{8D0D6BAA-CB98-4FA0-8833-929B0DED0481}" presName="spaceRect" presStyleCnt="0"/>
      <dgm:spPr/>
    </dgm:pt>
    <dgm:pt modelId="{1D95CE31-3A38-49A4-81D1-7E9EA8BFE759}" type="pres">
      <dgm:prSet presAssocID="{8D0D6BAA-CB98-4FA0-8833-929B0DED0481}" presName="parTx" presStyleLbl="revTx" presStyleIdx="1" presStyleCnt="3">
        <dgm:presLayoutVars>
          <dgm:chMax val="0"/>
          <dgm:chPref val="0"/>
        </dgm:presLayoutVars>
      </dgm:prSet>
      <dgm:spPr/>
    </dgm:pt>
    <dgm:pt modelId="{24D19169-766F-44BB-9F5D-8165BB1F6AC2}" type="pres">
      <dgm:prSet presAssocID="{5A510E74-1239-4449-862B-45EE1AFE4F5A}" presName="sibTrans" presStyleCnt="0"/>
      <dgm:spPr/>
    </dgm:pt>
    <dgm:pt modelId="{AACD767D-C48D-4E9F-AB84-2198D754AE75}" type="pres">
      <dgm:prSet presAssocID="{4289257D-D218-4C3B-9ACE-C3BA97A9FD58}" presName="compNode" presStyleCnt="0"/>
      <dgm:spPr/>
    </dgm:pt>
    <dgm:pt modelId="{34A4EB97-10AF-4D09-BF38-086247543717}" type="pres">
      <dgm:prSet presAssocID="{4289257D-D218-4C3B-9ACE-C3BA97A9FD58}" presName="bgRect" presStyleLbl="bgShp" presStyleIdx="2" presStyleCnt="3"/>
      <dgm:spPr/>
    </dgm:pt>
    <dgm:pt modelId="{058C2E03-37E9-4823-BB57-10D149E2E120}" type="pres">
      <dgm:prSet presAssocID="{4289257D-D218-4C3B-9ACE-C3BA97A9FD58}"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oins with solid fill"/>
        </a:ext>
      </dgm:extLst>
    </dgm:pt>
    <dgm:pt modelId="{81FCBC71-4E00-4265-812D-B36488842FA2}" type="pres">
      <dgm:prSet presAssocID="{4289257D-D218-4C3B-9ACE-C3BA97A9FD58}" presName="spaceRect" presStyleCnt="0"/>
      <dgm:spPr/>
    </dgm:pt>
    <dgm:pt modelId="{DB6EE430-2D4D-4858-B996-311D93074684}" type="pres">
      <dgm:prSet presAssocID="{4289257D-D218-4C3B-9ACE-C3BA97A9FD58}" presName="parTx" presStyleLbl="revTx" presStyleIdx="2" presStyleCnt="3">
        <dgm:presLayoutVars>
          <dgm:chMax val="0"/>
          <dgm:chPref val="0"/>
        </dgm:presLayoutVars>
      </dgm:prSet>
      <dgm:spPr/>
    </dgm:pt>
  </dgm:ptLst>
  <dgm:cxnLst>
    <dgm:cxn modelId="{6488D00B-B2FF-4810-A38C-F1FCFFBE2132}" type="presOf" srcId="{93C4E90F-3DA3-4FAC-9B8C-F82E2A833FCD}" destId="{D91D05B0-1539-4863-ADEF-25120D387467}" srcOrd="0" destOrd="0" presId="urn:microsoft.com/office/officeart/2018/2/layout/IconVerticalSolidList"/>
    <dgm:cxn modelId="{CD9C6870-F37C-4818-B4D3-B9C97C2E32E1}" srcId="{DCA27987-4710-41AD-8134-0E5DDE7DC531}" destId="{8D0D6BAA-CB98-4FA0-8833-929B0DED0481}" srcOrd="1" destOrd="0" parTransId="{84142331-FBC6-4493-83A3-13297C403645}" sibTransId="{5A510E74-1239-4449-862B-45EE1AFE4F5A}"/>
    <dgm:cxn modelId="{E3DFE19C-D522-457E-91D9-164AB1A4EA4A}" srcId="{DCA27987-4710-41AD-8134-0E5DDE7DC531}" destId="{4289257D-D218-4C3B-9ACE-C3BA97A9FD58}" srcOrd="2" destOrd="0" parTransId="{5ACDEA81-F370-4433-A46C-8469FEC9CB17}" sibTransId="{7B8D8446-88B3-4819-8691-AD9796572516}"/>
    <dgm:cxn modelId="{64E396C8-D255-4C6F-A592-75528E2C35B6}" type="presOf" srcId="{8D0D6BAA-CB98-4FA0-8833-929B0DED0481}" destId="{1D95CE31-3A38-49A4-81D1-7E9EA8BFE759}" srcOrd="0" destOrd="0" presId="urn:microsoft.com/office/officeart/2018/2/layout/IconVerticalSolidList"/>
    <dgm:cxn modelId="{4AE6BBDB-CED2-4EDD-ABD8-ACE38D7F6298}" type="presOf" srcId="{4289257D-D218-4C3B-9ACE-C3BA97A9FD58}" destId="{DB6EE430-2D4D-4858-B996-311D93074684}" srcOrd="0" destOrd="0" presId="urn:microsoft.com/office/officeart/2018/2/layout/IconVerticalSolidList"/>
    <dgm:cxn modelId="{63635EE6-0F21-4CE9-A8CF-86C09920323A}" type="presOf" srcId="{DCA27987-4710-41AD-8134-0E5DDE7DC531}" destId="{125169B7-10EE-43AC-A506-A7FF155192A4}" srcOrd="0" destOrd="0" presId="urn:microsoft.com/office/officeart/2018/2/layout/IconVerticalSolidList"/>
    <dgm:cxn modelId="{CDC843F5-BC0C-4E21-9993-0072D7E27880}" srcId="{DCA27987-4710-41AD-8134-0E5DDE7DC531}" destId="{93C4E90F-3DA3-4FAC-9B8C-F82E2A833FCD}" srcOrd="0" destOrd="0" parTransId="{9251F24E-9463-45F7-BB48-D8010A30BFF6}" sibTransId="{228DD783-BE9F-4B5E-9560-BF0DFD343CFF}"/>
    <dgm:cxn modelId="{384F3EC4-9789-453B-A514-30B12F32CF56}" type="presParOf" srcId="{125169B7-10EE-43AC-A506-A7FF155192A4}" destId="{C1025F0F-46B2-4146-8BF8-D98DCDA17C0F}" srcOrd="0" destOrd="0" presId="urn:microsoft.com/office/officeart/2018/2/layout/IconVerticalSolidList"/>
    <dgm:cxn modelId="{C5B04F60-8C21-4C0E-ACF5-93CDC6F93E4F}" type="presParOf" srcId="{C1025F0F-46B2-4146-8BF8-D98DCDA17C0F}" destId="{42FD60B5-90E8-4A27-8677-8D2392528F00}" srcOrd="0" destOrd="0" presId="urn:microsoft.com/office/officeart/2018/2/layout/IconVerticalSolidList"/>
    <dgm:cxn modelId="{DAF734A5-9A87-427E-8CC7-409649B458B8}" type="presParOf" srcId="{C1025F0F-46B2-4146-8BF8-D98DCDA17C0F}" destId="{3E4699FA-296B-40A0-9506-417CA6A47B92}" srcOrd="1" destOrd="0" presId="urn:microsoft.com/office/officeart/2018/2/layout/IconVerticalSolidList"/>
    <dgm:cxn modelId="{0BEF9511-7051-40AF-BE8F-93B3A3863713}" type="presParOf" srcId="{C1025F0F-46B2-4146-8BF8-D98DCDA17C0F}" destId="{48FDF0CC-6411-4F7D-953A-2994F6D3AFC4}" srcOrd="2" destOrd="0" presId="urn:microsoft.com/office/officeart/2018/2/layout/IconVerticalSolidList"/>
    <dgm:cxn modelId="{D349ADFB-C283-4F18-A65B-CD26D174755F}" type="presParOf" srcId="{C1025F0F-46B2-4146-8BF8-D98DCDA17C0F}" destId="{D91D05B0-1539-4863-ADEF-25120D387467}" srcOrd="3" destOrd="0" presId="urn:microsoft.com/office/officeart/2018/2/layout/IconVerticalSolidList"/>
    <dgm:cxn modelId="{7B4AA698-A432-47A6-BAE0-437A98932A17}" type="presParOf" srcId="{125169B7-10EE-43AC-A506-A7FF155192A4}" destId="{A4B1E528-986C-4289-84F3-33A51FD30A3D}" srcOrd="1" destOrd="0" presId="urn:microsoft.com/office/officeart/2018/2/layout/IconVerticalSolidList"/>
    <dgm:cxn modelId="{543488D3-8220-46B2-B2D1-3A39B8FB74C5}" type="presParOf" srcId="{125169B7-10EE-43AC-A506-A7FF155192A4}" destId="{98A42624-BE0C-42FB-BD90-3082D4A35EB5}" srcOrd="2" destOrd="0" presId="urn:microsoft.com/office/officeart/2018/2/layout/IconVerticalSolidList"/>
    <dgm:cxn modelId="{D942A753-2C31-4AA4-B1CE-223286973C42}" type="presParOf" srcId="{98A42624-BE0C-42FB-BD90-3082D4A35EB5}" destId="{F67595EC-B207-45C1-A3C8-20BA6BB8CECC}" srcOrd="0" destOrd="0" presId="urn:microsoft.com/office/officeart/2018/2/layout/IconVerticalSolidList"/>
    <dgm:cxn modelId="{087ECEE9-1186-449A-BE8C-1231FF461616}" type="presParOf" srcId="{98A42624-BE0C-42FB-BD90-3082D4A35EB5}" destId="{00427F73-5B68-4516-9D2B-218D4231B47A}" srcOrd="1" destOrd="0" presId="urn:microsoft.com/office/officeart/2018/2/layout/IconVerticalSolidList"/>
    <dgm:cxn modelId="{BC730A72-1322-4879-9562-051432BF28E0}" type="presParOf" srcId="{98A42624-BE0C-42FB-BD90-3082D4A35EB5}" destId="{519D54E1-E815-487D-BB2A-A611C8B1D9E1}" srcOrd="2" destOrd="0" presId="urn:microsoft.com/office/officeart/2018/2/layout/IconVerticalSolidList"/>
    <dgm:cxn modelId="{F3D0B038-7B12-4A7B-9059-5399DA12F725}" type="presParOf" srcId="{98A42624-BE0C-42FB-BD90-3082D4A35EB5}" destId="{1D95CE31-3A38-49A4-81D1-7E9EA8BFE759}" srcOrd="3" destOrd="0" presId="urn:microsoft.com/office/officeart/2018/2/layout/IconVerticalSolidList"/>
    <dgm:cxn modelId="{DA3B43DF-8A02-4162-8008-1BCFB5D54B67}" type="presParOf" srcId="{125169B7-10EE-43AC-A506-A7FF155192A4}" destId="{24D19169-766F-44BB-9F5D-8165BB1F6AC2}" srcOrd="3" destOrd="0" presId="urn:microsoft.com/office/officeart/2018/2/layout/IconVerticalSolidList"/>
    <dgm:cxn modelId="{02EEE6EB-8F40-4E15-8E0D-CD0C5B6C0870}" type="presParOf" srcId="{125169B7-10EE-43AC-A506-A7FF155192A4}" destId="{AACD767D-C48D-4E9F-AB84-2198D754AE75}" srcOrd="4" destOrd="0" presId="urn:microsoft.com/office/officeart/2018/2/layout/IconVerticalSolidList"/>
    <dgm:cxn modelId="{99E9A997-8C84-4ABF-B198-F97F96A0EF99}" type="presParOf" srcId="{AACD767D-C48D-4E9F-AB84-2198D754AE75}" destId="{34A4EB97-10AF-4D09-BF38-086247543717}" srcOrd="0" destOrd="0" presId="urn:microsoft.com/office/officeart/2018/2/layout/IconVerticalSolidList"/>
    <dgm:cxn modelId="{B52A3D65-39FC-48B1-9493-71BB0B0DC2B5}" type="presParOf" srcId="{AACD767D-C48D-4E9F-AB84-2198D754AE75}" destId="{058C2E03-37E9-4823-BB57-10D149E2E120}" srcOrd="1" destOrd="0" presId="urn:microsoft.com/office/officeart/2018/2/layout/IconVerticalSolidList"/>
    <dgm:cxn modelId="{17F4635F-185F-44EC-A946-7AA3C474A8A4}" type="presParOf" srcId="{AACD767D-C48D-4E9F-AB84-2198D754AE75}" destId="{81FCBC71-4E00-4265-812D-B36488842FA2}" srcOrd="2" destOrd="0" presId="urn:microsoft.com/office/officeart/2018/2/layout/IconVerticalSolidList"/>
    <dgm:cxn modelId="{016372F5-69A2-4CBF-9940-DCD2C72FAC2E}" type="presParOf" srcId="{AACD767D-C48D-4E9F-AB84-2198D754AE75}" destId="{DB6EE430-2D4D-4858-B996-311D9307468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82D891-B97F-4820-8252-D178E9A0F68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8161077-7B4B-41F5-940C-C1EF7D128E5A}">
      <dgm:prSet/>
      <dgm:spPr/>
      <dgm:t>
        <a:bodyPr/>
        <a:lstStyle/>
        <a:p>
          <a:pPr>
            <a:lnSpc>
              <a:spcPct val="100000"/>
            </a:lnSpc>
          </a:pPr>
          <a:r>
            <a:rPr lang="en-CA">
              <a:latin typeface="IBM Plex Sans"/>
              <a:ea typeface="Calibri"/>
              <a:cs typeface="Calibri"/>
            </a:rPr>
            <a:t>The Strategic Enrolment Management Executive Committee and the ISEM Working Group met on </a:t>
          </a:r>
          <a:r>
            <a:rPr lang="en-CA" b="0">
              <a:latin typeface="IBM Plex Sans"/>
              <a:ea typeface="Calibri"/>
              <a:cs typeface="Calibri"/>
            </a:rPr>
            <a:t>May 29,</a:t>
          </a:r>
          <a:r>
            <a:rPr lang="en-CA">
              <a:latin typeface="IBM Plex Sans"/>
              <a:ea typeface="Calibri"/>
              <a:cs typeface="Calibri"/>
            </a:rPr>
            <a:t> 2025, to devise a plan to address an evolving enrolment risk. A follow-up meeting was held on June 6, 2025.</a:t>
          </a:r>
          <a:endParaRPr lang="en-US">
            <a:latin typeface="IBM Plex Sans"/>
            <a:ea typeface="Calibri"/>
            <a:cs typeface="Calibri"/>
          </a:endParaRPr>
        </a:p>
      </dgm:t>
    </dgm:pt>
    <dgm:pt modelId="{90DA549D-5A30-4625-8A2A-E60E8407BBA2}" type="parTrans" cxnId="{F773CB23-CE00-46A8-BD64-C0916C9A5F72}">
      <dgm:prSet/>
      <dgm:spPr/>
      <dgm:t>
        <a:bodyPr/>
        <a:lstStyle/>
        <a:p>
          <a:endParaRPr lang="en-US"/>
        </a:p>
      </dgm:t>
    </dgm:pt>
    <dgm:pt modelId="{D68EEB82-3D5E-469D-9F88-8B497DC67CEF}" type="sibTrans" cxnId="{F773CB23-CE00-46A8-BD64-C0916C9A5F72}">
      <dgm:prSet/>
      <dgm:spPr/>
      <dgm:t>
        <a:bodyPr/>
        <a:lstStyle/>
        <a:p>
          <a:endParaRPr lang="en-US"/>
        </a:p>
      </dgm:t>
    </dgm:pt>
    <dgm:pt modelId="{B42366A8-72A0-43FE-8145-22B1DB0F3F65}">
      <dgm:prSet/>
      <dgm:spPr/>
      <dgm:t>
        <a:bodyPr/>
        <a:lstStyle/>
        <a:p>
          <a:pPr>
            <a:lnSpc>
              <a:spcPct val="100000"/>
            </a:lnSpc>
          </a:pPr>
          <a:r>
            <a:rPr lang="en-CA"/>
            <a:t>Purpose of the Meetings:</a:t>
          </a:r>
          <a:endParaRPr lang="en-US"/>
        </a:p>
      </dgm:t>
    </dgm:pt>
    <dgm:pt modelId="{88043885-E147-446A-9B43-D5161CC9A7AC}" type="parTrans" cxnId="{ECF2A1D3-A119-4E28-B649-82A991F4870F}">
      <dgm:prSet/>
      <dgm:spPr/>
      <dgm:t>
        <a:bodyPr/>
        <a:lstStyle/>
        <a:p>
          <a:endParaRPr lang="en-US"/>
        </a:p>
      </dgm:t>
    </dgm:pt>
    <dgm:pt modelId="{888E52A0-1302-47F4-A11C-880B533E44DA}" type="sibTrans" cxnId="{ECF2A1D3-A119-4E28-B649-82A991F4870F}">
      <dgm:prSet/>
      <dgm:spPr/>
      <dgm:t>
        <a:bodyPr/>
        <a:lstStyle/>
        <a:p>
          <a:endParaRPr lang="en-US"/>
        </a:p>
      </dgm:t>
    </dgm:pt>
    <dgm:pt modelId="{1305250B-AADC-4125-B251-63597B9091B5}">
      <dgm:prSet/>
      <dgm:spPr/>
      <dgm:t>
        <a:bodyPr/>
        <a:lstStyle/>
        <a:p>
          <a:pPr>
            <a:lnSpc>
              <a:spcPct val="100000"/>
            </a:lnSpc>
          </a:pPr>
          <a:r>
            <a:rPr lang="en-CA"/>
            <a:t>1) Address Fall 2025 IRCC study permit delays</a:t>
          </a:r>
          <a:endParaRPr lang="en-US"/>
        </a:p>
      </dgm:t>
    </dgm:pt>
    <dgm:pt modelId="{02308B8A-EAF7-4BAE-92A4-4C28197399BE}" type="parTrans" cxnId="{6D754C21-ABBA-4531-A5C8-63F75244CD24}">
      <dgm:prSet/>
      <dgm:spPr/>
      <dgm:t>
        <a:bodyPr/>
        <a:lstStyle/>
        <a:p>
          <a:endParaRPr lang="en-US"/>
        </a:p>
      </dgm:t>
    </dgm:pt>
    <dgm:pt modelId="{411A3A24-75B0-4EB1-BB35-2E60E5AA901E}" type="sibTrans" cxnId="{6D754C21-ABBA-4531-A5C8-63F75244CD24}">
      <dgm:prSet/>
      <dgm:spPr/>
      <dgm:t>
        <a:bodyPr/>
        <a:lstStyle/>
        <a:p>
          <a:endParaRPr lang="en-US"/>
        </a:p>
      </dgm:t>
    </dgm:pt>
    <dgm:pt modelId="{30C5F347-4FBE-4BF0-BEF6-5358F98860D4}">
      <dgm:prSet/>
      <dgm:spPr/>
      <dgm:t>
        <a:bodyPr/>
        <a:lstStyle/>
        <a:p>
          <a:pPr>
            <a:lnSpc>
              <a:spcPct val="100000"/>
            </a:lnSpc>
          </a:pPr>
          <a:r>
            <a:rPr lang="en-CA"/>
            <a:t>2) Review immediate institutional responses</a:t>
          </a:r>
          <a:endParaRPr lang="en-US"/>
        </a:p>
      </dgm:t>
    </dgm:pt>
    <dgm:pt modelId="{88D70F29-8905-4192-889B-7C27A7B957D5}" type="parTrans" cxnId="{D5B58B16-CB75-4392-9748-54CDFEE50263}">
      <dgm:prSet/>
      <dgm:spPr/>
      <dgm:t>
        <a:bodyPr/>
        <a:lstStyle/>
        <a:p>
          <a:endParaRPr lang="en-US"/>
        </a:p>
      </dgm:t>
    </dgm:pt>
    <dgm:pt modelId="{BE1C3E6A-7DE5-491E-A9A1-B0FA447710FC}" type="sibTrans" cxnId="{D5B58B16-CB75-4392-9748-54CDFEE50263}">
      <dgm:prSet/>
      <dgm:spPr/>
      <dgm:t>
        <a:bodyPr/>
        <a:lstStyle/>
        <a:p>
          <a:endParaRPr lang="en-US"/>
        </a:p>
      </dgm:t>
    </dgm:pt>
    <dgm:pt modelId="{BBD64D66-41E4-4B25-95CA-6F6E8267039C}">
      <dgm:prSet/>
      <dgm:spPr/>
      <dgm:t>
        <a:bodyPr/>
        <a:lstStyle/>
        <a:p>
          <a:pPr>
            <a:lnSpc>
              <a:spcPct val="100000"/>
            </a:lnSpc>
          </a:pPr>
          <a:r>
            <a:rPr lang="en-CA"/>
            <a:t>3) Confirm coordination mechanisms across units</a:t>
          </a:r>
          <a:endParaRPr lang="en-US"/>
        </a:p>
      </dgm:t>
    </dgm:pt>
    <dgm:pt modelId="{14ECAFB7-8A13-4F02-849D-03BADB99693C}" type="parTrans" cxnId="{70048B12-623B-4393-B6EE-C15A2DAAB94A}">
      <dgm:prSet/>
      <dgm:spPr/>
      <dgm:t>
        <a:bodyPr/>
        <a:lstStyle/>
        <a:p>
          <a:endParaRPr lang="en-US"/>
        </a:p>
      </dgm:t>
    </dgm:pt>
    <dgm:pt modelId="{DAA8FD0D-7113-49F6-AE93-1E57B356A2D8}" type="sibTrans" cxnId="{70048B12-623B-4393-B6EE-C15A2DAAB94A}">
      <dgm:prSet/>
      <dgm:spPr/>
      <dgm:t>
        <a:bodyPr/>
        <a:lstStyle/>
        <a:p>
          <a:endParaRPr lang="en-US"/>
        </a:p>
      </dgm:t>
    </dgm:pt>
    <dgm:pt modelId="{AD6380CC-F70F-4CB8-A7FB-3B38E4897995}">
      <dgm:prSet/>
      <dgm:spPr/>
      <dgm:t>
        <a:bodyPr/>
        <a:lstStyle/>
        <a:p>
          <a:pPr>
            <a:lnSpc>
              <a:spcPct val="100000"/>
            </a:lnSpc>
          </a:pPr>
          <a:r>
            <a:rPr lang="en-CA"/>
            <a:t>4) Identify and prioritize next steps</a:t>
          </a:r>
          <a:endParaRPr lang="en-US"/>
        </a:p>
      </dgm:t>
    </dgm:pt>
    <dgm:pt modelId="{7E16490B-1490-4F20-860F-90DFEECF1709}" type="parTrans" cxnId="{5E2A98D7-2146-459C-9EF5-1F0FD3D920BF}">
      <dgm:prSet/>
      <dgm:spPr/>
      <dgm:t>
        <a:bodyPr/>
        <a:lstStyle/>
        <a:p>
          <a:endParaRPr lang="en-US"/>
        </a:p>
      </dgm:t>
    </dgm:pt>
    <dgm:pt modelId="{4D8398E0-9FEF-4823-9D58-EB6FBFFB4EE9}" type="sibTrans" cxnId="{5E2A98D7-2146-459C-9EF5-1F0FD3D920BF}">
      <dgm:prSet/>
      <dgm:spPr/>
      <dgm:t>
        <a:bodyPr/>
        <a:lstStyle/>
        <a:p>
          <a:endParaRPr lang="en-US"/>
        </a:p>
      </dgm:t>
    </dgm:pt>
    <dgm:pt modelId="{8421835F-A7C5-4FA2-A437-CDCAA1D4CFD0}" type="pres">
      <dgm:prSet presAssocID="{6E82D891-B97F-4820-8252-D178E9A0F681}" presName="root" presStyleCnt="0">
        <dgm:presLayoutVars>
          <dgm:dir/>
          <dgm:resizeHandles val="exact"/>
        </dgm:presLayoutVars>
      </dgm:prSet>
      <dgm:spPr/>
    </dgm:pt>
    <dgm:pt modelId="{FBFDAF13-0ECA-4FF0-AE6C-305FFAAB5077}" type="pres">
      <dgm:prSet presAssocID="{38161077-7B4B-41F5-940C-C1EF7D128E5A}" presName="compNode" presStyleCnt="0"/>
      <dgm:spPr/>
    </dgm:pt>
    <dgm:pt modelId="{593E5C88-53A5-403B-8563-93018B0D03A8}" type="pres">
      <dgm:prSet presAssocID="{38161077-7B4B-41F5-940C-C1EF7D128E5A}" presName="bgRect" presStyleLbl="bgShp" presStyleIdx="0" presStyleCnt="2"/>
      <dgm:spPr/>
    </dgm:pt>
    <dgm:pt modelId="{A0B15E4C-B3B5-4B9E-A597-8A09BBF8083C}" type="pres">
      <dgm:prSet presAssocID="{38161077-7B4B-41F5-940C-C1EF7D128E5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121DBE89-6E81-477D-9201-E2774103699A}" type="pres">
      <dgm:prSet presAssocID="{38161077-7B4B-41F5-940C-C1EF7D128E5A}" presName="spaceRect" presStyleCnt="0"/>
      <dgm:spPr/>
    </dgm:pt>
    <dgm:pt modelId="{5F5A10C3-4893-4037-AD3D-9F26792247E9}" type="pres">
      <dgm:prSet presAssocID="{38161077-7B4B-41F5-940C-C1EF7D128E5A}" presName="parTx" presStyleLbl="revTx" presStyleIdx="0" presStyleCnt="3">
        <dgm:presLayoutVars>
          <dgm:chMax val="0"/>
          <dgm:chPref val="0"/>
        </dgm:presLayoutVars>
      </dgm:prSet>
      <dgm:spPr/>
    </dgm:pt>
    <dgm:pt modelId="{DCD21245-E0CE-46A2-A5C4-DBF3615C2D47}" type="pres">
      <dgm:prSet presAssocID="{D68EEB82-3D5E-469D-9F88-8B497DC67CEF}" presName="sibTrans" presStyleCnt="0"/>
      <dgm:spPr/>
    </dgm:pt>
    <dgm:pt modelId="{08308027-828A-47DA-9BF9-A24459C47F85}" type="pres">
      <dgm:prSet presAssocID="{B42366A8-72A0-43FE-8145-22B1DB0F3F65}" presName="compNode" presStyleCnt="0"/>
      <dgm:spPr/>
    </dgm:pt>
    <dgm:pt modelId="{A77C7027-E244-4751-8111-12823B98ED93}" type="pres">
      <dgm:prSet presAssocID="{B42366A8-72A0-43FE-8145-22B1DB0F3F65}" presName="bgRect" presStyleLbl="bgShp" presStyleIdx="1" presStyleCnt="2"/>
      <dgm:spPr/>
    </dgm:pt>
    <dgm:pt modelId="{888602BF-4A6D-4BD6-9012-43BCA587FE7D}" type="pres">
      <dgm:prSet presAssocID="{B42366A8-72A0-43FE-8145-22B1DB0F3F6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CC7E42F-31C1-424E-BA07-CDBBB7E33754}" type="pres">
      <dgm:prSet presAssocID="{B42366A8-72A0-43FE-8145-22B1DB0F3F65}" presName="spaceRect" presStyleCnt="0"/>
      <dgm:spPr/>
    </dgm:pt>
    <dgm:pt modelId="{C7F8717C-56B6-42F9-90DC-BF5173AFD0B4}" type="pres">
      <dgm:prSet presAssocID="{B42366A8-72A0-43FE-8145-22B1DB0F3F65}" presName="parTx" presStyleLbl="revTx" presStyleIdx="1" presStyleCnt="3">
        <dgm:presLayoutVars>
          <dgm:chMax val="0"/>
          <dgm:chPref val="0"/>
        </dgm:presLayoutVars>
      </dgm:prSet>
      <dgm:spPr/>
    </dgm:pt>
    <dgm:pt modelId="{89FD1222-A269-40D3-9EEF-693106EB7A5E}" type="pres">
      <dgm:prSet presAssocID="{B42366A8-72A0-43FE-8145-22B1DB0F3F65}" presName="desTx" presStyleLbl="revTx" presStyleIdx="2" presStyleCnt="3">
        <dgm:presLayoutVars/>
      </dgm:prSet>
      <dgm:spPr/>
    </dgm:pt>
  </dgm:ptLst>
  <dgm:cxnLst>
    <dgm:cxn modelId="{70048B12-623B-4393-B6EE-C15A2DAAB94A}" srcId="{B42366A8-72A0-43FE-8145-22B1DB0F3F65}" destId="{BBD64D66-41E4-4B25-95CA-6F6E8267039C}" srcOrd="2" destOrd="0" parTransId="{14ECAFB7-8A13-4F02-849D-03BADB99693C}" sibTransId="{DAA8FD0D-7113-49F6-AE93-1E57B356A2D8}"/>
    <dgm:cxn modelId="{D5B58B16-CB75-4392-9748-54CDFEE50263}" srcId="{B42366A8-72A0-43FE-8145-22B1DB0F3F65}" destId="{30C5F347-4FBE-4BF0-BEF6-5358F98860D4}" srcOrd="1" destOrd="0" parTransId="{88D70F29-8905-4192-889B-7C27A7B957D5}" sibTransId="{BE1C3E6A-7DE5-491E-A9A1-B0FA447710FC}"/>
    <dgm:cxn modelId="{6D754C21-ABBA-4531-A5C8-63F75244CD24}" srcId="{B42366A8-72A0-43FE-8145-22B1DB0F3F65}" destId="{1305250B-AADC-4125-B251-63597B9091B5}" srcOrd="0" destOrd="0" parTransId="{02308B8A-EAF7-4BAE-92A4-4C28197399BE}" sibTransId="{411A3A24-75B0-4EB1-BB35-2E60E5AA901E}"/>
    <dgm:cxn modelId="{F773CB23-CE00-46A8-BD64-C0916C9A5F72}" srcId="{6E82D891-B97F-4820-8252-D178E9A0F681}" destId="{38161077-7B4B-41F5-940C-C1EF7D128E5A}" srcOrd="0" destOrd="0" parTransId="{90DA549D-5A30-4625-8A2A-E60E8407BBA2}" sibTransId="{D68EEB82-3D5E-469D-9F88-8B497DC67CEF}"/>
    <dgm:cxn modelId="{6CB990A2-F093-4903-B3B2-24E9463678A2}" type="presOf" srcId="{30C5F347-4FBE-4BF0-BEF6-5358F98860D4}" destId="{89FD1222-A269-40D3-9EEF-693106EB7A5E}" srcOrd="0" destOrd="1" presId="urn:microsoft.com/office/officeart/2018/2/layout/IconVerticalSolidList"/>
    <dgm:cxn modelId="{8813D2CB-26FD-40DA-8D40-0C49AD8D55C2}" type="presOf" srcId="{38161077-7B4B-41F5-940C-C1EF7D128E5A}" destId="{5F5A10C3-4893-4037-AD3D-9F26792247E9}" srcOrd="0" destOrd="0" presId="urn:microsoft.com/office/officeart/2018/2/layout/IconVerticalSolidList"/>
    <dgm:cxn modelId="{0E2911CD-93DA-4856-B66B-60325EDF14F6}" type="presOf" srcId="{6E82D891-B97F-4820-8252-D178E9A0F681}" destId="{8421835F-A7C5-4FA2-A437-CDCAA1D4CFD0}" srcOrd="0" destOrd="0" presId="urn:microsoft.com/office/officeart/2018/2/layout/IconVerticalSolidList"/>
    <dgm:cxn modelId="{8936F6CD-725F-49C6-BDFF-05F63E50EEB1}" type="presOf" srcId="{1305250B-AADC-4125-B251-63597B9091B5}" destId="{89FD1222-A269-40D3-9EEF-693106EB7A5E}" srcOrd="0" destOrd="0" presId="urn:microsoft.com/office/officeart/2018/2/layout/IconVerticalSolidList"/>
    <dgm:cxn modelId="{ECF2A1D3-A119-4E28-B649-82A991F4870F}" srcId="{6E82D891-B97F-4820-8252-D178E9A0F681}" destId="{B42366A8-72A0-43FE-8145-22B1DB0F3F65}" srcOrd="1" destOrd="0" parTransId="{88043885-E147-446A-9B43-D5161CC9A7AC}" sibTransId="{888E52A0-1302-47F4-A11C-880B533E44DA}"/>
    <dgm:cxn modelId="{5E2A98D7-2146-459C-9EF5-1F0FD3D920BF}" srcId="{B42366A8-72A0-43FE-8145-22B1DB0F3F65}" destId="{AD6380CC-F70F-4CB8-A7FB-3B38E4897995}" srcOrd="3" destOrd="0" parTransId="{7E16490B-1490-4F20-860F-90DFEECF1709}" sibTransId="{4D8398E0-9FEF-4823-9D58-EB6FBFFB4EE9}"/>
    <dgm:cxn modelId="{3B216FDC-ACA7-4006-9BF6-76EDAD486678}" type="presOf" srcId="{B42366A8-72A0-43FE-8145-22B1DB0F3F65}" destId="{C7F8717C-56B6-42F9-90DC-BF5173AFD0B4}" srcOrd="0" destOrd="0" presId="urn:microsoft.com/office/officeart/2018/2/layout/IconVerticalSolidList"/>
    <dgm:cxn modelId="{F61998F4-E0C5-4E92-98F4-F3B129646485}" type="presOf" srcId="{AD6380CC-F70F-4CB8-A7FB-3B38E4897995}" destId="{89FD1222-A269-40D3-9EEF-693106EB7A5E}" srcOrd="0" destOrd="3" presId="urn:microsoft.com/office/officeart/2018/2/layout/IconVerticalSolidList"/>
    <dgm:cxn modelId="{D99668F7-E496-4B95-8820-C155ED251F0F}" type="presOf" srcId="{BBD64D66-41E4-4B25-95CA-6F6E8267039C}" destId="{89FD1222-A269-40D3-9EEF-693106EB7A5E}" srcOrd="0" destOrd="2" presId="urn:microsoft.com/office/officeart/2018/2/layout/IconVerticalSolidList"/>
    <dgm:cxn modelId="{BDEBF429-32EA-44F3-A27F-BFC0050CD4B8}" type="presParOf" srcId="{8421835F-A7C5-4FA2-A437-CDCAA1D4CFD0}" destId="{FBFDAF13-0ECA-4FF0-AE6C-305FFAAB5077}" srcOrd="0" destOrd="0" presId="urn:microsoft.com/office/officeart/2018/2/layout/IconVerticalSolidList"/>
    <dgm:cxn modelId="{B666ED8C-CBAD-4B50-8881-EFD5A515AE08}" type="presParOf" srcId="{FBFDAF13-0ECA-4FF0-AE6C-305FFAAB5077}" destId="{593E5C88-53A5-403B-8563-93018B0D03A8}" srcOrd="0" destOrd="0" presId="urn:microsoft.com/office/officeart/2018/2/layout/IconVerticalSolidList"/>
    <dgm:cxn modelId="{B2D30B4A-ECE6-44E3-9113-88D9EC0653E5}" type="presParOf" srcId="{FBFDAF13-0ECA-4FF0-AE6C-305FFAAB5077}" destId="{A0B15E4C-B3B5-4B9E-A597-8A09BBF8083C}" srcOrd="1" destOrd="0" presId="urn:microsoft.com/office/officeart/2018/2/layout/IconVerticalSolidList"/>
    <dgm:cxn modelId="{F59F49EB-D22F-44A5-A611-DA664C4DC34D}" type="presParOf" srcId="{FBFDAF13-0ECA-4FF0-AE6C-305FFAAB5077}" destId="{121DBE89-6E81-477D-9201-E2774103699A}" srcOrd="2" destOrd="0" presId="urn:microsoft.com/office/officeart/2018/2/layout/IconVerticalSolidList"/>
    <dgm:cxn modelId="{AB8F7F48-EAD2-460D-AE22-BD13B6A5A411}" type="presParOf" srcId="{FBFDAF13-0ECA-4FF0-AE6C-305FFAAB5077}" destId="{5F5A10C3-4893-4037-AD3D-9F26792247E9}" srcOrd="3" destOrd="0" presId="urn:microsoft.com/office/officeart/2018/2/layout/IconVerticalSolidList"/>
    <dgm:cxn modelId="{0D74F41B-C6CA-4339-B16F-633E3EC920D1}" type="presParOf" srcId="{8421835F-A7C5-4FA2-A437-CDCAA1D4CFD0}" destId="{DCD21245-E0CE-46A2-A5C4-DBF3615C2D47}" srcOrd="1" destOrd="0" presId="urn:microsoft.com/office/officeart/2018/2/layout/IconVerticalSolidList"/>
    <dgm:cxn modelId="{DDE22E24-73B9-4063-826F-1C5270737DE3}" type="presParOf" srcId="{8421835F-A7C5-4FA2-A437-CDCAA1D4CFD0}" destId="{08308027-828A-47DA-9BF9-A24459C47F85}" srcOrd="2" destOrd="0" presId="urn:microsoft.com/office/officeart/2018/2/layout/IconVerticalSolidList"/>
    <dgm:cxn modelId="{EA1141BF-5D72-476E-BB37-A280B4E5CF40}" type="presParOf" srcId="{08308027-828A-47DA-9BF9-A24459C47F85}" destId="{A77C7027-E244-4751-8111-12823B98ED93}" srcOrd="0" destOrd="0" presId="urn:microsoft.com/office/officeart/2018/2/layout/IconVerticalSolidList"/>
    <dgm:cxn modelId="{40C0AE02-0643-4F97-AEC9-C5249B4B1B51}" type="presParOf" srcId="{08308027-828A-47DA-9BF9-A24459C47F85}" destId="{888602BF-4A6D-4BD6-9012-43BCA587FE7D}" srcOrd="1" destOrd="0" presId="urn:microsoft.com/office/officeart/2018/2/layout/IconVerticalSolidList"/>
    <dgm:cxn modelId="{6726AB45-5FD6-40CA-9521-C48D3F6F1B89}" type="presParOf" srcId="{08308027-828A-47DA-9BF9-A24459C47F85}" destId="{4CC7E42F-31C1-424E-BA07-CDBBB7E33754}" srcOrd="2" destOrd="0" presId="urn:microsoft.com/office/officeart/2018/2/layout/IconVerticalSolidList"/>
    <dgm:cxn modelId="{43D0DB18-1631-4BEA-8ECA-A8FD4A541284}" type="presParOf" srcId="{08308027-828A-47DA-9BF9-A24459C47F85}" destId="{C7F8717C-56B6-42F9-90DC-BF5173AFD0B4}" srcOrd="3" destOrd="0" presId="urn:microsoft.com/office/officeart/2018/2/layout/IconVerticalSolidList"/>
    <dgm:cxn modelId="{3EABDA81-B62D-442E-A27D-DFE273E88A15}" type="presParOf" srcId="{08308027-828A-47DA-9BF9-A24459C47F85}" destId="{89FD1222-A269-40D3-9EEF-693106EB7A5E}"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EEC0F2-75B2-4190-AC5F-20DE6D2F4D0F}"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C2326E47-704A-498D-A85B-D807E3986694}">
      <dgm:prSet/>
      <dgm:spPr/>
      <dgm:t>
        <a:bodyPr/>
        <a:lstStyle/>
        <a:p>
          <a:pPr>
            <a:lnSpc>
              <a:spcPct val="100000"/>
            </a:lnSpc>
            <a:defRPr b="1"/>
          </a:pPr>
          <a:r>
            <a:rPr lang="en-CA" b="1" dirty="0">
              <a:solidFill>
                <a:schemeClr val="accent1"/>
              </a:solidFill>
            </a:rPr>
            <a:t>Ministry Requirement </a:t>
          </a:r>
          <a:r>
            <a:rPr lang="en-CA" dirty="0">
              <a:latin typeface="IBM Plex Sans" panose="020F0302020204030204"/>
            </a:rPr>
            <a:t>The</a:t>
          </a:r>
          <a:r>
            <a:rPr lang="en-CA" b="1" dirty="0">
              <a:latin typeface="IBM Plex Sans" panose="020F0302020204030204"/>
            </a:rPr>
            <a:t> 5 year plan </a:t>
          </a:r>
          <a:r>
            <a:rPr lang="en-CA" b="0" dirty="0">
              <a:latin typeface="IBM Plex Sans" panose="020F0302020204030204"/>
            </a:rPr>
            <a:t>aligns</a:t>
          </a:r>
          <a:r>
            <a:rPr lang="en-CA" b="0" dirty="0"/>
            <a:t> with the planning horizon required by MCURES for </a:t>
          </a:r>
          <a:r>
            <a:rPr lang="en-CA" b="0" dirty="0">
              <a:latin typeface="IBM Plex Sans" panose="020F0302020204030204"/>
            </a:rPr>
            <a:t>Universities</a:t>
          </a:r>
          <a:r>
            <a:rPr lang="en-CA" b="0" dirty="0"/>
            <a:t> in a medium / high risk classification under the Ministry’s Financial Accountability Framework. </a:t>
          </a:r>
          <a:endParaRPr lang="en-US" b="0" dirty="0"/>
        </a:p>
      </dgm:t>
    </dgm:pt>
    <dgm:pt modelId="{DC41DD8B-50B8-4DE3-888A-3E974F44A88B}" type="parTrans" cxnId="{55ED179B-7251-4E05-AF31-F2153649E69A}">
      <dgm:prSet/>
      <dgm:spPr/>
      <dgm:t>
        <a:bodyPr/>
        <a:lstStyle/>
        <a:p>
          <a:endParaRPr lang="en-US"/>
        </a:p>
      </dgm:t>
    </dgm:pt>
    <dgm:pt modelId="{2ABFF442-A1E8-44E4-839C-C7B455DBD348}" type="sibTrans" cxnId="{55ED179B-7251-4E05-AF31-F2153649E69A}">
      <dgm:prSet/>
      <dgm:spPr/>
      <dgm:t>
        <a:bodyPr/>
        <a:lstStyle/>
        <a:p>
          <a:endParaRPr lang="en-US"/>
        </a:p>
      </dgm:t>
    </dgm:pt>
    <dgm:pt modelId="{C5AFFCD1-2D2D-4644-A392-1F72427F33D2}">
      <dgm:prSet/>
      <dgm:spPr/>
      <dgm:t>
        <a:bodyPr/>
        <a:lstStyle/>
        <a:p>
          <a:pPr>
            <a:lnSpc>
              <a:spcPct val="100000"/>
            </a:lnSpc>
            <a:defRPr b="1"/>
          </a:pPr>
          <a:r>
            <a:rPr lang="en-CA" b="1" dirty="0">
              <a:solidFill>
                <a:schemeClr val="accent1"/>
              </a:solidFill>
            </a:rPr>
            <a:t>Smooths Volatility </a:t>
          </a:r>
          <a:r>
            <a:rPr lang="en-CA" b="1" dirty="0">
              <a:latin typeface="IBM Plex Sans" panose="020F0302020204030204"/>
            </a:rPr>
            <a:t>Potential changes to Government Policy </a:t>
          </a:r>
          <a:r>
            <a:rPr lang="en-CA" b="0" dirty="0">
              <a:latin typeface="IBM Plex Sans" panose="020F0302020204030204"/>
            </a:rPr>
            <a:t>and results of Forward</a:t>
          </a:r>
          <a:r>
            <a:rPr lang="en-CA" b="0" dirty="0"/>
            <a:t> Action Plan initiatives are expected to impact revenue trends in the later years of the planning horizon, helping to mitigate risk and reduce the need for sharp corrective measures that might otherwise arise under a shorter-term budget</a:t>
          </a:r>
          <a:endParaRPr lang="en-US" b="0" dirty="0"/>
        </a:p>
      </dgm:t>
    </dgm:pt>
    <dgm:pt modelId="{134A127D-7267-4D06-87B3-82F50EADA964}" type="parTrans" cxnId="{2825B507-63D8-41FE-B725-A4830F768AF1}">
      <dgm:prSet/>
      <dgm:spPr/>
      <dgm:t>
        <a:bodyPr/>
        <a:lstStyle/>
        <a:p>
          <a:endParaRPr lang="en-US"/>
        </a:p>
      </dgm:t>
    </dgm:pt>
    <dgm:pt modelId="{67919640-6350-48D8-9EA7-7B21E168E62C}" type="sibTrans" cxnId="{2825B507-63D8-41FE-B725-A4830F768AF1}">
      <dgm:prSet/>
      <dgm:spPr/>
      <dgm:t>
        <a:bodyPr/>
        <a:lstStyle/>
        <a:p>
          <a:endParaRPr lang="en-US"/>
        </a:p>
      </dgm:t>
    </dgm:pt>
    <dgm:pt modelId="{05C286B3-419A-4E5D-9FA8-D351B544F2AA}">
      <dgm:prSet/>
      <dgm:spPr/>
      <dgm:t>
        <a:bodyPr/>
        <a:lstStyle/>
        <a:p>
          <a:pPr>
            <a:lnSpc>
              <a:spcPct val="100000"/>
            </a:lnSpc>
            <a:defRPr b="1"/>
          </a:pPr>
          <a:r>
            <a:rPr lang="en-CA" b="1" dirty="0">
              <a:solidFill>
                <a:schemeClr val="accent1"/>
              </a:solidFill>
            </a:rPr>
            <a:t>Enables Earlier Course‑Corrections </a:t>
          </a:r>
          <a:r>
            <a:rPr lang="en-CA" b="0" dirty="0"/>
            <a:t>Seeing gaps emerge between outcomes and plans in the outer years gives management two extra years to implement further measures in revenue diversification or efficiency before gaps crystallise.</a:t>
          </a:r>
          <a:endParaRPr lang="en-US" b="0" dirty="0"/>
        </a:p>
      </dgm:t>
    </dgm:pt>
    <dgm:pt modelId="{47EB4306-098C-47CA-BD8F-559F25981282}" type="parTrans" cxnId="{BB3F21EB-FC3A-4046-94E2-7FA7A611912E}">
      <dgm:prSet/>
      <dgm:spPr/>
      <dgm:t>
        <a:bodyPr/>
        <a:lstStyle/>
        <a:p>
          <a:endParaRPr lang="en-US"/>
        </a:p>
      </dgm:t>
    </dgm:pt>
    <dgm:pt modelId="{A64D197E-5F3B-493D-9DBD-780766044FEC}" type="sibTrans" cxnId="{BB3F21EB-FC3A-4046-94E2-7FA7A611912E}">
      <dgm:prSet/>
      <dgm:spPr/>
      <dgm:t>
        <a:bodyPr/>
        <a:lstStyle/>
        <a:p>
          <a:endParaRPr lang="en-US"/>
        </a:p>
      </dgm:t>
    </dgm:pt>
    <dgm:pt modelId="{2FDD8B23-0848-47BD-A2AA-51BC5D1D5B0C}">
      <dgm:prSet/>
      <dgm:spPr/>
      <dgm:t>
        <a:bodyPr/>
        <a:lstStyle/>
        <a:p>
          <a:pPr>
            <a:lnSpc>
              <a:spcPct val="100000"/>
            </a:lnSpc>
            <a:defRPr b="1"/>
          </a:pPr>
          <a:r>
            <a:rPr lang="en-CA" b="1" dirty="0">
              <a:solidFill>
                <a:schemeClr val="accent1"/>
              </a:solidFill>
            </a:rPr>
            <a:t>Strengthens Scenario Planning &amp; Sensitivity Testing </a:t>
          </a:r>
        </a:p>
        <a:p>
          <a:pPr>
            <a:lnSpc>
              <a:spcPct val="100000"/>
            </a:lnSpc>
            <a:defRPr b="1"/>
          </a:pPr>
          <a:r>
            <a:rPr lang="en-CA" b="0" dirty="0"/>
            <a:t>Longer horizons make it easier to layer sensitivity analysis (e.g., enrolment patterns, inflation, etc.) and test sustainability under different trajectories.</a:t>
          </a:r>
          <a:endParaRPr lang="en-US" b="0" dirty="0"/>
        </a:p>
      </dgm:t>
    </dgm:pt>
    <dgm:pt modelId="{0C630B7B-F684-4882-B675-3D9D2E21355F}" type="parTrans" cxnId="{F695B639-325D-48A2-B7E9-02DABB467221}">
      <dgm:prSet/>
      <dgm:spPr/>
      <dgm:t>
        <a:bodyPr/>
        <a:lstStyle/>
        <a:p>
          <a:endParaRPr lang="en-US"/>
        </a:p>
      </dgm:t>
    </dgm:pt>
    <dgm:pt modelId="{B9D4A4B3-693A-4923-B1F2-BA5DD2598826}" type="sibTrans" cxnId="{F695B639-325D-48A2-B7E9-02DABB467221}">
      <dgm:prSet/>
      <dgm:spPr/>
      <dgm:t>
        <a:bodyPr/>
        <a:lstStyle/>
        <a:p>
          <a:endParaRPr lang="en-US"/>
        </a:p>
      </dgm:t>
    </dgm:pt>
    <dgm:pt modelId="{0E3CB2DD-6688-4AAE-9C94-13CC1F243680}">
      <dgm:prSet/>
      <dgm:spPr/>
      <dgm:t>
        <a:bodyPr/>
        <a:lstStyle/>
        <a:p>
          <a:pPr>
            <a:lnSpc>
              <a:spcPct val="100000"/>
            </a:lnSpc>
            <a:defRPr b="1"/>
          </a:pPr>
          <a:r>
            <a:rPr lang="en-CA" b="1" dirty="0">
              <a:solidFill>
                <a:schemeClr val="accent1"/>
              </a:solidFill>
            </a:rPr>
            <a:t>Future Considerations</a:t>
          </a:r>
        </a:p>
        <a:p>
          <a:pPr>
            <a:lnSpc>
              <a:spcPct val="100000"/>
            </a:lnSpc>
            <a:defRPr b="1"/>
          </a:pPr>
          <a:r>
            <a:rPr lang="en-CA" b="0" dirty="0"/>
            <a:t>A 5-year Board approved budget is presented as an interim measure</a:t>
          </a:r>
          <a:endParaRPr lang="en-US" b="0" dirty="0"/>
        </a:p>
        <a:p>
          <a:pPr>
            <a:lnSpc>
              <a:spcPct val="100000"/>
            </a:lnSpc>
            <a:defRPr b="1"/>
          </a:pPr>
          <a:r>
            <a:rPr lang="en-CA" b="0" dirty="0"/>
            <a:t>A return to a 3-year plan with the Board, while maintaining up to a 5-year internal planning horizon, may be considered in the future. </a:t>
          </a:r>
          <a:endParaRPr lang="en-US" b="0" dirty="0"/>
        </a:p>
      </dgm:t>
    </dgm:pt>
    <dgm:pt modelId="{01F5D885-DD3C-404F-A806-20EFACE68371}" type="parTrans" cxnId="{A3803B68-56BF-47B8-ACC4-ED9E1550C7B5}">
      <dgm:prSet/>
      <dgm:spPr/>
      <dgm:t>
        <a:bodyPr/>
        <a:lstStyle/>
        <a:p>
          <a:endParaRPr lang="en-US"/>
        </a:p>
      </dgm:t>
    </dgm:pt>
    <dgm:pt modelId="{BDF0EAF4-0A74-4B48-853D-93EF22FC7FBD}" type="sibTrans" cxnId="{A3803B68-56BF-47B8-ACC4-ED9E1550C7B5}">
      <dgm:prSet/>
      <dgm:spPr/>
      <dgm:t>
        <a:bodyPr/>
        <a:lstStyle/>
        <a:p>
          <a:endParaRPr lang="en-US"/>
        </a:p>
      </dgm:t>
    </dgm:pt>
    <dgm:pt modelId="{F3363768-FC52-48DD-B021-27D99C88986D}">
      <dgm:prSet/>
      <dgm:spPr/>
      <dgm:t>
        <a:bodyPr/>
        <a:lstStyle/>
        <a:p>
          <a:pPr>
            <a:lnSpc>
              <a:spcPct val="100000"/>
            </a:lnSpc>
          </a:pPr>
          <a:endParaRPr lang="en-US"/>
        </a:p>
      </dgm:t>
    </dgm:pt>
    <dgm:pt modelId="{6F1B45A2-BB4B-43F4-A583-C60EABC49E98}" type="parTrans" cxnId="{34B9624C-1B84-4004-BDD8-A392C9521E31}">
      <dgm:prSet/>
      <dgm:spPr/>
      <dgm:t>
        <a:bodyPr/>
        <a:lstStyle/>
        <a:p>
          <a:endParaRPr lang="en-US"/>
        </a:p>
      </dgm:t>
    </dgm:pt>
    <dgm:pt modelId="{44785DD1-D994-4039-9701-81DD9498654F}" type="sibTrans" cxnId="{34B9624C-1B84-4004-BDD8-A392C9521E31}">
      <dgm:prSet/>
      <dgm:spPr/>
      <dgm:t>
        <a:bodyPr/>
        <a:lstStyle/>
        <a:p>
          <a:endParaRPr lang="en-US"/>
        </a:p>
      </dgm:t>
    </dgm:pt>
    <dgm:pt modelId="{FAAE2325-C136-4489-9639-03D20DA0B68F}" type="pres">
      <dgm:prSet presAssocID="{8BEEC0F2-75B2-4190-AC5F-20DE6D2F4D0F}" presName="root" presStyleCnt="0">
        <dgm:presLayoutVars>
          <dgm:dir/>
          <dgm:resizeHandles val="exact"/>
        </dgm:presLayoutVars>
      </dgm:prSet>
      <dgm:spPr/>
    </dgm:pt>
    <dgm:pt modelId="{E9CD369C-9D00-4F2A-9038-E8E2421C476A}" type="pres">
      <dgm:prSet presAssocID="{C2326E47-704A-498D-A85B-D807E3986694}" presName="compNode" presStyleCnt="0"/>
      <dgm:spPr/>
    </dgm:pt>
    <dgm:pt modelId="{B6D11465-AB3E-4CD0-987F-1472994E790C}" type="pres">
      <dgm:prSet presAssocID="{C2326E47-704A-498D-A85B-D807E398669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12266487-5701-40E8-86BC-1705D95625CC}" type="pres">
      <dgm:prSet presAssocID="{C2326E47-704A-498D-A85B-D807E3986694}" presName="iconSpace" presStyleCnt="0"/>
      <dgm:spPr/>
    </dgm:pt>
    <dgm:pt modelId="{BC434D02-5BED-4792-88AD-0F8295269BAD}" type="pres">
      <dgm:prSet presAssocID="{C2326E47-704A-498D-A85B-D807E3986694}" presName="parTx" presStyleLbl="revTx" presStyleIdx="0" presStyleCnt="10">
        <dgm:presLayoutVars>
          <dgm:chMax val="0"/>
          <dgm:chPref val="0"/>
        </dgm:presLayoutVars>
      </dgm:prSet>
      <dgm:spPr/>
    </dgm:pt>
    <dgm:pt modelId="{F77985D7-3FA1-4976-814B-717BC8D88C1A}" type="pres">
      <dgm:prSet presAssocID="{C2326E47-704A-498D-A85B-D807E3986694}" presName="txSpace" presStyleCnt="0"/>
      <dgm:spPr/>
    </dgm:pt>
    <dgm:pt modelId="{EE8F8928-399B-4DF0-974C-C2FE0B6B0D9B}" type="pres">
      <dgm:prSet presAssocID="{C2326E47-704A-498D-A85B-D807E3986694}" presName="desTx" presStyleLbl="revTx" presStyleIdx="1" presStyleCnt="10">
        <dgm:presLayoutVars/>
      </dgm:prSet>
      <dgm:spPr/>
    </dgm:pt>
    <dgm:pt modelId="{1B143248-3A21-4CD1-80D5-A79C7D9467AD}" type="pres">
      <dgm:prSet presAssocID="{2ABFF442-A1E8-44E4-839C-C7B455DBD348}" presName="sibTrans" presStyleCnt="0"/>
      <dgm:spPr/>
    </dgm:pt>
    <dgm:pt modelId="{87D4F614-618F-4E1B-AC0E-B3EAFBE813BF}" type="pres">
      <dgm:prSet presAssocID="{C5AFFCD1-2D2D-4644-A392-1F72427F33D2}" presName="compNode" presStyleCnt="0"/>
      <dgm:spPr/>
    </dgm:pt>
    <dgm:pt modelId="{BB3ECA0A-026F-47EE-A467-825772802F2B}" type="pres">
      <dgm:prSet presAssocID="{C5AFFCD1-2D2D-4644-A392-1F72427F33D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DD41BED-568E-4DB7-B6A3-6339E652F431}" type="pres">
      <dgm:prSet presAssocID="{C5AFFCD1-2D2D-4644-A392-1F72427F33D2}" presName="iconSpace" presStyleCnt="0"/>
      <dgm:spPr/>
    </dgm:pt>
    <dgm:pt modelId="{B457442D-BAF2-42B3-BF31-4268B28F7E1A}" type="pres">
      <dgm:prSet presAssocID="{C5AFFCD1-2D2D-4644-A392-1F72427F33D2}" presName="parTx" presStyleLbl="revTx" presStyleIdx="2" presStyleCnt="10">
        <dgm:presLayoutVars>
          <dgm:chMax val="0"/>
          <dgm:chPref val="0"/>
        </dgm:presLayoutVars>
      </dgm:prSet>
      <dgm:spPr/>
    </dgm:pt>
    <dgm:pt modelId="{63631B2C-F370-43BD-BBC0-0FF3F4CCEA98}" type="pres">
      <dgm:prSet presAssocID="{C5AFFCD1-2D2D-4644-A392-1F72427F33D2}" presName="txSpace" presStyleCnt="0"/>
      <dgm:spPr/>
    </dgm:pt>
    <dgm:pt modelId="{C3181E3F-464D-4794-827D-52EE9E5B3401}" type="pres">
      <dgm:prSet presAssocID="{C5AFFCD1-2D2D-4644-A392-1F72427F33D2}" presName="desTx" presStyleLbl="revTx" presStyleIdx="3" presStyleCnt="10">
        <dgm:presLayoutVars/>
      </dgm:prSet>
      <dgm:spPr/>
    </dgm:pt>
    <dgm:pt modelId="{A5BAA558-C3C7-4C45-A1F0-0C05CB31B884}" type="pres">
      <dgm:prSet presAssocID="{67919640-6350-48D8-9EA7-7B21E168E62C}" presName="sibTrans" presStyleCnt="0"/>
      <dgm:spPr/>
    </dgm:pt>
    <dgm:pt modelId="{FD018832-9612-4D8F-BAF4-5B449808740E}" type="pres">
      <dgm:prSet presAssocID="{05C286B3-419A-4E5D-9FA8-D351B544F2AA}" presName="compNode" presStyleCnt="0"/>
      <dgm:spPr/>
    </dgm:pt>
    <dgm:pt modelId="{64D41DB1-D145-47FB-89C2-48DA1A8EFF25}" type="pres">
      <dgm:prSet presAssocID="{05C286B3-419A-4E5D-9FA8-D351B544F2A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DA145E07-EFB2-4BC3-8E01-DBB4A02891FF}" type="pres">
      <dgm:prSet presAssocID="{05C286B3-419A-4E5D-9FA8-D351B544F2AA}" presName="iconSpace" presStyleCnt="0"/>
      <dgm:spPr/>
    </dgm:pt>
    <dgm:pt modelId="{4FDC0F58-106F-4EB2-BBD4-C86DC1ADF25A}" type="pres">
      <dgm:prSet presAssocID="{05C286B3-419A-4E5D-9FA8-D351B544F2AA}" presName="parTx" presStyleLbl="revTx" presStyleIdx="4" presStyleCnt="10">
        <dgm:presLayoutVars>
          <dgm:chMax val="0"/>
          <dgm:chPref val="0"/>
        </dgm:presLayoutVars>
      </dgm:prSet>
      <dgm:spPr/>
    </dgm:pt>
    <dgm:pt modelId="{E8F73974-FA34-4C8F-BEA9-F281B02F123E}" type="pres">
      <dgm:prSet presAssocID="{05C286B3-419A-4E5D-9FA8-D351B544F2AA}" presName="txSpace" presStyleCnt="0"/>
      <dgm:spPr/>
    </dgm:pt>
    <dgm:pt modelId="{6CD6E5B3-0D86-4F4F-985B-7A19F97DE0A5}" type="pres">
      <dgm:prSet presAssocID="{05C286B3-419A-4E5D-9FA8-D351B544F2AA}" presName="desTx" presStyleLbl="revTx" presStyleIdx="5" presStyleCnt="10">
        <dgm:presLayoutVars/>
      </dgm:prSet>
      <dgm:spPr/>
    </dgm:pt>
    <dgm:pt modelId="{C7E8091D-23EE-4538-B866-3C6C9098ED3F}" type="pres">
      <dgm:prSet presAssocID="{A64D197E-5F3B-493D-9DBD-780766044FEC}" presName="sibTrans" presStyleCnt="0"/>
      <dgm:spPr/>
    </dgm:pt>
    <dgm:pt modelId="{BFF73CBF-0EBC-410A-9BCF-ACF5944C68EE}" type="pres">
      <dgm:prSet presAssocID="{2FDD8B23-0848-47BD-A2AA-51BC5D1D5B0C}" presName="compNode" presStyleCnt="0"/>
      <dgm:spPr/>
    </dgm:pt>
    <dgm:pt modelId="{D490F2BF-3FFF-45B6-8D9E-848BE3552318}" type="pres">
      <dgm:prSet presAssocID="{2FDD8B23-0848-47BD-A2AA-51BC5D1D5B0C}" presName="iconRect" presStyleLbl="node1" presStyleIdx="3" presStyleCnt="5" custLinFactNeighborX="74732" custLinFactNeighborY="207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tom"/>
        </a:ext>
      </dgm:extLst>
    </dgm:pt>
    <dgm:pt modelId="{BCE8A310-BCF0-4638-8A22-7791B67BB8D7}" type="pres">
      <dgm:prSet presAssocID="{2FDD8B23-0848-47BD-A2AA-51BC5D1D5B0C}" presName="iconSpace" presStyleCnt="0"/>
      <dgm:spPr/>
    </dgm:pt>
    <dgm:pt modelId="{5C85D89A-942B-4E98-A7AD-BE2D2CE4BBE8}" type="pres">
      <dgm:prSet presAssocID="{2FDD8B23-0848-47BD-A2AA-51BC5D1D5B0C}" presName="parTx" presStyleLbl="revTx" presStyleIdx="6" presStyleCnt="10">
        <dgm:presLayoutVars>
          <dgm:chMax val="0"/>
          <dgm:chPref val="0"/>
        </dgm:presLayoutVars>
      </dgm:prSet>
      <dgm:spPr/>
    </dgm:pt>
    <dgm:pt modelId="{F5ADC7C0-EFFF-49BF-88B1-0E9BFBCBE3A9}" type="pres">
      <dgm:prSet presAssocID="{2FDD8B23-0848-47BD-A2AA-51BC5D1D5B0C}" presName="txSpace" presStyleCnt="0"/>
      <dgm:spPr/>
    </dgm:pt>
    <dgm:pt modelId="{69DA49A6-0F05-4AE4-838F-D3DAA8D5DA51}" type="pres">
      <dgm:prSet presAssocID="{2FDD8B23-0848-47BD-A2AA-51BC5D1D5B0C}" presName="desTx" presStyleLbl="revTx" presStyleIdx="7" presStyleCnt="10">
        <dgm:presLayoutVars/>
      </dgm:prSet>
      <dgm:spPr/>
    </dgm:pt>
    <dgm:pt modelId="{D4106D48-B649-48A6-9FD5-5ADBAF377807}" type="pres">
      <dgm:prSet presAssocID="{B9D4A4B3-693A-4923-B1F2-BA5DD2598826}" presName="sibTrans" presStyleCnt="0"/>
      <dgm:spPr/>
    </dgm:pt>
    <dgm:pt modelId="{CB2A607F-6B7B-4C3E-B372-A35D8318B80F}" type="pres">
      <dgm:prSet presAssocID="{0E3CB2DD-6688-4AAE-9C94-13CC1F243680}" presName="compNode" presStyleCnt="0"/>
      <dgm:spPr/>
    </dgm:pt>
    <dgm:pt modelId="{5238EE43-F0D4-4209-B8F5-9A1C63F8AD26}" type="pres">
      <dgm:prSet presAssocID="{0E3CB2DD-6688-4AAE-9C94-13CC1F24368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eeting"/>
        </a:ext>
      </dgm:extLst>
    </dgm:pt>
    <dgm:pt modelId="{E3B622C2-E9C4-4E33-AA7F-14D74A4F1324}" type="pres">
      <dgm:prSet presAssocID="{0E3CB2DD-6688-4AAE-9C94-13CC1F243680}" presName="iconSpace" presStyleCnt="0"/>
      <dgm:spPr/>
    </dgm:pt>
    <dgm:pt modelId="{842F9AB6-C914-4835-8DBD-901517886EE8}" type="pres">
      <dgm:prSet presAssocID="{0E3CB2DD-6688-4AAE-9C94-13CC1F243680}" presName="parTx" presStyleLbl="revTx" presStyleIdx="8" presStyleCnt="10">
        <dgm:presLayoutVars>
          <dgm:chMax val="0"/>
          <dgm:chPref val="0"/>
        </dgm:presLayoutVars>
      </dgm:prSet>
      <dgm:spPr/>
    </dgm:pt>
    <dgm:pt modelId="{46B2E213-E471-4B3D-A707-2E0F1BC46D3F}" type="pres">
      <dgm:prSet presAssocID="{0E3CB2DD-6688-4AAE-9C94-13CC1F243680}" presName="txSpace" presStyleCnt="0"/>
      <dgm:spPr/>
    </dgm:pt>
    <dgm:pt modelId="{3D177ADA-3D8E-4818-B5FB-67E6B555DCA1}" type="pres">
      <dgm:prSet presAssocID="{0E3CB2DD-6688-4AAE-9C94-13CC1F243680}" presName="desTx" presStyleLbl="revTx" presStyleIdx="9" presStyleCnt="10">
        <dgm:presLayoutVars/>
      </dgm:prSet>
      <dgm:spPr/>
    </dgm:pt>
  </dgm:ptLst>
  <dgm:cxnLst>
    <dgm:cxn modelId="{2825B507-63D8-41FE-B725-A4830F768AF1}" srcId="{8BEEC0F2-75B2-4190-AC5F-20DE6D2F4D0F}" destId="{C5AFFCD1-2D2D-4644-A392-1F72427F33D2}" srcOrd="1" destOrd="0" parTransId="{134A127D-7267-4D06-87B3-82F50EADA964}" sibTransId="{67919640-6350-48D8-9EA7-7B21E168E62C}"/>
    <dgm:cxn modelId="{EA9EF422-FA88-417F-8026-427633F35C79}" type="presOf" srcId="{F3363768-FC52-48DD-B021-27D99C88986D}" destId="{3D177ADA-3D8E-4818-B5FB-67E6B555DCA1}" srcOrd="0" destOrd="0" presId="urn:microsoft.com/office/officeart/2018/2/layout/IconLabelDescriptionList"/>
    <dgm:cxn modelId="{F695B639-325D-48A2-B7E9-02DABB467221}" srcId="{8BEEC0F2-75B2-4190-AC5F-20DE6D2F4D0F}" destId="{2FDD8B23-0848-47BD-A2AA-51BC5D1D5B0C}" srcOrd="3" destOrd="0" parTransId="{0C630B7B-F684-4882-B675-3D9D2E21355F}" sibTransId="{B9D4A4B3-693A-4923-B1F2-BA5DD2598826}"/>
    <dgm:cxn modelId="{FD493A40-78B9-4239-BE5A-7FE75DED4307}" type="presOf" srcId="{C2326E47-704A-498D-A85B-D807E3986694}" destId="{BC434D02-5BED-4792-88AD-0F8295269BAD}" srcOrd="0" destOrd="0" presId="urn:microsoft.com/office/officeart/2018/2/layout/IconLabelDescriptionList"/>
    <dgm:cxn modelId="{A3803B68-56BF-47B8-ACC4-ED9E1550C7B5}" srcId="{8BEEC0F2-75B2-4190-AC5F-20DE6D2F4D0F}" destId="{0E3CB2DD-6688-4AAE-9C94-13CC1F243680}" srcOrd="4" destOrd="0" parTransId="{01F5D885-DD3C-404F-A806-20EFACE68371}" sibTransId="{BDF0EAF4-0A74-4B48-853D-93EF22FC7FBD}"/>
    <dgm:cxn modelId="{34B9624C-1B84-4004-BDD8-A392C9521E31}" srcId="{0E3CB2DD-6688-4AAE-9C94-13CC1F243680}" destId="{F3363768-FC52-48DD-B021-27D99C88986D}" srcOrd="0" destOrd="0" parTransId="{6F1B45A2-BB4B-43F4-A583-C60EABC49E98}" sibTransId="{44785DD1-D994-4039-9701-81DD9498654F}"/>
    <dgm:cxn modelId="{55ED179B-7251-4E05-AF31-F2153649E69A}" srcId="{8BEEC0F2-75B2-4190-AC5F-20DE6D2F4D0F}" destId="{C2326E47-704A-498D-A85B-D807E3986694}" srcOrd="0" destOrd="0" parTransId="{DC41DD8B-50B8-4DE3-888A-3E974F44A88B}" sibTransId="{2ABFF442-A1E8-44E4-839C-C7B455DBD348}"/>
    <dgm:cxn modelId="{07DA4AA9-9AE8-42D2-839C-E731B53C475E}" type="presOf" srcId="{0E3CB2DD-6688-4AAE-9C94-13CC1F243680}" destId="{842F9AB6-C914-4835-8DBD-901517886EE8}" srcOrd="0" destOrd="0" presId="urn:microsoft.com/office/officeart/2018/2/layout/IconLabelDescriptionList"/>
    <dgm:cxn modelId="{560483AA-94AD-400A-8A4F-54E381CFB219}" type="presOf" srcId="{05C286B3-419A-4E5D-9FA8-D351B544F2AA}" destId="{4FDC0F58-106F-4EB2-BBD4-C86DC1ADF25A}" srcOrd="0" destOrd="0" presId="urn:microsoft.com/office/officeart/2018/2/layout/IconLabelDescriptionList"/>
    <dgm:cxn modelId="{114FAAAA-B050-4ABB-BA7D-1A44E88FBD43}" type="presOf" srcId="{8BEEC0F2-75B2-4190-AC5F-20DE6D2F4D0F}" destId="{FAAE2325-C136-4489-9639-03D20DA0B68F}" srcOrd="0" destOrd="0" presId="urn:microsoft.com/office/officeart/2018/2/layout/IconLabelDescriptionList"/>
    <dgm:cxn modelId="{199B7DCE-FA53-48F2-9B36-6C90085A1F27}" type="presOf" srcId="{C5AFFCD1-2D2D-4644-A392-1F72427F33D2}" destId="{B457442D-BAF2-42B3-BF31-4268B28F7E1A}" srcOrd="0" destOrd="0" presId="urn:microsoft.com/office/officeart/2018/2/layout/IconLabelDescriptionList"/>
    <dgm:cxn modelId="{BB3F21EB-FC3A-4046-94E2-7FA7A611912E}" srcId="{8BEEC0F2-75B2-4190-AC5F-20DE6D2F4D0F}" destId="{05C286B3-419A-4E5D-9FA8-D351B544F2AA}" srcOrd="2" destOrd="0" parTransId="{47EB4306-098C-47CA-BD8F-559F25981282}" sibTransId="{A64D197E-5F3B-493D-9DBD-780766044FEC}"/>
    <dgm:cxn modelId="{6E49B9EC-B187-42B5-8223-89F564D5F710}" type="presOf" srcId="{2FDD8B23-0848-47BD-A2AA-51BC5D1D5B0C}" destId="{5C85D89A-942B-4E98-A7AD-BE2D2CE4BBE8}" srcOrd="0" destOrd="0" presId="urn:microsoft.com/office/officeart/2018/2/layout/IconLabelDescriptionList"/>
    <dgm:cxn modelId="{5F8CD882-9E90-46B0-AA56-F73A447D0EE2}" type="presParOf" srcId="{FAAE2325-C136-4489-9639-03D20DA0B68F}" destId="{E9CD369C-9D00-4F2A-9038-E8E2421C476A}" srcOrd="0" destOrd="0" presId="urn:microsoft.com/office/officeart/2018/2/layout/IconLabelDescriptionList"/>
    <dgm:cxn modelId="{2BF7BD12-9A6E-4C1B-9CFC-C40233576A60}" type="presParOf" srcId="{E9CD369C-9D00-4F2A-9038-E8E2421C476A}" destId="{B6D11465-AB3E-4CD0-987F-1472994E790C}" srcOrd="0" destOrd="0" presId="urn:microsoft.com/office/officeart/2018/2/layout/IconLabelDescriptionList"/>
    <dgm:cxn modelId="{DEDD1D55-3E4F-475D-9D81-81FB53BCF9E3}" type="presParOf" srcId="{E9CD369C-9D00-4F2A-9038-E8E2421C476A}" destId="{12266487-5701-40E8-86BC-1705D95625CC}" srcOrd="1" destOrd="0" presId="urn:microsoft.com/office/officeart/2018/2/layout/IconLabelDescriptionList"/>
    <dgm:cxn modelId="{68C1B534-F43C-4662-91C3-4D589451A9F0}" type="presParOf" srcId="{E9CD369C-9D00-4F2A-9038-E8E2421C476A}" destId="{BC434D02-5BED-4792-88AD-0F8295269BAD}" srcOrd="2" destOrd="0" presId="urn:microsoft.com/office/officeart/2018/2/layout/IconLabelDescriptionList"/>
    <dgm:cxn modelId="{1050B1BF-623B-440E-BE06-A64A50EA0214}" type="presParOf" srcId="{E9CD369C-9D00-4F2A-9038-E8E2421C476A}" destId="{F77985D7-3FA1-4976-814B-717BC8D88C1A}" srcOrd="3" destOrd="0" presId="urn:microsoft.com/office/officeart/2018/2/layout/IconLabelDescriptionList"/>
    <dgm:cxn modelId="{7A4FFE7E-7177-4D7B-8CC4-2AEEAB15B76E}" type="presParOf" srcId="{E9CD369C-9D00-4F2A-9038-E8E2421C476A}" destId="{EE8F8928-399B-4DF0-974C-C2FE0B6B0D9B}" srcOrd="4" destOrd="0" presId="urn:microsoft.com/office/officeart/2018/2/layout/IconLabelDescriptionList"/>
    <dgm:cxn modelId="{27993827-483D-47C5-906F-28FB5708B876}" type="presParOf" srcId="{FAAE2325-C136-4489-9639-03D20DA0B68F}" destId="{1B143248-3A21-4CD1-80D5-A79C7D9467AD}" srcOrd="1" destOrd="0" presId="urn:microsoft.com/office/officeart/2018/2/layout/IconLabelDescriptionList"/>
    <dgm:cxn modelId="{D5FF0282-E119-48C0-860D-923D4136A5C2}" type="presParOf" srcId="{FAAE2325-C136-4489-9639-03D20DA0B68F}" destId="{87D4F614-618F-4E1B-AC0E-B3EAFBE813BF}" srcOrd="2" destOrd="0" presId="urn:microsoft.com/office/officeart/2018/2/layout/IconLabelDescriptionList"/>
    <dgm:cxn modelId="{06BF2F0C-4233-41C9-B0C5-B1C5FF5DA290}" type="presParOf" srcId="{87D4F614-618F-4E1B-AC0E-B3EAFBE813BF}" destId="{BB3ECA0A-026F-47EE-A467-825772802F2B}" srcOrd="0" destOrd="0" presId="urn:microsoft.com/office/officeart/2018/2/layout/IconLabelDescriptionList"/>
    <dgm:cxn modelId="{103C2113-B1DE-4295-8347-07DA7C24A600}" type="presParOf" srcId="{87D4F614-618F-4E1B-AC0E-B3EAFBE813BF}" destId="{5DD41BED-568E-4DB7-B6A3-6339E652F431}" srcOrd="1" destOrd="0" presId="urn:microsoft.com/office/officeart/2018/2/layout/IconLabelDescriptionList"/>
    <dgm:cxn modelId="{117FBF7B-E03A-4C84-B184-409CBAFADA65}" type="presParOf" srcId="{87D4F614-618F-4E1B-AC0E-B3EAFBE813BF}" destId="{B457442D-BAF2-42B3-BF31-4268B28F7E1A}" srcOrd="2" destOrd="0" presId="urn:microsoft.com/office/officeart/2018/2/layout/IconLabelDescriptionList"/>
    <dgm:cxn modelId="{7A1FD7C6-43FD-4F4D-A959-E625882968B8}" type="presParOf" srcId="{87D4F614-618F-4E1B-AC0E-B3EAFBE813BF}" destId="{63631B2C-F370-43BD-BBC0-0FF3F4CCEA98}" srcOrd="3" destOrd="0" presId="urn:microsoft.com/office/officeart/2018/2/layout/IconLabelDescriptionList"/>
    <dgm:cxn modelId="{3EFB5A41-A5E7-4CC0-A5A8-A95FCD92852E}" type="presParOf" srcId="{87D4F614-618F-4E1B-AC0E-B3EAFBE813BF}" destId="{C3181E3F-464D-4794-827D-52EE9E5B3401}" srcOrd="4" destOrd="0" presId="urn:microsoft.com/office/officeart/2018/2/layout/IconLabelDescriptionList"/>
    <dgm:cxn modelId="{BC0FA199-B588-4CEB-8678-5C700D0D0B6A}" type="presParOf" srcId="{FAAE2325-C136-4489-9639-03D20DA0B68F}" destId="{A5BAA558-C3C7-4C45-A1F0-0C05CB31B884}" srcOrd="3" destOrd="0" presId="urn:microsoft.com/office/officeart/2018/2/layout/IconLabelDescriptionList"/>
    <dgm:cxn modelId="{E79C47DA-1791-4C86-ACB0-BF1AF74295D9}" type="presParOf" srcId="{FAAE2325-C136-4489-9639-03D20DA0B68F}" destId="{FD018832-9612-4D8F-BAF4-5B449808740E}" srcOrd="4" destOrd="0" presId="urn:microsoft.com/office/officeart/2018/2/layout/IconLabelDescriptionList"/>
    <dgm:cxn modelId="{606F8E11-58A1-4129-A025-4146078DB0C1}" type="presParOf" srcId="{FD018832-9612-4D8F-BAF4-5B449808740E}" destId="{64D41DB1-D145-47FB-89C2-48DA1A8EFF25}" srcOrd="0" destOrd="0" presId="urn:microsoft.com/office/officeart/2018/2/layout/IconLabelDescriptionList"/>
    <dgm:cxn modelId="{F1F63155-2721-473B-85E1-9C2B843C4D66}" type="presParOf" srcId="{FD018832-9612-4D8F-BAF4-5B449808740E}" destId="{DA145E07-EFB2-4BC3-8E01-DBB4A02891FF}" srcOrd="1" destOrd="0" presId="urn:microsoft.com/office/officeart/2018/2/layout/IconLabelDescriptionList"/>
    <dgm:cxn modelId="{A05BB2CD-E4C6-4A2D-ADD6-80CB43B741E5}" type="presParOf" srcId="{FD018832-9612-4D8F-BAF4-5B449808740E}" destId="{4FDC0F58-106F-4EB2-BBD4-C86DC1ADF25A}" srcOrd="2" destOrd="0" presId="urn:microsoft.com/office/officeart/2018/2/layout/IconLabelDescriptionList"/>
    <dgm:cxn modelId="{A1C96665-DBB8-4477-AC6F-8363B6B8A8B5}" type="presParOf" srcId="{FD018832-9612-4D8F-BAF4-5B449808740E}" destId="{E8F73974-FA34-4C8F-BEA9-F281B02F123E}" srcOrd="3" destOrd="0" presId="urn:microsoft.com/office/officeart/2018/2/layout/IconLabelDescriptionList"/>
    <dgm:cxn modelId="{65E840DF-AF04-4D33-81DF-FF6B284CB14F}" type="presParOf" srcId="{FD018832-9612-4D8F-BAF4-5B449808740E}" destId="{6CD6E5B3-0D86-4F4F-985B-7A19F97DE0A5}" srcOrd="4" destOrd="0" presId="urn:microsoft.com/office/officeart/2018/2/layout/IconLabelDescriptionList"/>
    <dgm:cxn modelId="{28E271D1-E4ED-42E7-9406-9A900C8972EA}" type="presParOf" srcId="{FAAE2325-C136-4489-9639-03D20DA0B68F}" destId="{C7E8091D-23EE-4538-B866-3C6C9098ED3F}" srcOrd="5" destOrd="0" presId="urn:microsoft.com/office/officeart/2018/2/layout/IconLabelDescriptionList"/>
    <dgm:cxn modelId="{BA3E1AEA-840E-42FC-B68E-871EE577DAC0}" type="presParOf" srcId="{FAAE2325-C136-4489-9639-03D20DA0B68F}" destId="{BFF73CBF-0EBC-410A-9BCF-ACF5944C68EE}" srcOrd="6" destOrd="0" presId="urn:microsoft.com/office/officeart/2018/2/layout/IconLabelDescriptionList"/>
    <dgm:cxn modelId="{745E2E9D-D54E-4B88-9CF6-094C0A16F6A7}" type="presParOf" srcId="{BFF73CBF-0EBC-410A-9BCF-ACF5944C68EE}" destId="{D490F2BF-3FFF-45B6-8D9E-848BE3552318}" srcOrd="0" destOrd="0" presId="urn:microsoft.com/office/officeart/2018/2/layout/IconLabelDescriptionList"/>
    <dgm:cxn modelId="{E6EB5000-5384-483A-96AB-D726CABA440B}" type="presParOf" srcId="{BFF73CBF-0EBC-410A-9BCF-ACF5944C68EE}" destId="{BCE8A310-BCF0-4638-8A22-7791B67BB8D7}" srcOrd="1" destOrd="0" presId="urn:microsoft.com/office/officeart/2018/2/layout/IconLabelDescriptionList"/>
    <dgm:cxn modelId="{5C6C0020-9C3F-4675-83EB-16D347DE9C6E}" type="presParOf" srcId="{BFF73CBF-0EBC-410A-9BCF-ACF5944C68EE}" destId="{5C85D89A-942B-4E98-A7AD-BE2D2CE4BBE8}" srcOrd="2" destOrd="0" presId="urn:microsoft.com/office/officeart/2018/2/layout/IconLabelDescriptionList"/>
    <dgm:cxn modelId="{1BB3A6BC-FC57-489D-BCBE-D1E691FAD2E6}" type="presParOf" srcId="{BFF73CBF-0EBC-410A-9BCF-ACF5944C68EE}" destId="{F5ADC7C0-EFFF-49BF-88B1-0E9BFBCBE3A9}" srcOrd="3" destOrd="0" presId="urn:microsoft.com/office/officeart/2018/2/layout/IconLabelDescriptionList"/>
    <dgm:cxn modelId="{8FC9CC5B-C821-4D22-B1AA-D0BA2DE9C6EF}" type="presParOf" srcId="{BFF73CBF-0EBC-410A-9BCF-ACF5944C68EE}" destId="{69DA49A6-0F05-4AE4-838F-D3DAA8D5DA51}" srcOrd="4" destOrd="0" presId="urn:microsoft.com/office/officeart/2018/2/layout/IconLabelDescriptionList"/>
    <dgm:cxn modelId="{67EC02B7-22EA-4559-9F39-7D51E9A396BA}" type="presParOf" srcId="{FAAE2325-C136-4489-9639-03D20DA0B68F}" destId="{D4106D48-B649-48A6-9FD5-5ADBAF377807}" srcOrd="7" destOrd="0" presId="urn:microsoft.com/office/officeart/2018/2/layout/IconLabelDescriptionList"/>
    <dgm:cxn modelId="{9EF2D5E4-D721-4C27-B5AE-4161B56B9EDB}" type="presParOf" srcId="{FAAE2325-C136-4489-9639-03D20DA0B68F}" destId="{CB2A607F-6B7B-4C3E-B372-A35D8318B80F}" srcOrd="8" destOrd="0" presId="urn:microsoft.com/office/officeart/2018/2/layout/IconLabelDescriptionList"/>
    <dgm:cxn modelId="{C9080196-44C8-4474-B27B-1B6945C9DDE5}" type="presParOf" srcId="{CB2A607F-6B7B-4C3E-B372-A35D8318B80F}" destId="{5238EE43-F0D4-4209-B8F5-9A1C63F8AD26}" srcOrd="0" destOrd="0" presId="urn:microsoft.com/office/officeart/2018/2/layout/IconLabelDescriptionList"/>
    <dgm:cxn modelId="{B8A11079-1076-433D-B239-5F11B03ABA6B}" type="presParOf" srcId="{CB2A607F-6B7B-4C3E-B372-A35D8318B80F}" destId="{E3B622C2-E9C4-4E33-AA7F-14D74A4F1324}" srcOrd="1" destOrd="0" presId="urn:microsoft.com/office/officeart/2018/2/layout/IconLabelDescriptionList"/>
    <dgm:cxn modelId="{EA8CC4D0-643F-40FB-BF32-55BFAF39A256}" type="presParOf" srcId="{CB2A607F-6B7B-4C3E-B372-A35D8318B80F}" destId="{842F9AB6-C914-4835-8DBD-901517886EE8}" srcOrd="2" destOrd="0" presId="urn:microsoft.com/office/officeart/2018/2/layout/IconLabelDescriptionList"/>
    <dgm:cxn modelId="{66AF6BBF-06C9-4406-B297-2E66BAEBF1AE}" type="presParOf" srcId="{CB2A607F-6B7B-4C3E-B372-A35D8318B80F}" destId="{46B2E213-E471-4B3D-A707-2E0F1BC46D3F}" srcOrd="3" destOrd="0" presId="urn:microsoft.com/office/officeart/2018/2/layout/IconLabelDescriptionList"/>
    <dgm:cxn modelId="{F15BF56E-2F9A-4B93-9DD1-B6A4B7992714}" type="presParOf" srcId="{CB2A607F-6B7B-4C3E-B372-A35D8318B80F}" destId="{3D177ADA-3D8E-4818-B5FB-67E6B555DCA1}"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8ABA22-6DCD-413F-A816-BD76408AD0B7}" type="doc">
      <dgm:prSet loTypeId="urn:microsoft.com/office/officeart/2005/8/layout/hProcess7" loCatId="process" qsTypeId="urn:microsoft.com/office/officeart/2005/8/quickstyle/simple1" qsCatId="simple" csTypeId="urn:microsoft.com/office/officeart/2005/8/colors/colorful1" csCatId="colorful" phldr="1"/>
      <dgm:spPr/>
      <dgm:t>
        <a:bodyPr/>
        <a:lstStyle/>
        <a:p>
          <a:endParaRPr lang="en-CA"/>
        </a:p>
      </dgm:t>
    </dgm:pt>
    <dgm:pt modelId="{75C68BB8-FEF7-4C87-AF0C-41E282251AD4}">
      <dgm:prSet phldrT="[Text]"/>
      <dgm:spPr/>
      <dgm:t>
        <a:bodyPr/>
        <a:lstStyle/>
        <a:p>
          <a:r>
            <a:rPr lang="en-CA"/>
            <a:t>2025-26</a:t>
          </a:r>
        </a:p>
      </dgm:t>
    </dgm:pt>
    <dgm:pt modelId="{B7F7DA55-4C76-47B3-A837-57ACE8041C9F}" type="parTrans" cxnId="{5CE21757-3C22-4130-A237-0CBFA35C8DCD}">
      <dgm:prSet/>
      <dgm:spPr/>
      <dgm:t>
        <a:bodyPr/>
        <a:lstStyle/>
        <a:p>
          <a:endParaRPr lang="en-CA"/>
        </a:p>
      </dgm:t>
    </dgm:pt>
    <dgm:pt modelId="{78105797-6374-4BF0-9C1B-81567A3039C1}" type="sibTrans" cxnId="{5CE21757-3C22-4130-A237-0CBFA35C8DCD}">
      <dgm:prSet/>
      <dgm:spPr/>
      <dgm:t>
        <a:bodyPr/>
        <a:lstStyle/>
        <a:p>
          <a:endParaRPr lang="en-CA"/>
        </a:p>
      </dgm:t>
    </dgm:pt>
    <dgm:pt modelId="{0DE8BF0A-FACF-4E35-ACCE-49936ECF2EBF}">
      <dgm:prSet phldrT="[Text]"/>
      <dgm:spPr/>
      <dgm:t>
        <a:bodyPr/>
        <a:lstStyle/>
        <a:p>
          <a:r>
            <a:rPr lang="en-CA"/>
            <a:t>$24.4 million</a:t>
          </a:r>
        </a:p>
      </dgm:t>
    </dgm:pt>
    <dgm:pt modelId="{F8B38F1C-550E-467E-88AE-FD33929501FA}" type="parTrans" cxnId="{AE6E9968-2766-4410-92C9-0217A2AF2F8D}">
      <dgm:prSet/>
      <dgm:spPr/>
      <dgm:t>
        <a:bodyPr/>
        <a:lstStyle/>
        <a:p>
          <a:endParaRPr lang="en-CA"/>
        </a:p>
      </dgm:t>
    </dgm:pt>
    <dgm:pt modelId="{1CCFC349-2C7D-42BC-AF28-1242F7D72869}" type="sibTrans" cxnId="{AE6E9968-2766-4410-92C9-0217A2AF2F8D}">
      <dgm:prSet/>
      <dgm:spPr/>
      <dgm:t>
        <a:bodyPr/>
        <a:lstStyle/>
        <a:p>
          <a:endParaRPr lang="en-CA"/>
        </a:p>
      </dgm:t>
    </dgm:pt>
    <dgm:pt modelId="{71FC9813-37A0-4115-BA9F-6B9CC814978C}">
      <dgm:prSet phldrT="[Text]"/>
      <dgm:spPr/>
      <dgm:t>
        <a:bodyPr/>
        <a:lstStyle/>
        <a:p>
          <a:r>
            <a:rPr lang="en-CA"/>
            <a:t>2026-27</a:t>
          </a:r>
        </a:p>
      </dgm:t>
    </dgm:pt>
    <dgm:pt modelId="{EE790861-3F68-40DB-B54B-AEFCB6A2DF3C}" type="parTrans" cxnId="{9507BCE1-B31D-4318-8716-6BD3DE26B759}">
      <dgm:prSet/>
      <dgm:spPr/>
      <dgm:t>
        <a:bodyPr/>
        <a:lstStyle/>
        <a:p>
          <a:endParaRPr lang="en-CA"/>
        </a:p>
      </dgm:t>
    </dgm:pt>
    <dgm:pt modelId="{8FF13099-6411-4A1B-9761-854A3BC495D6}" type="sibTrans" cxnId="{9507BCE1-B31D-4318-8716-6BD3DE26B759}">
      <dgm:prSet/>
      <dgm:spPr/>
      <dgm:t>
        <a:bodyPr/>
        <a:lstStyle/>
        <a:p>
          <a:endParaRPr lang="en-CA"/>
        </a:p>
      </dgm:t>
    </dgm:pt>
    <dgm:pt modelId="{B2B0468E-149D-47A9-9875-87EB0F240EA5}">
      <dgm:prSet phldrT="[Text]" custT="1"/>
      <dgm:spPr/>
      <dgm:t>
        <a:bodyPr/>
        <a:lstStyle/>
        <a:p>
          <a:r>
            <a:rPr lang="en-CA" sz="4700"/>
            <a:t>$22 million</a:t>
          </a:r>
        </a:p>
        <a:p>
          <a:r>
            <a:rPr lang="en-CA" sz="2800" i="1"/>
            <a:t>&amp; Balanced Budgets</a:t>
          </a:r>
        </a:p>
      </dgm:t>
    </dgm:pt>
    <dgm:pt modelId="{C224DEE0-0CAE-42DD-ADD0-D973593780BD}" type="parTrans" cxnId="{B1AFE66D-F866-4AD0-98E7-3BCB4CCCD5DF}">
      <dgm:prSet/>
      <dgm:spPr/>
      <dgm:t>
        <a:bodyPr/>
        <a:lstStyle/>
        <a:p>
          <a:endParaRPr lang="en-CA"/>
        </a:p>
      </dgm:t>
    </dgm:pt>
    <dgm:pt modelId="{C7952F5E-0F74-41E2-B2EA-53AF9E36CF2C}" type="sibTrans" cxnId="{B1AFE66D-F866-4AD0-98E7-3BCB4CCCD5DF}">
      <dgm:prSet/>
      <dgm:spPr/>
      <dgm:t>
        <a:bodyPr/>
        <a:lstStyle/>
        <a:p>
          <a:endParaRPr lang="en-CA"/>
        </a:p>
      </dgm:t>
    </dgm:pt>
    <dgm:pt modelId="{077DFEDA-50AD-477B-99DB-4DED4B9586F2}">
      <dgm:prSet phldrT="[Text]"/>
      <dgm:spPr/>
      <dgm:t>
        <a:bodyPr/>
        <a:lstStyle/>
        <a:p>
          <a:r>
            <a:rPr lang="en-CA"/>
            <a:t>2027-28</a:t>
          </a:r>
        </a:p>
      </dgm:t>
    </dgm:pt>
    <dgm:pt modelId="{D014FF6E-61FC-47F8-A649-627829C2BAB1}" type="parTrans" cxnId="{BA43D7AF-BA36-40AE-A6E6-28253FFD0A6C}">
      <dgm:prSet/>
      <dgm:spPr/>
      <dgm:t>
        <a:bodyPr/>
        <a:lstStyle/>
        <a:p>
          <a:endParaRPr lang="en-CA"/>
        </a:p>
      </dgm:t>
    </dgm:pt>
    <dgm:pt modelId="{243414C7-F828-429C-98B0-2F90F7EF1B9D}" type="sibTrans" cxnId="{BA43D7AF-BA36-40AE-A6E6-28253FFD0A6C}">
      <dgm:prSet/>
      <dgm:spPr/>
      <dgm:t>
        <a:bodyPr/>
        <a:lstStyle/>
        <a:p>
          <a:endParaRPr lang="en-CA"/>
        </a:p>
      </dgm:t>
    </dgm:pt>
    <dgm:pt modelId="{D4F3779E-B192-4668-B1D3-4C114B4376B2}">
      <dgm:prSet phldrT="[Text]"/>
      <dgm:spPr/>
      <dgm:t>
        <a:bodyPr/>
        <a:lstStyle/>
        <a:p>
          <a:r>
            <a:rPr lang="en-CA"/>
            <a:t>$22 million</a:t>
          </a:r>
        </a:p>
      </dgm:t>
    </dgm:pt>
    <dgm:pt modelId="{8F92B8C9-B24B-4B78-944A-AFCE7B7C5217}" type="parTrans" cxnId="{A7745D73-C6A9-4EB7-A4A1-FB800935228B}">
      <dgm:prSet/>
      <dgm:spPr/>
      <dgm:t>
        <a:bodyPr/>
        <a:lstStyle/>
        <a:p>
          <a:endParaRPr lang="en-CA"/>
        </a:p>
      </dgm:t>
    </dgm:pt>
    <dgm:pt modelId="{68EE9184-705D-492A-B18B-38C0D4276AFE}" type="sibTrans" cxnId="{A7745D73-C6A9-4EB7-A4A1-FB800935228B}">
      <dgm:prSet/>
      <dgm:spPr/>
      <dgm:t>
        <a:bodyPr/>
        <a:lstStyle/>
        <a:p>
          <a:endParaRPr lang="en-CA"/>
        </a:p>
      </dgm:t>
    </dgm:pt>
    <dgm:pt modelId="{F570D26E-D1EE-4493-983E-C87B9560AEA1}" type="pres">
      <dgm:prSet presAssocID="{248ABA22-6DCD-413F-A816-BD76408AD0B7}" presName="Name0" presStyleCnt="0">
        <dgm:presLayoutVars>
          <dgm:dir/>
          <dgm:animLvl val="lvl"/>
          <dgm:resizeHandles val="exact"/>
        </dgm:presLayoutVars>
      </dgm:prSet>
      <dgm:spPr/>
    </dgm:pt>
    <dgm:pt modelId="{A1596E80-8967-4E04-AC01-DEFF4C50359E}" type="pres">
      <dgm:prSet presAssocID="{75C68BB8-FEF7-4C87-AF0C-41E282251AD4}" presName="compositeNode" presStyleCnt="0">
        <dgm:presLayoutVars>
          <dgm:bulletEnabled val="1"/>
        </dgm:presLayoutVars>
      </dgm:prSet>
      <dgm:spPr/>
    </dgm:pt>
    <dgm:pt modelId="{F5FDA610-E9A5-4F40-84B7-CAC32350282A}" type="pres">
      <dgm:prSet presAssocID="{75C68BB8-FEF7-4C87-AF0C-41E282251AD4}" presName="bgRect" presStyleLbl="node1" presStyleIdx="0" presStyleCnt="3" custScaleX="87380" custScaleY="98765" custLinFactNeighborX="-2038" custLinFactNeighborY="934"/>
      <dgm:spPr/>
    </dgm:pt>
    <dgm:pt modelId="{659FC855-4A4B-4BB6-B4CF-C0067B03695E}" type="pres">
      <dgm:prSet presAssocID="{75C68BB8-FEF7-4C87-AF0C-41E282251AD4}" presName="parentNode" presStyleLbl="node1" presStyleIdx="0" presStyleCnt="3">
        <dgm:presLayoutVars>
          <dgm:chMax val="0"/>
          <dgm:bulletEnabled val="1"/>
        </dgm:presLayoutVars>
      </dgm:prSet>
      <dgm:spPr/>
    </dgm:pt>
    <dgm:pt modelId="{F610295C-53FA-4B7F-BB20-768654D1918C}" type="pres">
      <dgm:prSet presAssocID="{75C68BB8-FEF7-4C87-AF0C-41E282251AD4}" presName="childNode" presStyleLbl="node1" presStyleIdx="0" presStyleCnt="3">
        <dgm:presLayoutVars>
          <dgm:bulletEnabled val="1"/>
        </dgm:presLayoutVars>
      </dgm:prSet>
      <dgm:spPr/>
    </dgm:pt>
    <dgm:pt modelId="{1B9AF9D8-11CE-4EB5-8421-00E37232A7B0}" type="pres">
      <dgm:prSet presAssocID="{78105797-6374-4BF0-9C1B-81567A3039C1}" presName="hSp" presStyleCnt="0"/>
      <dgm:spPr/>
    </dgm:pt>
    <dgm:pt modelId="{4DFB6CB3-E364-4E5A-86C0-92F73FCF943C}" type="pres">
      <dgm:prSet presAssocID="{78105797-6374-4BF0-9C1B-81567A3039C1}" presName="vProcSp" presStyleCnt="0"/>
      <dgm:spPr/>
    </dgm:pt>
    <dgm:pt modelId="{1D3FEE3E-CFBA-4748-AE6B-4E5B2785F44B}" type="pres">
      <dgm:prSet presAssocID="{78105797-6374-4BF0-9C1B-81567A3039C1}" presName="vSp1" presStyleCnt="0"/>
      <dgm:spPr/>
    </dgm:pt>
    <dgm:pt modelId="{98798328-DCB4-4CAE-A55A-6818211F987E}" type="pres">
      <dgm:prSet presAssocID="{78105797-6374-4BF0-9C1B-81567A3039C1}" presName="simulatedConn" presStyleLbl="solidFgAcc1" presStyleIdx="0" presStyleCnt="2"/>
      <dgm:spPr/>
    </dgm:pt>
    <dgm:pt modelId="{6BA31B6A-3C35-4C39-836A-EB2D1720899D}" type="pres">
      <dgm:prSet presAssocID="{78105797-6374-4BF0-9C1B-81567A3039C1}" presName="vSp2" presStyleCnt="0"/>
      <dgm:spPr/>
    </dgm:pt>
    <dgm:pt modelId="{29985A66-FF38-42E9-9458-8A105BCA3E0C}" type="pres">
      <dgm:prSet presAssocID="{78105797-6374-4BF0-9C1B-81567A3039C1}" presName="sibTrans" presStyleCnt="0"/>
      <dgm:spPr/>
    </dgm:pt>
    <dgm:pt modelId="{13AF80E3-20FB-4FC4-8335-A4C8C4E29D28}" type="pres">
      <dgm:prSet presAssocID="{71FC9813-37A0-4115-BA9F-6B9CC814978C}" presName="compositeNode" presStyleCnt="0">
        <dgm:presLayoutVars>
          <dgm:bulletEnabled val="1"/>
        </dgm:presLayoutVars>
      </dgm:prSet>
      <dgm:spPr/>
    </dgm:pt>
    <dgm:pt modelId="{DF75F776-BDBA-47B7-AE67-31F7526D6F09}" type="pres">
      <dgm:prSet presAssocID="{71FC9813-37A0-4115-BA9F-6B9CC814978C}" presName="bgRect" presStyleLbl="node1" presStyleIdx="1" presStyleCnt="3"/>
      <dgm:spPr/>
    </dgm:pt>
    <dgm:pt modelId="{A7B0978E-5026-4F9F-9BFA-0487D5DC52A4}" type="pres">
      <dgm:prSet presAssocID="{71FC9813-37A0-4115-BA9F-6B9CC814978C}" presName="parentNode" presStyleLbl="node1" presStyleIdx="1" presStyleCnt="3">
        <dgm:presLayoutVars>
          <dgm:chMax val="0"/>
          <dgm:bulletEnabled val="1"/>
        </dgm:presLayoutVars>
      </dgm:prSet>
      <dgm:spPr/>
    </dgm:pt>
    <dgm:pt modelId="{7807D5D5-F34C-42BC-8EE7-61E1CEF2F591}" type="pres">
      <dgm:prSet presAssocID="{71FC9813-37A0-4115-BA9F-6B9CC814978C}" presName="childNode" presStyleLbl="node1" presStyleIdx="1" presStyleCnt="3">
        <dgm:presLayoutVars>
          <dgm:bulletEnabled val="1"/>
        </dgm:presLayoutVars>
      </dgm:prSet>
      <dgm:spPr/>
    </dgm:pt>
    <dgm:pt modelId="{855ABB1A-83CF-4B11-B256-137C33286467}" type="pres">
      <dgm:prSet presAssocID="{8FF13099-6411-4A1B-9761-854A3BC495D6}" presName="hSp" presStyleCnt="0"/>
      <dgm:spPr/>
    </dgm:pt>
    <dgm:pt modelId="{EC2C55A2-4494-4520-BE77-1367CE546567}" type="pres">
      <dgm:prSet presAssocID="{8FF13099-6411-4A1B-9761-854A3BC495D6}" presName="vProcSp" presStyleCnt="0"/>
      <dgm:spPr/>
    </dgm:pt>
    <dgm:pt modelId="{962A0E3B-9E67-4F97-8A74-106D55A44BBA}" type="pres">
      <dgm:prSet presAssocID="{8FF13099-6411-4A1B-9761-854A3BC495D6}" presName="vSp1" presStyleCnt="0"/>
      <dgm:spPr/>
    </dgm:pt>
    <dgm:pt modelId="{529F4BE1-861C-436E-8702-AD6E454C88FD}" type="pres">
      <dgm:prSet presAssocID="{8FF13099-6411-4A1B-9761-854A3BC495D6}" presName="simulatedConn" presStyleLbl="solidFgAcc1" presStyleIdx="1" presStyleCnt="2"/>
      <dgm:spPr/>
    </dgm:pt>
    <dgm:pt modelId="{2AB5B6CF-C736-4B54-954F-1DD65309FD0C}" type="pres">
      <dgm:prSet presAssocID="{8FF13099-6411-4A1B-9761-854A3BC495D6}" presName="vSp2" presStyleCnt="0"/>
      <dgm:spPr/>
    </dgm:pt>
    <dgm:pt modelId="{60FC1181-214F-4D46-8480-B7636E863E07}" type="pres">
      <dgm:prSet presAssocID="{8FF13099-6411-4A1B-9761-854A3BC495D6}" presName="sibTrans" presStyleCnt="0"/>
      <dgm:spPr/>
    </dgm:pt>
    <dgm:pt modelId="{891D3279-AC01-49B4-AB76-2E0C885CD3A8}" type="pres">
      <dgm:prSet presAssocID="{077DFEDA-50AD-477B-99DB-4DED4B9586F2}" presName="compositeNode" presStyleCnt="0">
        <dgm:presLayoutVars>
          <dgm:bulletEnabled val="1"/>
        </dgm:presLayoutVars>
      </dgm:prSet>
      <dgm:spPr/>
    </dgm:pt>
    <dgm:pt modelId="{9E6BB056-782A-4ECF-9D03-2961595A4695}" type="pres">
      <dgm:prSet presAssocID="{077DFEDA-50AD-477B-99DB-4DED4B9586F2}" presName="bgRect" presStyleLbl="node1" presStyleIdx="2" presStyleCnt="3"/>
      <dgm:spPr/>
    </dgm:pt>
    <dgm:pt modelId="{A8A854CC-3B73-4912-9994-D0B80C37D155}" type="pres">
      <dgm:prSet presAssocID="{077DFEDA-50AD-477B-99DB-4DED4B9586F2}" presName="parentNode" presStyleLbl="node1" presStyleIdx="2" presStyleCnt="3">
        <dgm:presLayoutVars>
          <dgm:chMax val="0"/>
          <dgm:bulletEnabled val="1"/>
        </dgm:presLayoutVars>
      </dgm:prSet>
      <dgm:spPr/>
    </dgm:pt>
    <dgm:pt modelId="{23A37236-DCAA-43FC-8DE1-E0D3E78FEF0A}" type="pres">
      <dgm:prSet presAssocID="{077DFEDA-50AD-477B-99DB-4DED4B9586F2}" presName="childNode" presStyleLbl="node1" presStyleIdx="2" presStyleCnt="3">
        <dgm:presLayoutVars>
          <dgm:bulletEnabled val="1"/>
        </dgm:presLayoutVars>
      </dgm:prSet>
      <dgm:spPr/>
    </dgm:pt>
  </dgm:ptLst>
  <dgm:cxnLst>
    <dgm:cxn modelId="{BA24B925-9DC7-4445-B721-A5B960E6FCCC}" type="presOf" srcId="{71FC9813-37A0-4115-BA9F-6B9CC814978C}" destId="{A7B0978E-5026-4F9F-9BFA-0487D5DC52A4}" srcOrd="1" destOrd="0" presId="urn:microsoft.com/office/officeart/2005/8/layout/hProcess7"/>
    <dgm:cxn modelId="{40C31A27-89E5-4931-9A86-FB34DDDA56E8}" type="presOf" srcId="{B2B0468E-149D-47A9-9875-87EB0F240EA5}" destId="{7807D5D5-F34C-42BC-8EE7-61E1CEF2F591}" srcOrd="0" destOrd="0" presId="urn:microsoft.com/office/officeart/2005/8/layout/hProcess7"/>
    <dgm:cxn modelId="{A92C075D-5E14-4032-927B-DC4C8B86333A}" type="presOf" srcId="{0DE8BF0A-FACF-4E35-ACCE-49936ECF2EBF}" destId="{F610295C-53FA-4B7F-BB20-768654D1918C}" srcOrd="0" destOrd="0" presId="urn:microsoft.com/office/officeart/2005/8/layout/hProcess7"/>
    <dgm:cxn modelId="{519DAE5D-7B43-4E88-B8CF-11232F823999}" type="presOf" srcId="{D4F3779E-B192-4668-B1D3-4C114B4376B2}" destId="{23A37236-DCAA-43FC-8DE1-E0D3E78FEF0A}" srcOrd="0" destOrd="0" presId="urn:microsoft.com/office/officeart/2005/8/layout/hProcess7"/>
    <dgm:cxn modelId="{7796145E-9514-4485-92B6-B7B5F58CE63C}" type="presOf" srcId="{71FC9813-37A0-4115-BA9F-6B9CC814978C}" destId="{DF75F776-BDBA-47B7-AE67-31F7526D6F09}" srcOrd="0" destOrd="0" presId="urn:microsoft.com/office/officeart/2005/8/layout/hProcess7"/>
    <dgm:cxn modelId="{76896465-26A7-4925-AEAD-C83B6368ECA3}" type="presOf" srcId="{75C68BB8-FEF7-4C87-AF0C-41E282251AD4}" destId="{659FC855-4A4B-4BB6-B4CF-C0067B03695E}" srcOrd="1" destOrd="0" presId="urn:microsoft.com/office/officeart/2005/8/layout/hProcess7"/>
    <dgm:cxn modelId="{AE6E9968-2766-4410-92C9-0217A2AF2F8D}" srcId="{75C68BB8-FEF7-4C87-AF0C-41E282251AD4}" destId="{0DE8BF0A-FACF-4E35-ACCE-49936ECF2EBF}" srcOrd="0" destOrd="0" parTransId="{F8B38F1C-550E-467E-88AE-FD33929501FA}" sibTransId="{1CCFC349-2C7D-42BC-AF28-1242F7D72869}"/>
    <dgm:cxn modelId="{B1AFE66D-F866-4AD0-98E7-3BCB4CCCD5DF}" srcId="{71FC9813-37A0-4115-BA9F-6B9CC814978C}" destId="{B2B0468E-149D-47A9-9875-87EB0F240EA5}" srcOrd="0" destOrd="0" parTransId="{C224DEE0-0CAE-42DD-ADD0-D973593780BD}" sibTransId="{C7952F5E-0F74-41E2-B2EA-53AF9E36CF2C}"/>
    <dgm:cxn modelId="{A7745D73-C6A9-4EB7-A4A1-FB800935228B}" srcId="{077DFEDA-50AD-477B-99DB-4DED4B9586F2}" destId="{D4F3779E-B192-4668-B1D3-4C114B4376B2}" srcOrd="0" destOrd="0" parTransId="{8F92B8C9-B24B-4B78-944A-AFCE7B7C5217}" sibTransId="{68EE9184-705D-492A-B18B-38C0D4276AFE}"/>
    <dgm:cxn modelId="{94F7ED56-5025-47CC-8FFA-09B94984CF3E}" type="presOf" srcId="{077DFEDA-50AD-477B-99DB-4DED4B9586F2}" destId="{A8A854CC-3B73-4912-9994-D0B80C37D155}" srcOrd="1" destOrd="0" presId="urn:microsoft.com/office/officeart/2005/8/layout/hProcess7"/>
    <dgm:cxn modelId="{5CE21757-3C22-4130-A237-0CBFA35C8DCD}" srcId="{248ABA22-6DCD-413F-A816-BD76408AD0B7}" destId="{75C68BB8-FEF7-4C87-AF0C-41E282251AD4}" srcOrd="0" destOrd="0" parTransId="{B7F7DA55-4C76-47B3-A837-57ACE8041C9F}" sibTransId="{78105797-6374-4BF0-9C1B-81567A3039C1}"/>
    <dgm:cxn modelId="{ECE5B489-1EDB-4BA3-B776-598E1C39401A}" type="presOf" srcId="{75C68BB8-FEF7-4C87-AF0C-41E282251AD4}" destId="{F5FDA610-E9A5-4F40-84B7-CAC32350282A}" srcOrd="0" destOrd="0" presId="urn:microsoft.com/office/officeart/2005/8/layout/hProcess7"/>
    <dgm:cxn modelId="{DA0D7E97-69F6-4037-9FC2-7C04A2BB7621}" type="presOf" srcId="{077DFEDA-50AD-477B-99DB-4DED4B9586F2}" destId="{9E6BB056-782A-4ECF-9D03-2961595A4695}" srcOrd="0" destOrd="0" presId="urn:microsoft.com/office/officeart/2005/8/layout/hProcess7"/>
    <dgm:cxn modelId="{5D5D78A0-7E62-4C7A-977A-209B05DAF389}" type="presOf" srcId="{248ABA22-6DCD-413F-A816-BD76408AD0B7}" destId="{F570D26E-D1EE-4493-983E-C87B9560AEA1}" srcOrd="0" destOrd="0" presId="urn:microsoft.com/office/officeart/2005/8/layout/hProcess7"/>
    <dgm:cxn modelId="{BA43D7AF-BA36-40AE-A6E6-28253FFD0A6C}" srcId="{248ABA22-6DCD-413F-A816-BD76408AD0B7}" destId="{077DFEDA-50AD-477B-99DB-4DED4B9586F2}" srcOrd="2" destOrd="0" parTransId="{D014FF6E-61FC-47F8-A649-627829C2BAB1}" sibTransId="{243414C7-F828-429C-98B0-2F90F7EF1B9D}"/>
    <dgm:cxn modelId="{9507BCE1-B31D-4318-8716-6BD3DE26B759}" srcId="{248ABA22-6DCD-413F-A816-BD76408AD0B7}" destId="{71FC9813-37A0-4115-BA9F-6B9CC814978C}" srcOrd="1" destOrd="0" parTransId="{EE790861-3F68-40DB-B54B-AEFCB6A2DF3C}" sibTransId="{8FF13099-6411-4A1B-9761-854A3BC495D6}"/>
    <dgm:cxn modelId="{719419B0-3B32-4481-BBD6-DB74F9FDDE9B}" type="presParOf" srcId="{F570D26E-D1EE-4493-983E-C87B9560AEA1}" destId="{A1596E80-8967-4E04-AC01-DEFF4C50359E}" srcOrd="0" destOrd="0" presId="urn:microsoft.com/office/officeart/2005/8/layout/hProcess7"/>
    <dgm:cxn modelId="{B905B868-7F24-4518-ACA4-DF517A21CB91}" type="presParOf" srcId="{A1596E80-8967-4E04-AC01-DEFF4C50359E}" destId="{F5FDA610-E9A5-4F40-84B7-CAC32350282A}" srcOrd="0" destOrd="0" presId="urn:microsoft.com/office/officeart/2005/8/layout/hProcess7"/>
    <dgm:cxn modelId="{260349A8-BFA2-47F0-86F5-1242CB5EC1F0}" type="presParOf" srcId="{A1596E80-8967-4E04-AC01-DEFF4C50359E}" destId="{659FC855-4A4B-4BB6-B4CF-C0067B03695E}" srcOrd="1" destOrd="0" presId="urn:microsoft.com/office/officeart/2005/8/layout/hProcess7"/>
    <dgm:cxn modelId="{301AC76E-748B-4FD6-967F-262FB175753F}" type="presParOf" srcId="{A1596E80-8967-4E04-AC01-DEFF4C50359E}" destId="{F610295C-53FA-4B7F-BB20-768654D1918C}" srcOrd="2" destOrd="0" presId="urn:microsoft.com/office/officeart/2005/8/layout/hProcess7"/>
    <dgm:cxn modelId="{D73186F5-D720-46C1-8B70-B0CD2C5A2130}" type="presParOf" srcId="{F570D26E-D1EE-4493-983E-C87B9560AEA1}" destId="{1B9AF9D8-11CE-4EB5-8421-00E37232A7B0}" srcOrd="1" destOrd="0" presId="urn:microsoft.com/office/officeart/2005/8/layout/hProcess7"/>
    <dgm:cxn modelId="{66CF2E44-DF58-46D0-ACED-91C19E838C54}" type="presParOf" srcId="{F570D26E-D1EE-4493-983E-C87B9560AEA1}" destId="{4DFB6CB3-E364-4E5A-86C0-92F73FCF943C}" srcOrd="2" destOrd="0" presId="urn:microsoft.com/office/officeart/2005/8/layout/hProcess7"/>
    <dgm:cxn modelId="{6E223587-18D1-43BB-9C71-59359A2AF0DD}" type="presParOf" srcId="{4DFB6CB3-E364-4E5A-86C0-92F73FCF943C}" destId="{1D3FEE3E-CFBA-4748-AE6B-4E5B2785F44B}" srcOrd="0" destOrd="0" presId="urn:microsoft.com/office/officeart/2005/8/layout/hProcess7"/>
    <dgm:cxn modelId="{86604B4C-324C-46BA-B1AF-772FB9499632}" type="presParOf" srcId="{4DFB6CB3-E364-4E5A-86C0-92F73FCF943C}" destId="{98798328-DCB4-4CAE-A55A-6818211F987E}" srcOrd="1" destOrd="0" presId="urn:microsoft.com/office/officeart/2005/8/layout/hProcess7"/>
    <dgm:cxn modelId="{AD4E9A92-1993-4501-86CA-48A1F6E88E07}" type="presParOf" srcId="{4DFB6CB3-E364-4E5A-86C0-92F73FCF943C}" destId="{6BA31B6A-3C35-4C39-836A-EB2D1720899D}" srcOrd="2" destOrd="0" presId="urn:microsoft.com/office/officeart/2005/8/layout/hProcess7"/>
    <dgm:cxn modelId="{3E76EEA7-0E4C-4B08-8EF1-5D3D06C4078D}" type="presParOf" srcId="{F570D26E-D1EE-4493-983E-C87B9560AEA1}" destId="{29985A66-FF38-42E9-9458-8A105BCA3E0C}" srcOrd="3" destOrd="0" presId="urn:microsoft.com/office/officeart/2005/8/layout/hProcess7"/>
    <dgm:cxn modelId="{01847CDB-E871-43C2-9B8F-BDEED7781B42}" type="presParOf" srcId="{F570D26E-D1EE-4493-983E-C87B9560AEA1}" destId="{13AF80E3-20FB-4FC4-8335-A4C8C4E29D28}" srcOrd="4" destOrd="0" presId="urn:microsoft.com/office/officeart/2005/8/layout/hProcess7"/>
    <dgm:cxn modelId="{FED9F452-05FF-493B-93DE-9ABE158E70CE}" type="presParOf" srcId="{13AF80E3-20FB-4FC4-8335-A4C8C4E29D28}" destId="{DF75F776-BDBA-47B7-AE67-31F7526D6F09}" srcOrd="0" destOrd="0" presId="urn:microsoft.com/office/officeart/2005/8/layout/hProcess7"/>
    <dgm:cxn modelId="{FEF2F25B-88E1-473A-B86A-A2AD5CA70362}" type="presParOf" srcId="{13AF80E3-20FB-4FC4-8335-A4C8C4E29D28}" destId="{A7B0978E-5026-4F9F-9BFA-0487D5DC52A4}" srcOrd="1" destOrd="0" presId="urn:microsoft.com/office/officeart/2005/8/layout/hProcess7"/>
    <dgm:cxn modelId="{4B3DA35A-7B0B-464E-A2D7-A25B0656C45A}" type="presParOf" srcId="{13AF80E3-20FB-4FC4-8335-A4C8C4E29D28}" destId="{7807D5D5-F34C-42BC-8EE7-61E1CEF2F591}" srcOrd="2" destOrd="0" presId="urn:microsoft.com/office/officeart/2005/8/layout/hProcess7"/>
    <dgm:cxn modelId="{A823F5FC-849D-4805-AFCA-675139217EEB}" type="presParOf" srcId="{F570D26E-D1EE-4493-983E-C87B9560AEA1}" destId="{855ABB1A-83CF-4B11-B256-137C33286467}" srcOrd="5" destOrd="0" presId="urn:microsoft.com/office/officeart/2005/8/layout/hProcess7"/>
    <dgm:cxn modelId="{863828DE-B423-4147-B9B8-336422E9B55B}" type="presParOf" srcId="{F570D26E-D1EE-4493-983E-C87B9560AEA1}" destId="{EC2C55A2-4494-4520-BE77-1367CE546567}" srcOrd="6" destOrd="0" presId="urn:microsoft.com/office/officeart/2005/8/layout/hProcess7"/>
    <dgm:cxn modelId="{7611B5C8-3121-4D20-ACA5-238A4A06CD77}" type="presParOf" srcId="{EC2C55A2-4494-4520-BE77-1367CE546567}" destId="{962A0E3B-9E67-4F97-8A74-106D55A44BBA}" srcOrd="0" destOrd="0" presId="urn:microsoft.com/office/officeart/2005/8/layout/hProcess7"/>
    <dgm:cxn modelId="{C6CB8D9E-1F1C-420C-9638-495B6FC20CA1}" type="presParOf" srcId="{EC2C55A2-4494-4520-BE77-1367CE546567}" destId="{529F4BE1-861C-436E-8702-AD6E454C88FD}" srcOrd="1" destOrd="0" presId="urn:microsoft.com/office/officeart/2005/8/layout/hProcess7"/>
    <dgm:cxn modelId="{8D0237C7-AB44-4216-BEFE-EA8AD86D3D95}" type="presParOf" srcId="{EC2C55A2-4494-4520-BE77-1367CE546567}" destId="{2AB5B6CF-C736-4B54-954F-1DD65309FD0C}" srcOrd="2" destOrd="0" presId="urn:microsoft.com/office/officeart/2005/8/layout/hProcess7"/>
    <dgm:cxn modelId="{E65CDF4A-869E-49ED-861C-8E90AF34BDE3}" type="presParOf" srcId="{F570D26E-D1EE-4493-983E-C87B9560AEA1}" destId="{60FC1181-214F-4D46-8480-B7636E863E07}" srcOrd="7" destOrd="0" presId="urn:microsoft.com/office/officeart/2005/8/layout/hProcess7"/>
    <dgm:cxn modelId="{84B277A4-AE64-46F1-9131-67C2FF7F6BA9}" type="presParOf" srcId="{F570D26E-D1EE-4493-983E-C87B9560AEA1}" destId="{891D3279-AC01-49B4-AB76-2E0C885CD3A8}" srcOrd="8" destOrd="0" presId="urn:microsoft.com/office/officeart/2005/8/layout/hProcess7"/>
    <dgm:cxn modelId="{C1DC3D35-365C-4606-8A3F-27B91E6EA6F9}" type="presParOf" srcId="{891D3279-AC01-49B4-AB76-2E0C885CD3A8}" destId="{9E6BB056-782A-4ECF-9D03-2961595A4695}" srcOrd="0" destOrd="0" presId="urn:microsoft.com/office/officeart/2005/8/layout/hProcess7"/>
    <dgm:cxn modelId="{CE61094D-119E-40A9-A4C8-BB5275F3D846}" type="presParOf" srcId="{891D3279-AC01-49B4-AB76-2E0C885CD3A8}" destId="{A8A854CC-3B73-4912-9994-D0B80C37D155}" srcOrd="1" destOrd="0" presId="urn:microsoft.com/office/officeart/2005/8/layout/hProcess7"/>
    <dgm:cxn modelId="{AD810F10-8DA1-4A4F-87E0-CFBE1F8B4024}" type="presParOf" srcId="{891D3279-AC01-49B4-AB76-2E0C885CD3A8}" destId="{23A37236-DCAA-43FC-8DE1-E0D3E78FEF0A}"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AE2003-0A9E-4304-88AD-EF6A2E5DACA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A314405-3E8B-4086-9571-C9320C3B48E2}">
      <dgm:prSet/>
      <dgm:spPr/>
      <dgm:t>
        <a:bodyPr/>
        <a:lstStyle/>
        <a:p>
          <a:r>
            <a:rPr lang="en-US"/>
            <a:t>Audit a course?</a:t>
          </a:r>
        </a:p>
      </dgm:t>
    </dgm:pt>
    <dgm:pt modelId="{62816599-55FA-45BA-8186-512202F5C38C}" type="parTrans" cxnId="{A41F8E59-0227-49AB-A436-7A47932B88BA}">
      <dgm:prSet/>
      <dgm:spPr/>
      <dgm:t>
        <a:bodyPr/>
        <a:lstStyle/>
        <a:p>
          <a:endParaRPr lang="en-US"/>
        </a:p>
      </dgm:t>
    </dgm:pt>
    <dgm:pt modelId="{BB3BD36E-A83B-4F01-AE4C-5B2E21492B4A}" type="sibTrans" cxnId="{A41F8E59-0227-49AB-A436-7A47932B88BA}">
      <dgm:prSet/>
      <dgm:spPr/>
      <dgm:t>
        <a:bodyPr/>
        <a:lstStyle/>
        <a:p>
          <a:endParaRPr lang="en-US"/>
        </a:p>
      </dgm:t>
    </dgm:pt>
    <dgm:pt modelId="{BA2446D6-1337-43F5-ABAD-D48BECFE4197}">
      <dgm:prSet/>
      <dgm:spPr/>
      <dgm:t>
        <a:bodyPr/>
        <a:lstStyle/>
        <a:p>
          <a:r>
            <a:rPr lang="en-US"/>
            <a:t>Audit a course now and receive credit for it later?</a:t>
          </a:r>
        </a:p>
      </dgm:t>
    </dgm:pt>
    <dgm:pt modelId="{8DB2594E-AFBE-4595-8153-73ACEEBDC9F3}" type="parTrans" cxnId="{A2CDE274-18C8-4123-9285-085C9C9F365B}">
      <dgm:prSet/>
      <dgm:spPr/>
      <dgm:t>
        <a:bodyPr/>
        <a:lstStyle/>
        <a:p>
          <a:endParaRPr lang="en-US"/>
        </a:p>
      </dgm:t>
    </dgm:pt>
    <dgm:pt modelId="{A5ADB05F-7192-4F7E-8C5A-F65A84AA8FCC}" type="sibTrans" cxnId="{A2CDE274-18C8-4123-9285-085C9C9F365B}">
      <dgm:prSet/>
      <dgm:spPr/>
      <dgm:t>
        <a:bodyPr/>
        <a:lstStyle/>
        <a:p>
          <a:endParaRPr lang="en-US"/>
        </a:p>
      </dgm:t>
    </dgm:pt>
    <dgm:pt modelId="{0E38068F-9DB9-4274-9F5C-BD9D3EBAA09E}">
      <dgm:prSet custT="1"/>
      <dgm:spPr/>
      <dgm:t>
        <a:bodyPr/>
        <a:lstStyle/>
        <a:p>
          <a:r>
            <a:rPr lang="en-US" sz="1600" b="1"/>
            <a:t>No</a:t>
          </a:r>
          <a:r>
            <a:rPr lang="en-US" sz="1100"/>
            <a:t> </a:t>
          </a:r>
        </a:p>
      </dgm:t>
    </dgm:pt>
    <dgm:pt modelId="{742A49AC-7881-4CBE-B5AD-D6F9C0EE9E7A}" type="parTrans" cxnId="{4B08AC3C-A8AD-44F3-9073-48762922E7B1}">
      <dgm:prSet/>
      <dgm:spPr/>
      <dgm:t>
        <a:bodyPr/>
        <a:lstStyle/>
        <a:p>
          <a:endParaRPr lang="en-US"/>
        </a:p>
      </dgm:t>
    </dgm:pt>
    <dgm:pt modelId="{8B56D477-C42A-4F82-B1F8-029B2FA505C4}" type="sibTrans" cxnId="{4B08AC3C-A8AD-44F3-9073-48762922E7B1}">
      <dgm:prSet/>
      <dgm:spPr/>
      <dgm:t>
        <a:bodyPr/>
        <a:lstStyle/>
        <a:p>
          <a:endParaRPr lang="en-US"/>
        </a:p>
      </dgm:t>
    </dgm:pt>
    <dgm:pt modelId="{D8C28879-552B-4580-ADC6-A4DC2A58ED42}">
      <dgm:prSet/>
      <dgm:spPr/>
      <dgm:t>
        <a:bodyPr/>
        <a:lstStyle/>
        <a:p>
          <a:r>
            <a:rPr lang="en-US"/>
            <a:t>Study online within Canada?</a:t>
          </a:r>
        </a:p>
      </dgm:t>
    </dgm:pt>
    <dgm:pt modelId="{4A049FFC-B374-49D9-A301-74609BFADD94}" type="parTrans" cxnId="{6EAF01E6-F5A5-43F9-9415-BE7DF51FA724}">
      <dgm:prSet/>
      <dgm:spPr/>
      <dgm:t>
        <a:bodyPr/>
        <a:lstStyle/>
        <a:p>
          <a:endParaRPr lang="en-US"/>
        </a:p>
      </dgm:t>
    </dgm:pt>
    <dgm:pt modelId="{6380CD6C-8026-42CD-AD98-86DCB0CCD9FB}" type="sibTrans" cxnId="{6EAF01E6-F5A5-43F9-9415-BE7DF51FA724}">
      <dgm:prSet/>
      <dgm:spPr/>
      <dgm:t>
        <a:bodyPr/>
        <a:lstStyle/>
        <a:p>
          <a:endParaRPr lang="en-US"/>
        </a:p>
      </dgm:t>
    </dgm:pt>
    <dgm:pt modelId="{5B264447-4943-49AC-AA75-F88A5F022E0C}">
      <dgm:prSet custT="1"/>
      <dgm:spPr/>
      <dgm:t>
        <a:bodyPr/>
        <a:lstStyle/>
        <a:p>
          <a:r>
            <a:rPr lang="en-US" sz="1600" b="1"/>
            <a:t>No</a:t>
          </a:r>
        </a:p>
      </dgm:t>
    </dgm:pt>
    <dgm:pt modelId="{2AECBA34-B507-49C0-A803-DB516DDD734F}" type="parTrans" cxnId="{FCB21FE1-ED23-4FFA-AECC-35D1813FA59D}">
      <dgm:prSet/>
      <dgm:spPr/>
      <dgm:t>
        <a:bodyPr/>
        <a:lstStyle/>
        <a:p>
          <a:endParaRPr lang="en-US"/>
        </a:p>
      </dgm:t>
    </dgm:pt>
    <dgm:pt modelId="{EB10B0A4-1106-4FFB-BD8B-F087B9DCA081}" type="sibTrans" cxnId="{FCB21FE1-ED23-4FFA-AECC-35D1813FA59D}">
      <dgm:prSet/>
      <dgm:spPr/>
      <dgm:t>
        <a:bodyPr/>
        <a:lstStyle/>
        <a:p>
          <a:endParaRPr lang="en-US"/>
        </a:p>
      </dgm:t>
    </dgm:pt>
    <dgm:pt modelId="{2D33847F-3368-4A20-9E5D-BF0123A017FC}">
      <dgm:prSet/>
      <dgm:spPr/>
      <dgm:t>
        <a:bodyPr/>
        <a:lstStyle/>
        <a:p>
          <a:r>
            <a:rPr lang="en-US"/>
            <a:t>Study online outside Canada?</a:t>
          </a:r>
        </a:p>
      </dgm:t>
    </dgm:pt>
    <dgm:pt modelId="{E6F04A07-3B8D-45F4-9984-D4473119BD2A}" type="parTrans" cxnId="{EAD4AF45-E872-4370-8B75-8DE00D3D2E15}">
      <dgm:prSet/>
      <dgm:spPr/>
      <dgm:t>
        <a:bodyPr/>
        <a:lstStyle/>
        <a:p>
          <a:endParaRPr lang="en-US"/>
        </a:p>
      </dgm:t>
    </dgm:pt>
    <dgm:pt modelId="{C0CFB5D4-F606-4F52-B319-9D3282C09FF2}" type="sibTrans" cxnId="{EAD4AF45-E872-4370-8B75-8DE00D3D2E15}">
      <dgm:prSet/>
      <dgm:spPr/>
      <dgm:t>
        <a:bodyPr/>
        <a:lstStyle/>
        <a:p>
          <a:endParaRPr lang="en-US"/>
        </a:p>
      </dgm:t>
    </dgm:pt>
    <dgm:pt modelId="{653D0656-D032-49AF-9175-9F7C30A1465B}">
      <dgm:prSet custT="1"/>
      <dgm:spPr/>
      <dgm:t>
        <a:bodyPr/>
        <a:lstStyle/>
        <a:p>
          <a:r>
            <a:rPr lang="en-US" sz="1600" b="1"/>
            <a:t>Yes!</a:t>
          </a:r>
        </a:p>
      </dgm:t>
    </dgm:pt>
    <dgm:pt modelId="{C1177DE5-0B1B-4D21-9DAD-294F9542F946}" type="parTrans" cxnId="{4A789597-60CC-497A-8145-3CAA32926631}">
      <dgm:prSet/>
      <dgm:spPr/>
      <dgm:t>
        <a:bodyPr/>
        <a:lstStyle/>
        <a:p>
          <a:endParaRPr lang="en-US"/>
        </a:p>
      </dgm:t>
    </dgm:pt>
    <dgm:pt modelId="{422A2112-27BA-4500-A0BB-65D7515ECBF9}" type="sibTrans" cxnId="{4A789597-60CC-497A-8145-3CAA32926631}">
      <dgm:prSet/>
      <dgm:spPr/>
      <dgm:t>
        <a:bodyPr/>
        <a:lstStyle/>
        <a:p>
          <a:endParaRPr lang="en-US"/>
        </a:p>
      </dgm:t>
    </dgm:pt>
    <dgm:pt modelId="{AAEFCF3B-3337-4A71-9F6E-63E79D6A7265}">
      <dgm:prSet/>
      <dgm:spPr/>
      <dgm:t>
        <a:bodyPr/>
        <a:lstStyle/>
        <a:p>
          <a:r>
            <a:rPr lang="en-US"/>
            <a:t>Attend classes then tell IRCC that they didn’t go to class until after they received their permit?</a:t>
          </a:r>
        </a:p>
      </dgm:t>
    </dgm:pt>
    <dgm:pt modelId="{8897CAB6-03A1-4701-9D43-28E85C7AD49F}" type="parTrans" cxnId="{457EFB74-74CF-4B55-95C9-A9B5C3EB26D4}">
      <dgm:prSet/>
      <dgm:spPr/>
      <dgm:t>
        <a:bodyPr/>
        <a:lstStyle/>
        <a:p>
          <a:endParaRPr lang="en-US"/>
        </a:p>
      </dgm:t>
    </dgm:pt>
    <dgm:pt modelId="{EA1009EE-BA03-45C8-A2A5-8FDF9AC442FC}" type="sibTrans" cxnId="{457EFB74-74CF-4B55-95C9-A9B5C3EB26D4}">
      <dgm:prSet/>
      <dgm:spPr/>
      <dgm:t>
        <a:bodyPr/>
        <a:lstStyle/>
        <a:p>
          <a:endParaRPr lang="en-US"/>
        </a:p>
      </dgm:t>
    </dgm:pt>
    <dgm:pt modelId="{BD2A754D-6C6D-437B-A5CC-3564CC881FD4}">
      <dgm:prSet custT="1"/>
      <dgm:spPr/>
      <dgm:t>
        <a:bodyPr/>
        <a:lstStyle/>
        <a:p>
          <a:r>
            <a:rPr lang="en-US" sz="1600" b="1"/>
            <a:t>No</a:t>
          </a:r>
        </a:p>
      </dgm:t>
    </dgm:pt>
    <dgm:pt modelId="{BB18719C-9EC7-4B92-B7D9-50CF1C693F8A}" type="parTrans" cxnId="{1C42E6B0-DD2C-4968-B416-5E24E8CF4804}">
      <dgm:prSet/>
      <dgm:spPr/>
      <dgm:t>
        <a:bodyPr/>
        <a:lstStyle/>
        <a:p>
          <a:endParaRPr lang="en-US"/>
        </a:p>
      </dgm:t>
    </dgm:pt>
    <dgm:pt modelId="{DB835674-7EFC-4E0C-99E5-07868611AC4C}" type="sibTrans" cxnId="{1C42E6B0-DD2C-4968-B416-5E24E8CF4804}">
      <dgm:prSet/>
      <dgm:spPr/>
      <dgm:t>
        <a:bodyPr/>
        <a:lstStyle/>
        <a:p>
          <a:endParaRPr lang="en-US"/>
        </a:p>
      </dgm:t>
    </dgm:pt>
    <dgm:pt modelId="{E848D870-8B3C-47F2-8FB8-E535C5864D94}">
      <dgm:prSet/>
      <dgm:spPr/>
      <dgm:t>
        <a:bodyPr/>
        <a:lstStyle/>
        <a:p>
          <a:r>
            <a:rPr lang="en-US"/>
            <a:t>Just do the readings but not go to class?</a:t>
          </a:r>
        </a:p>
      </dgm:t>
    </dgm:pt>
    <dgm:pt modelId="{5B97FD1A-9833-44A0-8850-A258D1B1BB48}" type="parTrans" cxnId="{E9A3D435-FD1B-4970-880A-AFFBF29D3C68}">
      <dgm:prSet/>
      <dgm:spPr/>
      <dgm:t>
        <a:bodyPr/>
        <a:lstStyle/>
        <a:p>
          <a:endParaRPr lang="en-US"/>
        </a:p>
      </dgm:t>
    </dgm:pt>
    <dgm:pt modelId="{20E36BAF-A1AF-445A-9352-E1BB11D4474E}" type="sibTrans" cxnId="{E9A3D435-FD1B-4970-880A-AFFBF29D3C68}">
      <dgm:prSet/>
      <dgm:spPr/>
      <dgm:t>
        <a:bodyPr/>
        <a:lstStyle/>
        <a:p>
          <a:endParaRPr lang="en-US"/>
        </a:p>
      </dgm:t>
    </dgm:pt>
    <dgm:pt modelId="{2F001B0E-897F-449D-855C-20BF4361532A}">
      <dgm:prSet custT="1"/>
      <dgm:spPr/>
      <dgm:t>
        <a:bodyPr/>
        <a:lstStyle/>
        <a:p>
          <a:r>
            <a:rPr lang="en-US" sz="1600" b="1"/>
            <a:t>No</a:t>
          </a:r>
        </a:p>
      </dgm:t>
    </dgm:pt>
    <dgm:pt modelId="{DF1AB6C1-C2DA-4785-B621-8DB67D1EC921}" type="parTrans" cxnId="{D4D241C0-3ADE-4295-BEED-080AB6821271}">
      <dgm:prSet/>
      <dgm:spPr/>
      <dgm:t>
        <a:bodyPr/>
        <a:lstStyle/>
        <a:p>
          <a:endParaRPr lang="en-US"/>
        </a:p>
      </dgm:t>
    </dgm:pt>
    <dgm:pt modelId="{250665E8-206A-4ED7-A9A0-1E009E8251CE}" type="sibTrans" cxnId="{D4D241C0-3ADE-4295-BEED-080AB6821271}">
      <dgm:prSet/>
      <dgm:spPr/>
      <dgm:t>
        <a:bodyPr/>
        <a:lstStyle/>
        <a:p>
          <a:endParaRPr lang="en-US"/>
        </a:p>
      </dgm:t>
    </dgm:pt>
    <dgm:pt modelId="{972FD63A-84DD-4CFB-931B-134A2037A730}">
      <dgm:prSet/>
      <dgm:spPr/>
      <dgm:t>
        <a:bodyPr/>
        <a:lstStyle/>
        <a:p>
          <a:r>
            <a:rPr lang="en-US"/>
            <a:t>Attend non-academic events on campus like campus tours?</a:t>
          </a:r>
        </a:p>
      </dgm:t>
    </dgm:pt>
    <dgm:pt modelId="{E9859671-9B56-40B8-8396-F61D4B802A7A}" type="parTrans" cxnId="{2587817D-F87C-4025-8772-7D69DDEF2F22}">
      <dgm:prSet/>
      <dgm:spPr/>
      <dgm:t>
        <a:bodyPr/>
        <a:lstStyle/>
        <a:p>
          <a:endParaRPr lang="en-US"/>
        </a:p>
      </dgm:t>
    </dgm:pt>
    <dgm:pt modelId="{15F79023-EA0B-4AEC-BD88-9154B509E936}" type="sibTrans" cxnId="{2587817D-F87C-4025-8772-7D69DDEF2F22}">
      <dgm:prSet/>
      <dgm:spPr/>
      <dgm:t>
        <a:bodyPr/>
        <a:lstStyle/>
        <a:p>
          <a:endParaRPr lang="en-US"/>
        </a:p>
      </dgm:t>
    </dgm:pt>
    <dgm:pt modelId="{9A0D0500-237D-461A-A8D3-5405FC548272}">
      <dgm:prSet custT="1"/>
      <dgm:spPr/>
      <dgm:t>
        <a:bodyPr/>
        <a:lstStyle/>
        <a:p>
          <a:r>
            <a:rPr lang="en-US" sz="1600" b="1"/>
            <a:t>Yes!</a:t>
          </a:r>
          <a:endParaRPr lang="en-US" sz="1100" b="1"/>
        </a:p>
      </dgm:t>
    </dgm:pt>
    <dgm:pt modelId="{D02A562B-83D9-444C-BBD6-7E35C8BB27D1}" type="parTrans" cxnId="{BB7B903C-BC3B-4762-A760-8D1AF0C382F8}">
      <dgm:prSet/>
      <dgm:spPr/>
      <dgm:t>
        <a:bodyPr/>
        <a:lstStyle/>
        <a:p>
          <a:endParaRPr lang="en-US"/>
        </a:p>
      </dgm:t>
    </dgm:pt>
    <dgm:pt modelId="{E5F17335-B72C-40D0-9DDE-77BABFBD3F1F}" type="sibTrans" cxnId="{BB7B903C-BC3B-4762-A760-8D1AF0C382F8}">
      <dgm:prSet/>
      <dgm:spPr/>
      <dgm:t>
        <a:bodyPr/>
        <a:lstStyle/>
        <a:p>
          <a:endParaRPr lang="en-US"/>
        </a:p>
      </dgm:t>
    </dgm:pt>
    <dgm:pt modelId="{43292176-2CA5-49E1-8F84-CA5711452F6F}">
      <dgm:prSet custT="1"/>
      <dgm:spPr/>
      <dgm:t>
        <a:bodyPr/>
        <a:lstStyle/>
        <a:p>
          <a:r>
            <a:rPr lang="en-US" sz="1600" b="1"/>
            <a:t>Yes!</a:t>
          </a:r>
          <a:endParaRPr lang="en-US" sz="1100" b="1"/>
        </a:p>
      </dgm:t>
    </dgm:pt>
    <dgm:pt modelId="{9034F49F-62F9-4253-8C96-04E9456DBBDB}" type="sibTrans" cxnId="{E2FD3080-FC51-4049-B705-F3C2716007CB}">
      <dgm:prSet/>
      <dgm:spPr/>
      <dgm:t>
        <a:bodyPr/>
        <a:lstStyle/>
        <a:p>
          <a:endParaRPr lang="en-US"/>
        </a:p>
      </dgm:t>
    </dgm:pt>
    <dgm:pt modelId="{10D74721-68AE-48E2-9F48-7381C21AC245}" type="parTrans" cxnId="{E2FD3080-FC51-4049-B705-F3C2716007CB}">
      <dgm:prSet/>
      <dgm:spPr/>
      <dgm:t>
        <a:bodyPr/>
        <a:lstStyle/>
        <a:p>
          <a:endParaRPr lang="en-US"/>
        </a:p>
      </dgm:t>
    </dgm:pt>
    <dgm:pt modelId="{5AA84241-FB13-42BC-8348-17A30E31159B}" type="pres">
      <dgm:prSet presAssocID="{12AE2003-0A9E-4304-88AD-EF6A2E5DACA4}" presName="root" presStyleCnt="0">
        <dgm:presLayoutVars>
          <dgm:dir/>
          <dgm:resizeHandles val="exact"/>
        </dgm:presLayoutVars>
      </dgm:prSet>
      <dgm:spPr/>
    </dgm:pt>
    <dgm:pt modelId="{0C1B8BE8-54D0-4AE1-84F3-A8EBB62AFD7B}" type="pres">
      <dgm:prSet presAssocID="{4A314405-3E8B-4086-9571-C9320C3B48E2}" presName="compNode" presStyleCnt="0"/>
      <dgm:spPr/>
    </dgm:pt>
    <dgm:pt modelId="{F7E05A20-57D6-4986-96AD-9C6BE62AC186}" type="pres">
      <dgm:prSet presAssocID="{4A314405-3E8B-4086-9571-C9320C3B48E2}" presName="bgRect" presStyleLbl="bgShp" presStyleIdx="0" presStyleCnt="7"/>
      <dgm:spPr/>
    </dgm:pt>
    <dgm:pt modelId="{3EC613B8-C857-49CC-B83B-DCB5025D44C9}" type="pres">
      <dgm:prSet presAssocID="{4A314405-3E8B-4086-9571-C9320C3B48E2}"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1DB0E9D2-25F9-4CA1-A708-C96A947A785B}" type="pres">
      <dgm:prSet presAssocID="{4A314405-3E8B-4086-9571-C9320C3B48E2}" presName="spaceRect" presStyleCnt="0"/>
      <dgm:spPr/>
    </dgm:pt>
    <dgm:pt modelId="{BE6033C4-81EE-48B2-9637-1828BF80A6DA}" type="pres">
      <dgm:prSet presAssocID="{4A314405-3E8B-4086-9571-C9320C3B48E2}" presName="parTx" presStyleLbl="revTx" presStyleIdx="0" presStyleCnt="14">
        <dgm:presLayoutVars>
          <dgm:chMax val="0"/>
          <dgm:chPref val="0"/>
        </dgm:presLayoutVars>
      </dgm:prSet>
      <dgm:spPr/>
    </dgm:pt>
    <dgm:pt modelId="{9E64999C-5700-44DF-83B1-2B9F53BD0627}" type="pres">
      <dgm:prSet presAssocID="{4A314405-3E8B-4086-9571-C9320C3B48E2}" presName="desTx" presStyleLbl="revTx" presStyleIdx="1" presStyleCnt="14" custScaleX="22173" custLinFactNeighborX="8331" custLinFactNeighborY="-385">
        <dgm:presLayoutVars/>
      </dgm:prSet>
      <dgm:spPr/>
    </dgm:pt>
    <dgm:pt modelId="{0FAD31BE-1AFA-4B6B-8DC3-AEBAA13375FD}" type="pres">
      <dgm:prSet presAssocID="{BB3BD36E-A83B-4F01-AE4C-5B2E21492B4A}" presName="sibTrans" presStyleCnt="0"/>
      <dgm:spPr/>
    </dgm:pt>
    <dgm:pt modelId="{BCECD818-29B3-46E8-8505-8CE8A6E6DED0}" type="pres">
      <dgm:prSet presAssocID="{BA2446D6-1337-43F5-ABAD-D48BECFE4197}" presName="compNode" presStyleCnt="0"/>
      <dgm:spPr/>
    </dgm:pt>
    <dgm:pt modelId="{936E50E6-0798-4D74-9A26-47E1933231C0}" type="pres">
      <dgm:prSet presAssocID="{BA2446D6-1337-43F5-ABAD-D48BECFE4197}" presName="bgRect" presStyleLbl="bgShp" presStyleIdx="1" presStyleCnt="7"/>
      <dgm:spPr/>
    </dgm:pt>
    <dgm:pt modelId="{9B86C33C-E4A8-4996-975F-E1E21522BB86}" type="pres">
      <dgm:prSet presAssocID="{BA2446D6-1337-43F5-ABAD-D48BECFE419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redit card"/>
        </a:ext>
      </dgm:extLst>
    </dgm:pt>
    <dgm:pt modelId="{9FF8F046-4276-4C50-A7E4-2225DE067EBF}" type="pres">
      <dgm:prSet presAssocID="{BA2446D6-1337-43F5-ABAD-D48BECFE4197}" presName="spaceRect" presStyleCnt="0"/>
      <dgm:spPr/>
    </dgm:pt>
    <dgm:pt modelId="{EDFA50D1-66A8-4177-B5E1-8A18C2F95899}" type="pres">
      <dgm:prSet presAssocID="{BA2446D6-1337-43F5-ABAD-D48BECFE4197}" presName="parTx" presStyleLbl="revTx" presStyleIdx="2" presStyleCnt="14">
        <dgm:presLayoutVars>
          <dgm:chMax val="0"/>
          <dgm:chPref val="0"/>
        </dgm:presLayoutVars>
      </dgm:prSet>
      <dgm:spPr/>
    </dgm:pt>
    <dgm:pt modelId="{4DB4A245-506A-4117-86D8-5D28D86B54EF}" type="pres">
      <dgm:prSet presAssocID="{BA2446D6-1337-43F5-ABAD-D48BECFE4197}" presName="desTx" presStyleLbl="revTx" presStyleIdx="3" presStyleCnt="14" custScaleX="19233" custLinFactNeighborX="6861" custLinFactNeighborY="1932">
        <dgm:presLayoutVars/>
      </dgm:prSet>
      <dgm:spPr/>
    </dgm:pt>
    <dgm:pt modelId="{A5923E40-68A9-42CD-845B-DEF9171E82B4}" type="pres">
      <dgm:prSet presAssocID="{A5ADB05F-7192-4F7E-8C5A-F65A84AA8FCC}" presName="sibTrans" presStyleCnt="0"/>
      <dgm:spPr/>
    </dgm:pt>
    <dgm:pt modelId="{76EF26BF-EB21-47B9-B6AE-59D0DA1B8C95}" type="pres">
      <dgm:prSet presAssocID="{D8C28879-552B-4580-ADC6-A4DC2A58ED42}" presName="compNode" presStyleCnt="0"/>
      <dgm:spPr/>
    </dgm:pt>
    <dgm:pt modelId="{3591F781-6D8C-43D5-9098-CC159065A25C}" type="pres">
      <dgm:prSet presAssocID="{D8C28879-552B-4580-ADC6-A4DC2A58ED42}" presName="bgRect" presStyleLbl="bgShp" presStyleIdx="2" presStyleCnt="7"/>
      <dgm:spPr/>
    </dgm:pt>
    <dgm:pt modelId="{9285C1F6-DA6E-461C-BF55-C405E0018DD7}" type="pres">
      <dgm:prSet presAssocID="{D8C28879-552B-4580-ADC6-A4DC2A58ED42}"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aptop"/>
        </a:ext>
      </dgm:extLst>
    </dgm:pt>
    <dgm:pt modelId="{6CD6074E-FE84-403D-8556-2B16F3943A86}" type="pres">
      <dgm:prSet presAssocID="{D8C28879-552B-4580-ADC6-A4DC2A58ED42}" presName="spaceRect" presStyleCnt="0"/>
      <dgm:spPr/>
    </dgm:pt>
    <dgm:pt modelId="{8E7D7AB7-B609-43E8-B327-C746D23CAC38}" type="pres">
      <dgm:prSet presAssocID="{D8C28879-552B-4580-ADC6-A4DC2A58ED42}" presName="parTx" presStyleLbl="revTx" presStyleIdx="4" presStyleCnt="14">
        <dgm:presLayoutVars>
          <dgm:chMax val="0"/>
          <dgm:chPref val="0"/>
        </dgm:presLayoutVars>
      </dgm:prSet>
      <dgm:spPr/>
    </dgm:pt>
    <dgm:pt modelId="{AA5C3FC6-980B-4E7D-9DCC-49CD1D2D69BD}" type="pres">
      <dgm:prSet presAssocID="{D8C28879-552B-4580-ADC6-A4DC2A58ED42}" presName="desTx" presStyleLbl="revTx" presStyleIdx="5" presStyleCnt="14" custScaleX="23779" custLinFactNeighborX="9134" custLinFactNeighborY="1">
        <dgm:presLayoutVars/>
      </dgm:prSet>
      <dgm:spPr/>
    </dgm:pt>
    <dgm:pt modelId="{523930AF-6050-49F3-82AA-858463328DC2}" type="pres">
      <dgm:prSet presAssocID="{6380CD6C-8026-42CD-AD98-86DCB0CCD9FB}" presName="sibTrans" presStyleCnt="0"/>
      <dgm:spPr/>
    </dgm:pt>
    <dgm:pt modelId="{F651815E-260F-49C2-BEFD-35163A1B8C79}" type="pres">
      <dgm:prSet presAssocID="{2D33847F-3368-4A20-9E5D-BF0123A017FC}" presName="compNode" presStyleCnt="0"/>
      <dgm:spPr/>
    </dgm:pt>
    <dgm:pt modelId="{E4604967-BB2D-4400-B3E6-84B0BA4C792B}" type="pres">
      <dgm:prSet presAssocID="{2D33847F-3368-4A20-9E5D-BF0123A017FC}" presName="bgRect" presStyleLbl="bgShp" presStyleIdx="3" presStyleCnt="7"/>
      <dgm:spPr/>
    </dgm:pt>
    <dgm:pt modelId="{460FCC94-9D81-4D40-94D2-A18152BF31E8}" type="pres">
      <dgm:prSet presAssocID="{2D33847F-3368-4A20-9E5D-BF0123A017FC}"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nyon scene"/>
        </a:ext>
      </dgm:extLst>
    </dgm:pt>
    <dgm:pt modelId="{3BAEB33D-2052-45BE-A3D7-1088977B692A}" type="pres">
      <dgm:prSet presAssocID="{2D33847F-3368-4A20-9E5D-BF0123A017FC}" presName="spaceRect" presStyleCnt="0"/>
      <dgm:spPr/>
    </dgm:pt>
    <dgm:pt modelId="{C14A134B-FA60-480E-A80F-A777D028F572}" type="pres">
      <dgm:prSet presAssocID="{2D33847F-3368-4A20-9E5D-BF0123A017FC}" presName="parTx" presStyleLbl="revTx" presStyleIdx="6" presStyleCnt="14">
        <dgm:presLayoutVars>
          <dgm:chMax val="0"/>
          <dgm:chPref val="0"/>
        </dgm:presLayoutVars>
      </dgm:prSet>
      <dgm:spPr/>
    </dgm:pt>
    <dgm:pt modelId="{AABB509D-519D-47B8-A46B-0348A72FD317}" type="pres">
      <dgm:prSet presAssocID="{2D33847F-3368-4A20-9E5D-BF0123A017FC}" presName="desTx" presStyleLbl="revTx" presStyleIdx="7" presStyleCnt="14" custScaleX="20473" custLinFactNeighborX="7481" custLinFactNeighborY="-5461">
        <dgm:presLayoutVars/>
      </dgm:prSet>
      <dgm:spPr/>
    </dgm:pt>
    <dgm:pt modelId="{6304304D-B3C1-4892-8291-33E5A5967944}" type="pres">
      <dgm:prSet presAssocID="{C0CFB5D4-F606-4F52-B319-9D3282C09FF2}" presName="sibTrans" presStyleCnt="0"/>
      <dgm:spPr/>
    </dgm:pt>
    <dgm:pt modelId="{E76902C6-3C8C-4B39-8261-82799A4108D4}" type="pres">
      <dgm:prSet presAssocID="{AAEFCF3B-3337-4A71-9F6E-63E79D6A7265}" presName="compNode" presStyleCnt="0"/>
      <dgm:spPr/>
    </dgm:pt>
    <dgm:pt modelId="{E8E49214-074E-4367-86AC-E1919ED837DC}" type="pres">
      <dgm:prSet presAssocID="{AAEFCF3B-3337-4A71-9F6E-63E79D6A7265}" presName="bgRect" presStyleLbl="bgShp" presStyleIdx="4" presStyleCnt="7"/>
      <dgm:spPr/>
    </dgm:pt>
    <dgm:pt modelId="{26AF2CEC-A16F-4D97-8E96-1877D9C96174}" type="pres">
      <dgm:prSet presAssocID="{AAEFCF3B-3337-4A71-9F6E-63E79D6A7265}"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E6C6E763-BACF-4898-870F-6D8A9055123A}" type="pres">
      <dgm:prSet presAssocID="{AAEFCF3B-3337-4A71-9F6E-63E79D6A7265}" presName="spaceRect" presStyleCnt="0"/>
      <dgm:spPr/>
    </dgm:pt>
    <dgm:pt modelId="{5C3871EB-49D8-48C9-8B7E-99581C286AEF}" type="pres">
      <dgm:prSet presAssocID="{AAEFCF3B-3337-4A71-9F6E-63E79D6A7265}" presName="parTx" presStyleLbl="revTx" presStyleIdx="8" presStyleCnt="14" custScaleX="123300" custLinFactNeighborX="11957">
        <dgm:presLayoutVars>
          <dgm:chMax val="0"/>
          <dgm:chPref val="0"/>
        </dgm:presLayoutVars>
      </dgm:prSet>
      <dgm:spPr/>
    </dgm:pt>
    <dgm:pt modelId="{3A114033-D450-4E2B-8D6B-EC5555BD8149}" type="pres">
      <dgm:prSet presAssocID="{AAEFCF3B-3337-4A71-9F6E-63E79D6A7265}" presName="desTx" presStyleLbl="revTx" presStyleIdx="9" presStyleCnt="14" custScaleX="23415" custLinFactNeighborX="8952" custLinFactNeighborY="3863">
        <dgm:presLayoutVars/>
      </dgm:prSet>
      <dgm:spPr/>
    </dgm:pt>
    <dgm:pt modelId="{D81128DF-9E4E-4C4F-9601-F8A8D1144A51}" type="pres">
      <dgm:prSet presAssocID="{EA1009EE-BA03-45C8-A2A5-8FDF9AC442FC}" presName="sibTrans" presStyleCnt="0"/>
      <dgm:spPr/>
    </dgm:pt>
    <dgm:pt modelId="{4F8B24C3-86C4-4F04-B4A4-71078399061B}" type="pres">
      <dgm:prSet presAssocID="{E848D870-8B3C-47F2-8FB8-E535C5864D94}" presName="compNode" presStyleCnt="0"/>
      <dgm:spPr/>
    </dgm:pt>
    <dgm:pt modelId="{81AD5EC1-390B-464E-B09A-0E9F27E6B82F}" type="pres">
      <dgm:prSet presAssocID="{E848D870-8B3C-47F2-8FB8-E535C5864D94}" presName="bgRect" presStyleLbl="bgShp" presStyleIdx="5" presStyleCnt="7"/>
      <dgm:spPr/>
    </dgm:pt>
    <dgm:pt modelId="{5C38B1A2-65FC-4364-8AC5-A33D097E2B09}" type="pres">
      <dgm:prSet presAssocID="{E848D870-8B3C-47F2-8FB8-E535C5864D9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ooks"/>
        </a:ext>
      </dgm:extLst>
    </dgm:pt>
    <dgm:pt modelId="{34775B40-8454-45AB-A26A-3F887E8BFBDA}" type="pres">
      <dgm:prSet presAssocID="{E848D870-8B3C-47F2-8FB8-E535C5864D94}" presName="spaceRect" presStyleCnt="0"/>
      <dgm:spPr/>
    </dgm:pt>
    <dgm:pt modelId="{F822045F-D590-47AA-9C6D-5CD3CFBC235E}" type="pres">
      <dgm:prSet presAssocID="{E848D870-8B3C-47F2-8FB8-E535C5864D94}" presName="parTx" presStyleLbl="revTx" presStyleIdx="10" presStyleCnt="14">
        <dgm:presLayoutVars>
          <dgm:chMax val="0"/>
          <dgm:chPref val="0"/>
        </dgm:presLayoutVars>
      </dgm:prSet>
      <dgm:spPr/>
    </dgm:pt>
    <dgm:pt modelId="{6990EF2B-C6B7-45B3-B12E-1AEDAE0AFCDA}" type="pres">
      <dgm:prSet presAssocID="{E848D870-8B3C-47F2-8FB8-E535C5864D94}" presName="desTx" presStyleLbl="revTx" presStyleIdx="11" presStyleCnt="14" custScaleX="21713" custLinFactNeighborX="8101" custLinFactNeighborY="1980">
        <dgm:presLayoutVars/>
      </dgm:prSet>
      <dgm:spPr/>
    </dgm:pt>
    <dgm:pt modelId="{BC108CCA-D7E9-45D9-979A-A2F904ACB71C}" type="pres">
      <dgm:prSet presAssocID="{20E36BAF-A1AF-445A-9352-E1BB11D4474E}" presName="sibTrans" presStyleCnt="0"/>
      <dgm:spPr/>
    </dgm:pt>
    <dgm:pt modelId="{D9F0F2EF-AC70-47CD-9E14-F0BB16731AAB}" type="pres">
      <dgm:prSet presAssocID="{972FD63A-84DD-4CFB-931B-134A2037A730}" presName="compNode" presStyleCnt="0"/>
      <dgm:spPr/>
    </dgm:pt>
    <dgm:pt modelId="{2D6AA88B-326D-4222-AF05-EC4571B07120}" type="pres">
      <dgm:prSet presAssocID="{972FD63A-84DD-4CFB-931B-134A2037A730}" presName="bgRect" presStyleLbl="bgShp" presStyleIdx="6" presStyleCnt="7"/>
      <dgm:spPr/>
    </dgm:pt>
    <dgm:pt modelId="{F34FF2CB-07B5-4FE3-B928-51F608E6B003}" type="pres">
      <dgm:prSet presAssocID="{972FD63A-84DD-4CFB-931B-134A2037A730}"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Graduation Cap"/>
        </a:ext>
      </dgm:extLst>
    </dgm:pt>
    <dgm:pt modelId="{AF66F83E-1DC4-4C56-888F-BF6956BE81E7}" type="pres">
      <dgm:prSet presAssocID="{972FD63A-84DD-4CFB-931B-134A2037A730}" presName="spaceRect" presStyleCnt="0"/>
      <dgm:spPr/>
    </dgm:pt>
    <dgm:pt modelId="{83048660-4A5A-484B-B14E-040E3217DFC0}" type="pres">
      <dgm:prSet presAssocID="{972FD63A-84DD-4CFB-931B-134A2037A730}" presName="parTx" presStyleLbl="revTx" presStyleIdx="12" presStyleCnt="14">
        <dgm:presLayoutVars>
          <dgm:chMax val="0"/>
          <dgm:chPref val="0"/>
        </dgm:presLayoutVars>
      </dgm:prSet>
      <dgm:spPr/>
    </dgm:pt>
    <dgm:pt modelId="{9E6D89BD-4551-423D-BEFD-49E7FE3A3422}" type="pres">
      <dgm:prSet presAssocID="{972FD63A-84DD-4CFB-931B-134A2037A730}" presName="desTx" presStyleLbl="revTx" presStyleIdx="13" presStyleCnt="14" custScaleX="20473" custLinFactNeighborX="7481" custLinFactNeighborY="997">
        <dgm:presLayoutVars/>
      </dgm:prSet>
      <dgm:spPr/>
    </dgm:pt>
  </dgm:ptLst>
  <dgm:cxnLst>
    <dgm:cxn modelId="{5A3BB31F-CF42-4982-8662-EB278253E5B7}" type="presOf" srcId="{0E38068F-9DB9-4274-9F5C-BD9D3EBAA09E}" destId="{4DB4A245-506A-4117-86D8-5D28D86B54EF}" srcOrd="0" destOrd="0" presId="urn:microsoft.com/office/officeart/2018/2/layout/IconVerticalSolidList"/>
    <dgm:cxn modelId="{CA9F1822-53A9-446F-85B3-6E40EB0AA1CD}" type="presOf" srcId="{E848D870-8B3C-47F2-8FB8-E535C5864D94}" destId="{F822045F-D590-47AA-9C6D-5CD3CFBC235E}" srcOrd="0" destOrd="0" presId="urn:microsoft.com/office/officeart/2018/2/layout/IconVerticalSolidList"/>
    <dgm:cxn modelId="{CBD4A027-B968-4710-8847-EFA24321300F}" type="presOf" srcId="{43292176-2CA5-49E1-8F84-CA5711452F6F}" destId="{9E64999C-5700-44DF-83B1-2B9F53BD0627}" srcOrd="0" destOrd="0" presId="urn:microsoft.com/office/officeart/2018/2/layout/IconVerticalSolidList"/>
    <dgm:cxn modelId="{E9A3D435-FD1B-4970-880A-AFFBF29D3C68}" srcId="{12AE2003-0A9E-4304-88AD-EF6A2E5DACA4}" destId="{E848D870-8B3C-47F2-8FB8-E535C5864D94}" srcOrd="5" destOrd="0" parTransId="{5B97FD1A-9833-44A0-8850-A258D1B1BB48}" sibTransId="{20E36BAF-A1AF-445A-9352-E1BB11D4474E}"/>
    <dgm:cxn modelId="{8132A737-ED69-4049-99AF-D66E9730A5E7}" type="presOf" srcId="{2D33847F-3368-4A20-9E5D-BF0123A017FC}" destId="{C14A134B-FA60-480E-A80F-A777D028F572}" srcOrd="0" destOrd="0" presId="urn:microsoft.com/office/officeart/2018/2/layout/IconVerticalSolidList"/>
    <dgm:cxn modelId="{BB7B903C-BC3B-4762-A760-8D1AF0C382F8}" srcId="{972FD63A-84DD-4CFB-931B-134A2037A730}" destId="{9A0D0500-237D-461A-A8D3-5405FC548272}" srcOrd="0" destOrd="0" parTransId="{D02A562B-83D9-444C-BBD6-7E35C8BB27D1}" sibTransId="{E5F17335-B72C-40D0-9DDE-77BABFBD3F1F}"/>
    <dgm:cxn modelId="{4B08AC3C-A8AD-44F3-9073-48762922E7B1}" srcId="{BA2446D6-1337-43F5-ABAD-D48BECFE4197}" destId="{0E38068F-9DB9-4274-9F5C-BD9D3EBAA09E}" srcOrd="0" destOrd="0" parTransId="{742A49AC-7881-4CBE-B5AD-D6F9C0EE9E7A}" sibTransId="{8B56D477-C42A-4F82-B1F8-029B2FA505C4}"/>
    <dgm:cxn modelId="{2F3C6662-256E-46BB-BC3A-E6FC94FF1E11}" type="presOf" srcId="{BA2446D6-1337-43F5-ABAD-D48BECFE4197}" destId="{EDFA50D1-66A8-4177-B5E1-8A18C2F95899}" srcOrd="0" destOrd="0" presId="urn:microsoft.com/office/officeart/2018/2/layout/IconVerticalSolidList"/>
    <dgm:cxn modelId="{3431C562-53CD-4548-8E3C-E60C8F09C176}" type="presOf" srcId="{972FD63A-84DD-4CFB-931B-134A2037A730}" destId="{83048660-4A5A-484B-B14E-040E3217DFC0}" srcOrd="0" destOrd="0" presId="urn:microsoft.com/office/officeart/2018/2/layout/IconVerticalSolidList"/>
    <dgm:cxn modelId="{EAD4AF45-E872-4370-8B75-8DE00D3D2E15}" srcId="{12AE2003-0A9E-4304-88AD-EF6A2E5DACA4}" destId="{2D33847F-3368-4A20-9E5D-BF0123A017FC}" srcOrd="3" destOrd="0" parTransId="{E6F04A07-3B8D-45F4-9984-D4473119BD2A}" sibTransId="{C0CFB5D4-F606-4F52-B319-9D3282C09FF2}"/>
    <dgm:cxn modelId="{43375066-7FE7-44AF-9D3F-D311BDF10335}" type="presOf" srcId="{BD2A754D-6C6D-437B-A5CC-3564CC881FD4}" destId="{3A114033-D450-4E2B-8D6B-EC5555BD8149}" srcOrd="0" destOrd="0" presId="urn:microsoft.com/office/officeart/2018/2/layout/IconVerticalSolidList"/>
    <dgm:cxn modelId="{8FBC2B6C-E2EA-4E6B-B2D3-9EFCCEA53062}" type="presOf" srcId="{12AE2003-0A9E-4304-88AD-EF6A2E5DACA4}" destId="{5AA84241-FB13-42BC-8348-17A30E31159B}" srcOrd="0" destOrd="0" presId="urn:microsoft.com/office/officeart/2018/2/layout/IconVerticalSolidList"/>
    <dgm:cxn modelId="{B40DDE50-8250-4A60-8634-784E695B4AAB}" type="presOf" srcId="{5B264447-4943-49AC-AA75-F88A5F022E0C}" destId="{AA5C3FC6-980B-4E7D-9DCC-49CD1D2D69BD}" srcOrd="0" destOrd="0" presId="urn:microsoft.com/office/officeart/2018/2/layout/IconVerticalSolidList"/>
    <dgm:cxn modelId="{A2CDE274-18C8-4123-9285-085C9C9F365B}" srcId="{12AE2003-0A9E-4304-88AD-EF6A2E5DACA4}" destId="{BA2446D6-1337-43F5-ABAD-D48BECFE4197}" srcOrd="1" destOrd="0" parTransId="{8DB2594E-AFBE-4595-8153-73ACEEBDC9F3}" sibTransId="{A5ADB05F-7192-4F7E-8C5A-F65A84AA8FCC}"/>
    <dgm:cxn modelId="{457EFB74-74CF-4B55-95C9-A9B5C3EB26D4}" srcId="{12AE2003-0A9E-4304-88AD-EF6A2E5DACA4}" destId="{AAEFCF3B-3337-4A71-9F6E-63E79D6A7265}" srcOrd="4" destOrd="0" parTransId="{8897CAB6-03A1-4701-9D43-28E85C7AD49F}" sibTransId="{EA1009EE-BA03-45C8-A2A5-8FDF9AC442FC}"/>
    <dgm:cxn modelId="{6F8EB076-62FB-4E26-8883-2CBD112C17E5}" type="presOf" srcId="{4A314405-3E8B-4086-9571-C9320C3B48E2}" destId="{BE6033C4-81EE-48B2-9637-1828BF80A6DA}" srcOrd="0" destOrd="0" presId="urn:microsoft.com/office/officeart/2018/2/layout/IconVerticalSolidList"/>
    <dgm:cxn modelId="{A41F8E59-0227-49AB-A436-7A47932B88BA}" srcId="{12AE2003-0A9E-4304-88AD-EF6A2E5DACA4}" destId="{4A314405-3E8B-4086-9571-C9320C3B48E2}" srcOrd="0" destOrd="0" parTransId="{62816599-55FA-45BA-8186-512202F5C38C}" sibTransId="{BB3BD36E-A83B-4F01-AE4C-5B2E21492B4A}"/>
    <dgm:cxn modelId="{F411E57A-2089-4863-B335-85C77C28E592}" type="presOf" srcId="{D8C28879-552B-4580-ADC6-A4DC2A58ED42}" destId="{8E7D7AB7-B609-43E8-B327-C746D23CAC38}" srcOrd="0" destOrd="0" presId="urn:microsoft.com/office/officeart/2018/2/layout/IconVerticalSolidList"/>
    <dgm:cxn modelId="{2587817D-F87C-4025-8772-7D69DDEF2F22}" srcId="{12AE2003-0A9E-4304-88AD-EF6A2E5DACA4}" destId="{972FD63A-84DD-4CFB-931B-134A2037A730}" srcOrd="6" destOrd="0" parTransId="{E9859671-9B56-40B8-8396-F61D4B802A7A}" sibTransId="{15F79023-EA0B-4AEC-BD88-9154B509E936}"/>
    <dgm:cxn modelId="{E2FD3080-FC51-4049-B705-F3C2716007CB}" srcId="{4A314405-3E8B-4086-9571-C9320C3B48E2}" destId="{43292176-2CA5-49E1-8F84-CA5711452F6F}" srcOrd="0" destOrd="0" parTransId="{10D74721-68AE-48E2-9F48-7381C21AC245}" sibTransId="{9034F49F-62F9-4253-8C96-04E9456DBBDB}"/>
    <dgm:cxn modelId="{1BCCF48F-79E3-4DC2-BAB3-37181F0DDEB4}" type="presOf" srcId="{2F001B0E-897F-449D-855C-20BF4361532A}" destId="{6990EF2B-C6B7-45B3-B12E-1AEDAE0AFCDA}" srcOrd="0" destOrd="0" presId="urn:microsoft.com/office/officeart/2018/2/layout/IconVerticalSolidList"/>
    <dgm:cxn modelId="{4A789597-60CC-497A-8145-3CAA32926631}" srcId="{2D33847F-3368-4A20-9E5D-BF0123A017FC}" destId="{653D0656-D032-49AF-9175-9F7C30A1465B}" srcOrd="0" destOrd="0" parTransId="{C1177DE5-0B1B-4D21-9DAD-294F9542F946}" sibTransId="{422A2112-27BA-4500-A0BB-65D7515ECBF9}"/>
    <dgm:cxn modelId="{1C42E6B0-DD2C-4968-B416-5E24E8CF4804}" srcId="{AAEFCF3B-3337-4A71-9F6E-63E79D6A7265}" destId="{BD2A754D-6C6D-437B-A5CC-3564CC881FD4}" srcOrd="0" destOrd="0" parTransId="{BB18719C-9EC7-4B92-B7D9-50CF1C693F8A}" sibTransId="{DB835674-7EFC-4E0C-99E5-07868611AC4C}"/>
    <dgm:cxn modelId="{503F0EBC-97A5-4125-8654-9D25B2FCD725}" type="presOf" srcId="{653D0656-D032-49AF-9175-9F7C30A1465B}" destId="{AABB509D-519D-47B8-A46B-0348A72FD317}" srcOrd="0" destOrd="0" presId="urn:microsoft.com/office/officeart/2018/2/layout/IconVerticalSolidList"/>
    <dgm:cxn modelId="{D4D241C0-3ADE-4295-BEED-080AB6821271}" srcId="{E848D870-8B3C-47F2-8FB8-E535C5864D94}" destId="{2F001B0E-897F-449D-855C-20BF4361532A}" srcOrd="0" destOrd="0" parTransId="{DF1AB6C1-C2DA-4785-B621-8DB67D1EC921}" sibTransId="{250665E8-206A-4ED7-A9A0-1E009E8251CE}"/>
    <dgm:cxn modelId="{A5C309DF-D2AB-42EB-9F48-466E0D489449}" type="presOf" srcId="{AAEFCF3B-3337-4A71-9F6E-63E79D6A7265}" destId="{5C3871EB-49D8-48C9-8B7E-99581C286AEF}" srcOrd="0" destOrd="0" presId="urn:microsoft.com/office/officeart/2018/2/layout/IconVerticalSolidList"/>
    <dgm:cxn modelId="{FCB21FE1-ED23-4FFA-AECC-35D1813FA59D}" srcId="{D8C28879-552B-4580-ADC6-A4DC2A58ED42}" destId="{5B264447-4943-49AC-AA75-F88A5F022E0C}" srcOrd="0" destOrd="0" parTransId="{2AECBA34-B507-49C0-A803-DB516DDD734F}" sibTransId="{EB10B0A4-1106-4FFB-BD8B-F087B9DCA081}"/>
    <dgm:cxn modelId="{6EAF01E6-F5A5-43F9-9415-BE7DF51FA724}" srcId="{12AE2003-0A9E-4304-88AD-EF6A2E5DACA4}" destId="{D8C28879-552B-4580-ADC6-A4DC2A58ED42}" srcOrd="2" destOrd="0" parTransId="{4A049FFC-B374-49D9-A301-74609BFADD94}" sibTransId="{6380CD6C-8026-42CD-AD98-86DCB0CCD9FB}"/>
    <dgm:cxn modelId="{D0C559F2-7026-487A-B537-A2CF76938A7A}" type="presOf" srcId="{9A0D0500-237D-461A-A8D3-5405FC548272}" destId="{9E6D89BD-4551-423D-BEFD-49E7FE3A3422}" srcOrd="0" destOrd="0" presId="urn:microsoft.com/office/officeart/2018/2/layout/IconVerticalSolidList"/>
    <dgm:cxn modelId="{85C77FDB-01ED-4B31-88D9-BE8C8B6BAAE0}" type="presParOf" srcId="{5AA84241-FB13-42BC-8348-17A30E31159B}" destId="{0C1B8BE8-54D0-4AE1-84F3-A8EBB62AFD7B}" srcOrd="0" destOrd="0" presId="urn:microsoft.com/office/officeart/2018/2/layout/IconVerticalSolidList"/>
    <dgm:cxn modelId="{D1244AE0-9C68-4EC4-9042-5F9143FBFE75}" type="presParOf" srcId="{0C1B8BE8-54D0-4AE1-84F3-A8EBB62AFD7B}" destId="{F7E05A20-57D6-4986-96AD-9C6BE62AC186}" srcOrd="0" destOrd="0" presId="urn:microsoft.com/office/officeart/2018/2/layout/IconVerticalSolidList"/>
    <dgm:cxn modelId="{0F5DEE10-446D-40BB-AD55-5F80F762BDEB}" type="presParOf" srcId="{0C1B8BE8-54D0-4AE1-84F3-A8EBB62AFD7B}" destId="{3EC613B8-C857-49CC-B83B-DCB5025D44C9}" srcOrd="1" destOrd="0" presId="urn:microsoft.com/office/officeart/2018/2/layout/IconVerticalSolidList"/>
    <dgm:cxn modelId="{375AD47E-C4EB-4CF3-AD73-CD21BA9D984C}" type="presParOf" srcId="{0C1B8BE8-54D0-4AE1-84F3-A8EBB62AFD7B}" destId="{1DB0E9D2-25F9-4CA1-A708-C96A947A785B}" srcOrd="2" destOrd="0" presId="urn:microsoft.com/office/officeart/2018/2/layout/IconVerticalSolidList"/>
    <dgm:cxn modelId="{F41FE7CC-1711-4803-941B-AB1CEA6EA656}" type="presParOf" srcId="{0C1B8BE8-54D0-4AE1-84F3-A8EBB62AFD7B}" destId="{BE6033C4-81EE-48B2-9637-1828BF80A6DA}" srcOrd="3" destOrd="0" presId="urn:microsoft.com/office/officeart/2018/2/layout/IconVerticalSolidList"/>
    <dgm:cxn modelId="{C859E4DE-D97C-45E8-B6B7-F87A06B26E9D}" type="presParOf" srcId="{0C1B8BE8-54D0-4AE1-84F3-A8EBB62AFD7B}" destId="{9E64999C-5700-44DF-83B1-2B9F53BD0627}" srcOrd="4" destOrd="0" presId="urn:microsoft.com/office/officeart/2018/2/layout/IconVerticalSolidList"/>
    <dgm:cxn modelId="{54939FD7-D961-467C-AAFB-73E8B761C822}" type="presParOf" srcId="{5AA84241-FB13-42BC-8348-17A30E31159B}" destId="{0FAD31BE-1AFA-4B6B-8DC3-AEBAA13375FD}" srcOrd="1" destOrd="0" presId="urn:microsoft.com/office/officeart/2018/2/layout/IconVerticalSolidList"/>
    <dgm:cxn modelId="{2DBF5B7A-B93E-40E0-ADD1-06DE9D576FAE}" type="presParOf" srcId="{5AA84241-FB13-42BC-8348-17A30E31159B}" destId="{BCECD818-29B3-46E8-8505-8CE8A6E6DED0}" srcOrd="2" destOrd="0" presId="urn:microsoft.com/office/officeart/2018/2/layout/IconVerticalSolidList"/>
    <dgm:cxn modelId="{626B4477-A3DC-483B-B701-C851DA07B65A}" type="presParOf" srcId="{BCECD818-29B3-46E8-8505-8CE8A6E6DED0}" destId="{936E50E6-0798-4D74-9A26-47E1933231C0}" srcOrd="0" destOrd="0" presId="urn:microsoft.com/office/officeart/2018/2/layout/IconVerticalSolidList"/>
    <dgm:cxn modelId="{336AD755-5E84-438F-A9D5-E0FA843BA7DF}" type="presParOf" srcId="{BCECD818-29B3-46E8-8505-8CE8A6E6DED0}" destId="{9B86C33C-E4A8-4996-975F-E1E21522BB86}" srcOrd="1" destOrd="0" presId="urn:microsoft.com/office/officeart/2018/2/layout/IconVerticalSolidList"/>
    <dgm:cxn modelId="{4A1043EC-E591-4645-88B7-BA0AAF3DC0C4}" type="presParOf" srcId="{BCECD818-29B3-46E8-8505-8CE8A6E6DED0}" destId="{9FF8F046-4276-4C50-A7E4-2225DE067EBF}" srcOrd="2" destOrd="0" presId="urn:microsoft.com/office/officeart/2018/2/layout/IconVerticalSolidList"/>
    <dgm:cxn modelId="{98E75BE5-B1F9-4F99-9C67-EE77E86B049B}" type="presParOf" srcId="{BCECD818-29B3-46E8-8505-8CE8A6E6DED0}" destId="{EDFA50D1-66A8-4177-B5E1-8A18C2F95899}" srcOrd="3" destOrd="0" presId="urn:microsoft.com/office/officeart/2018/2/layout/IconVerticalSolidList"/>
    <dgm:cxn modelId="{E807459C-89D7-4456-90FC-685BEBAC5F8B}" type="presParOf" srcId="{BCECD818-29B3-46E8-8505-8CE8A6E6DED0}" destId="{4DB4A245-506A-4117-86D8-5D28D86B54EF}" srcOrd="4" destOrd="0" presId="urn:microsoft.com/office/officeart/2018/2/layout/IconVerticalSolidList"/>
    <dgm:cxn modelId="{CC61464A-995D-4346-9253-98F7152586BD}" type="presParOf" srcId="{5AA84241-FB13-42BC-8348-17A30E31159B}" destId="{A5923E40-68A9-42CD-845B-DEF9171E82B4}" srcOrd="3" destOrd="0" presId="urn:microsoft.com/office/officeart/2018/2/layout/IconVerticalSolidList"/>
    <dgm:cxn modelId="{1BFE3E31-12CF-455B-B13C-31042CB93614}" type="presParOf" srcId="{5AA84241-FB13-42BC-8348-17A30E31159B}" destId="{76EF26BF-EB21-47B9-B6AE-59D0DA1B8C95}" srcOrd="4" destOrd="0" presId="urn:microsoft.com/office/officeart/2018/2/layout/IconVerticalSolidList"/>
    <dgm:cxn modelId="{D39B7D64-1C21-4D66-ACB3-C8850EA686D0}" type="presParOf" srcId="{76EF26BF-EB21-47B9-B6AE-59D0DA1B8C95}" destId="{3591F781-6D8C-43D5-9098-CC159065A25C}" srcOrd="0" destOrd="0" presId="urn:microsoft.com/office/officeart/2018/2/layout/IconVerticalSolidList"/>
    <dgm:cxn modelId="{AD37E79F-33C5-4554-B3C1-8B9058C8920D}" type="presParOf" srcId="{76EF26BF-EB21-47B9-B6AE-59D0DA1B8C95}" destId="{9285C1F6-DA6E-461C-BF55-C405E0018DD7}" srcOrd="1" destOrd="0" presId="urn:microsoft.com/office/officeart/2018/2/layout/IconVerticalSolidList"/>
    <dgm:cxn modelId="{18B67785-9AEB-4F95-94D1-24B01F17EC77}" type="presParOf" srcId="{76EF26BF-EB21-47B9-B6AE-59D0DA1B8C95}" destId="{6CD6074E-FE84-403D-8556-2B16F3943A86}" srcOrd="2" destOrd="0" presId="urn:microsoft.com/office/officeart/2018/2/layout/IconVerticalSolidList"/>
    <dgm:cxn modelId="{820BEBF0-51AF-4800-AED0-9D6522A86753}" type="presParOf" srcId="{76EF26BF-EB21-47B9-B6AE-59D0DA1B8C95}" destId="{8E7D7AB7-B609-43E8-B327-C746D23CAC38}" srcOrd="3" destOrd="0" presId="urn:microsoft.com/office/officeart/2018/2/layout/IconVerticalSolidList"/>
    <dgm:cxn modelId="{F0CD263E-24D6-4137-B4E1-C19F89DB38F9}" type="presParOf" srcId="{76EF26BF-EB21-47B9-B6AE-59D0DA1B8C95}" destId="{AA5C3FC6-980B-4E7D-9DCC-49CD1D2D69BD}" srcOrd="4" destOrd="0" presId="urn:microsoft.com/office/officeart/2018/2/layout/IconVerticalSolidList"/>
    <dgm:cxn modelId="{B62A5753-78D0-4AB8-A04C-3D1E30F61FDF}" type="presParOf" srcId="{5AA84241-FB13-42BC-8348-17A30E31159B}" destId="{523930AF-6050-49F3-82AA-858463328DC2}" srcOrd="5" destOrd="0" presId="urn:microsoft.com/office/officeart/2018/2/layout/IconVerticalSolidList"/>
    <dgm:cxn modelId="{7226451F-DD5C-4E41-AE88-D1A41A55A7C2}" type="presParOf" srcId="{5AA84241-FB13-42BC-8348-17A30E31159B}" destId="{F651815E-260F-49C2-BEFD-35163A1B8C79}" srcOrd="6" destOrd="0" presId="urn:microsoft.com/office/officeart/2018/2/layout/IconVerticalSolidList"/>
    <dgm:cxn modelId="{DFBE50D1-BF4D-4DA6-8067-38ADBF8C31FE}" type="presParOf" srcId="{F651815E-260F-49C2-BEFD-35163A1B8C79}" destId="{E4604967-BB2D-4400-B3E6-84B0BA4C792B}" srcOrd="0" destOrd="0" presId="urn:microsoft.com/office/officeart/2018/2/layout/IconVerticalSolidList"/>
    <dgm:cxn modelId="{8FCE1A27-7836-4501-BA91-82D56F816893}" type="presParOf" srcId="{F651815E-260F-49C2-BEFD-35163A1B8C79}" destId="{460FCC94-9D81-4D40-94D2-A18152BF31E8}" srcOrd="1" destOrd="0" presId="urn:microsoft.com/office/officeart/2018/2/layout/IconVerticalSolidList"/>
    <dgm:cxn modelId="{BA94D709-6771-46D3-A04B-E62E6931B107}" type="presParOf" srcId="{F651815E-260F-49C2-BEFD-35163A1B8C79}" destId="{3BAEB33D-2052-45BE-A3D7-1088977B692A}" srcOrd="2" destOrd="0" presId="urn:microsoft.com/office/officeart/2018/2/layout/IconVerticalSolidList"/>
    <dgm:cxn modelId="{367A1012-5683-4EAB-B642-250A3BCCE433}" type="presParOf" srcId="{F651815E-260F-49C2-BEFD-35163A1B8C79}" destId="{C14A134B-FA60-480E-A80F-A777D028F572}" srcOrd="3" destOrd="0" presId="urn:microsoft.com/office/officeart/2018/2/layout/IconVerticalSolidList"/>
    <dgm:cxn modelId="{5DBBA1F2-175F-42BF-98D7-9BE96FAAF7B2}" type="presParOf" srcId="{F651815E-260F-49C2-BEFD-35163A1B8C79}" destId="{AABB509D-519D-47B8-A46B-0348A72FD317}" srcOrd="4" destOrd="0" presId="urn:microsoft.com/office/officeart/2018/2/layout/IconVerticalSolidList"/>
    <dgm:cxn modelId="{9E182967-BAC1-41B0-A136-B0519DD9E4D3}" type="presParOf" srcId="{5AA84241-FB13-42BC-8348-17A30E31159B}" destId="{6304304D-B3C1-4892-8291-33E5A5967944}" srcOrd="7" destOrd="0" presId="urn:microsoft.com/office/officeart/2018/2/layout/IconVerticalSolidList"/>
    <dgm:cxn modelId="{538297B1-3724-4112-A4F4-DD7DB517BF2F}" type="presParOf" srcId="{5AA84241-FB13-42BC-8348-17A30E31159B}" destId="{E76902C6-3C8C-4B39-8261-82799A4108D4}" srcOrd="8" destOrd="0" presId="urn:microsoft.com/office/officeart/2018/2/layout/IconVerticalSolidList"/>
    <dgm:cxn modelId="{7BB474BF-C7CC-48DA-A09A-53EC077660FC}" type="presParOf" srcId="{E76902C6-3C8C-4B39-8261-82799A4108D4}" destId="{E8E49214-074E-4367-86AC-E1919ED837DC}" srcOrd="0" destOrd="0" presId="urn:microsoft.com/office/officeart/2018/2/layout/IconVerticalSolidList"/>
    <dgm:cxn modelId="{CA6A2102-4BA5-44B1-A8E1-738B728535E4}" type="presParOf" srcId="{E76902C6-3C8C-4B39-8261-82799A4108D4}" destId="{26AF2CEC-A16F-4D97-8E96-1877D9C96174}" srcOrd="1" destOrd="0" presId="urn:microsoft.com/office/officeart/2018/2/layout/IconVerticalSolidList"/>
    <dgm:cxn modelId="{F8D40B84-760D-4403-A41B-B3B2C7D926E7}" type="presParOf" srcId="{E76902C6-3C8C-4B39-8261-82799A4108D4}" destId="{E6C6E763-BACF-4898-870F-6D8A9055123A}" srcOrd="2" destOrd="0" presId="urn:microsoft.com/office/officeart/2018/2/layout/IconVerticalSolidList"/>
    <dgm:cxn modelId="{AF8133C3-7390-4808-B5DB-FD01C8349C15}" type="presParOf" srcId="{E76902C6-3C8C-4B39-8261-82799A4108D4}" destId="{5C3871EB-49D8-48C9-8B7E-99581C286AEF}" srcOrd="3" destOrd="0" presId="urn:microsoft.com/office/officeart/2018/2/layout/IconVerticalSolidList"/>
    <dgm:cxn modelId="{3648CC3C-616A-497C-B121-4AB2EB1511AB}" type="presParOf" srcId="{E76902C6-3C8C-4B39-8261-82799A4108D4}" destId="{3A114033-D450-4E2B-8D6B-EC5555BD8149}" srcOrd="4" destOrd="0" presId="urn:microsoft.com/office/officeart/2018/2/layout/IconVerticalSolidList"/>
    <dgm:cxn modelId="{36DBCCB0-B94D-4CF9-B5EB-2DC6E88DB345}" type="presParOf" srcId="{5AA84241-FB13-42BC-8348-17A30E31159B}" destId="{D81128DF-9E4E-4C4F-9601-F8A8D1144A51}" srcOrd="9" destOrd="0" presId="urn:microsoft.com/office/officeart/2018/2/layout/IconVerticalSolidList"/>
    <dgm:cxn modelId="{1E97CFF1-BC97-4ABC-A704-8D3EDA8300B4}" type="presParOf" srcId="{5AA84241-FB13-42BC-8348-17A30E31159B}" destId="{4F8B24C3-86C4-4F04-B4A4-71078399061B}" srcOrd="10" destOrd="0" presId="urn:microsoft.com/office/officeart/2018/2/layout/IconVerticalSolidList"/>
    <dgm:cxn modelId="{64969302-0B49-4A05-8C10-E26187CD9C6F}" type="presParOf" srcId="{4F8B24C3-86C4-4F04-B4A4-71078399061B}" destId="{81AD5EC1-390B-464E-B09A-0E9F27E6B82F}" srcOrd="0" destOrd="0" presId="urn:microsoft.com/office/officeart/2018/2/layout/IconVerticalSolidList"/>
    <dgm:cxn modelId="{620F51CD-8BB1-4F91-AED5-F85558F8132F}" type="presParOf" srcId="{4F8B24C3-86C4-4F04-B4A4-71078399061B}" destId="{5C38B1A2-65FC-4364-8AC5-A33D097E2B09}" srcOrd="1" destOrd="0" presId="urn:microsoft.com/office/officeart/2018/2/layout/IconVerticalSolidList"/>
    <dgm:cxn modelId="{62BDAFF6-EB33-4A92-B5DC-D1ECB98E0239}" type="presParOf" srcId="{4F8B24C3-86C4-4F04-B4A4-71078399061B}" destId="{34775B40-8454-45AB-A26A-3F887E8BFBDA}" srcOrd="2" destOrd="0" presId="urn:microsoft.com/office/officeart/2018/2/layout/IconVerticalSolidList"/>
    <dgm:cxn modelId="{B618E88C-2075-4D49-8216-948C8066C474}" type="presParOf" srcId="{4F8B24C3-86C4-4F04-B4A4-71078399061B}" destId="{F822045F-D590-47AA-9C6D-5CD3CFBC235E}" srcOrd="3" destOrd="0" presId="urn:microsoft.com/office/officeart/2018/2/layout/IconVerticalSolidList"/>
    <dgm:cxn modelId="{E3910955-0AFE-4F5A-9C6F-12B95C3B73E2}" type="presParOf" srcId="{4F8B24C3-86C4-4F04-B4A4-71078399061B}" destId="{6990EF2B-C6B7-45B3-B12E-1AEDAE0AFCDA}" srcOrd="4" destOrd="0" presId="urn:microsoft.com/office/officeart/2018/2/layout/IconVerticalSolidList"/>
    <dgm:cxn modelId="{E0E2A1F3-BAC9-4A81-AB79-B3AAC176EA29}" type="presParOf" srcId="{5AA84241-FB13-42BC-8348-17A30E31159B}" destId="{BC108CCA-D7E9-45D9-979A-A2F904ACB71C}" srcOrd="11" destOrd="0" presId="urn:microsoft.com/office/officeart/2018/2/layout/IconVerticalSolidList"/>
    <dgm:cxn modelId="{8F37A0F4-8FA2-4C13-9342-E97833858606}" type="presParOf" srcId="{5AA84241-FB13-42BC-8348-17A30E31159B}" destId="{D9F0F2EF-AC70-47CD-9E14-F0BB16731AAB}" srcOrd="12" destOrd="0" presId="urn:microsoft.com/office/officeart/2018/2/layout/IconVerticalSolidList"/>
    <dgm:cxn modelId="{470875A2-33D3-42E0-8BD8-D8275543B720}" type="presParOf" srcId="{D9F0F2EF-AC70-47CD-9E14-F0BB16731AAB}" destId="{2D6AA88B-326D-4222-AF05-EC4571B07120}" srcOrd="0" destOrd="0" presId="urn:microsoft.com/office/officeart/2018/2/layout/IconVerticalSolidList"/>
    <dgm:cxn modelId="{E53D10D9-BDC8-49DD-95E3-7F11250EE197}" type="presParOf" srcId="{D9F0F2EF-AC70-47CD-9E14-F0BB16731AAB}" destId="{F34FF2CB-07B5-4FE3-B928-51F608E6B003}" srcOrd="1" destOrd="0" presId="urn:microsoft.com/office/officeart/2018/2/layout/IconVerticalSolidList"/>
    <dgm:cxn modelId="{B6BF57BD-ED1E-4E3B-A37D-D36DC321CC62}" type="presParOf" srcId="{D9F0F2EF-AC70-47CD-9E14-F0BB16731AAB}" destId="{AF66F83E-1DC4-4C56-888F-BF6956BE81E7}" srcOrd="2" destOrd="0" presId="urn:microsoft.com/office/officeart/2018/2/layout/IconVerticalSolidList"/>
    <dgm:cxn modelId="{2C348524-E4B2-427C-8981-7F34BA6AB292}" type="presParOf" srcId="{D9F0F2EF-AC70-47CD-9E14-F0BB16731AAB}" destId="{83048660-4A5A-484B-B14E-040E3217DFC0}" srcOrd="3" destOrd="0" presId="urn:microsoft.com/office/officeart/2018/2/layout/IconVerticalSolidList"/>
    <dgm:cxn modelId="{EE08A96A-5FB3-4FCC-9E89-016BC1BE57E5}" type="presParOf" srcId="{D9F0F2EF-AC70-47CD-9E14-F0BB16731AAB}" destId="{9E6D89BD-4551-423D-BEFD-49E7FE3A3422}"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39460-42AA-4C82-97BB-2B09CBE2C172}">
      <dsp:nvSpPr>
        <dsp:cNvPr id="0" name=""/>
        <dsp:cNvSpPr/>
      </dsp:nvSpPr>
      <dsp:spPr>
        <a:xfrm>
          <a:off x="3712" y="1266079"/>
          <a:ext cx="1315924" cy="108536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a:lnSpc>
              <a:spcPct val="90000"/>
            </a:lnSpc>
            <a:spcBef>
              <a:spcPct val="0"/>
            </a:spcBef>
            <a:spcAft>
              <a:spcPct val="15000"/>
            </a:spcAft>
            <a:buChar char="•"/>
          </a:pPr>
          <a:r>
            <a:rPr lang="en-CA" sz="900" b="1" kern="1200"/>
            <a:t>10% Tuition Rollback</a:t>
          </a:r>
        </a:p>
        <a:p>
          <a:pPr marL="57150" lvl="1" indent="-57150" algn="l" defTabSz="400050">
            <a:lnSpc>
              <a:spcPct val="90000"/>
            </a:lnSpc>
            <a:spcBef>
              <a:spcPct val="0"/>
            </a:spcBef>
            <a:spcAft>
              <a:spcPct val="15000"/>
            </a:spcAft>
            <a:buChar char="•"/>
          </a:pPr>
          <a:r>
            <a:rPr lang="en-CA" sz="900" b="1" kern="1200"/>
            <a:t>Tuition freeze begins</a:t>
          </a:r>
        </a:p>
      </dsp:txBody>
      <dsp:txXfrm>
        <a:off x="28689" y="1291056"/>
        <a:ext cx="1265970" cy="802830"/>
      </dsp:txXfrm>
    </dsp:sp>
    <dsp:sp modelId="{548C61FF-2799-4AF7-A2BB-3F734D50E358}">
      <dsp:nvSpPr>
        <dsp:cNvPr id="0" name=""/>
        <dsp:cNvSpPr/>
      </dsp:nvSpPr>
      <dsp:spPr>
        <a:xfrm>
          <a:off x="712159" y="1412994"/>
          <a:ext cx="1616063" cy="1616063"/>
        </a:xfrm>
        <a:prstGeom prst="leftCircularArrow">
          <a:avLst>
            <a:gd name="adj1" fmla="val 4167"/>
            <a:gd name="adj2" fmla="val 525435"/>
            <a:gd name="adj3" fmla="val 2300946"/>
            <a:gd name="adj4" fmla="val 9024489"/>
            <a:gd name="adj5" fmla="val 486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3C4C34-3E51-42FE-BF74-64FC24E49D65}">
      <dsp:nvSpPr>
        <dsp:cNvPr id="0" name=""/>
        <dsp:cNvSpPr/>
      </dsp:nvSpPr>
      <dsp:spPr>
        <a:xfrm>
          <a:off x="296140" y="2118864"/>
          <a:ext cx="1169710" cy="465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CA" sz="2000" b="1" kern="1200"/>
            <a:t>2019</a:t>
          </a:r>
        </a:p>
      </dsp:txBody>
      <dsp:txXfrm>
        <a:off x="309764" y="2132488"/>
        <a:ext cx="1142462" cy="437907"/>
      </dsp:txXfrm>
    </dsp:sp>
    <dsp:sp modelId="{B90EB04B-C12C-4E1A-9ADE-50E4CC340AAA}">
      <dsp:nvSpPr>
        <dsp:cNvPr id="0" name=""/>
        <dsp:cNvSpPr/>
      </dsp:nvSpPr>
      <dsp:spPr>
        <a:xfrm>
          <a:off x="1786540" y="1266079"/>
          <a:ext cx="1315924" cy="108536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a:lnSpc>
              <a:spcPct val="90000"/>
            </a:lnSpc>
            <a:spcBef>
              <a:spcPct val="0"/>
            </a:spcBef>
            <a:spcAft>
              <a:spcPct val="15000"/>
            </a:spcAft>
            <a:buChar char="•"/>
          </a:pPr>
          <a:r>
            <a:rPr lang="en-CA" sz="900" b="1" kern="1200"/>
            <a:t>Global Pandemic</a:t>
          </a:r>
        </a:p>
        <a:p>
          <a:pPr marL="57150" lvl="1" indent="-57150" algn="l" defTabSz="400050">
            <a:lnSpc>
              <a:spcPct val="90000"/>
            </a:lnSpc>
            <a:spcBef>
              <a:spcPct val="0"/>
            </a:spcBef>
            <a:spcAft>
              <a:spcPct val="15000"/>
            </a:spcAft>
            <a:buChar char="•"/>
          </a:pPr>
          <a:r>
            <a:rPr lang="en-CA" sz="900" b="1" kern="1200"/>
            <a:t>Online/Remote Teaching</a:t>
          </a:r>
        </a:p>
      </dsp:txBody>
      <dsp:txXfrm>
        <a:off x="1811517" y="1523633"/>
        <a:ext cx="1265970" cy="802830"/>
      </dsp:txXfrm>
    </dsp:sp>
    <dsp:sp modelId="{4523D28F-CC39-4A51-AC8C-3B07F56B96D8}">
      <dsp:nvSpPr>
        <dsp:cNvPr id="0" name=""/>
        <dsp:cNvSpPr/>
      </dsp:nvSpPr>
      <dsp:spPr>
        <a:xfrm>
          <a:off x="2484021" y="545907"/>
          <a:ext cx="1784209" cy="1784209"/>
        </a:xfrm>
        <a:prstGeom prst="circularArrow">
          <a:avLst>
            <a:gd name="adj1" fmla="val 3774"/>
            <a:gd name="adj2" fmla="val 471418"/>
            <a:gd name="adj3" fmla="val 19353072"/>
            <a:gd name="adj4" fmla="val 12575511"/>
            <a:gd name="adj5" fmla="val 440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5DC076-57B6-4479-88F7-B9902D2B839E}">
      <dsp:nvSpPr>
        <dsp:cNvPr id="0" name=""/>
        <dsp:cNvSpPr/>
      </dsp:nvSpPr>
      <dsp:spPr>
        <a:xfrm>
          <a:off x="2078968" y="1033501"/>
          <a:ext cx="1169710" cy="465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CA" sz="2000" b="1" kern="1200"/>
            <a:t>2020</a:t>
          </a:r>
        </a:p>
      </dsp:txBody>
      <dsp:txXfrm>
        <a:off x="2092592" y="1047125"/>
        <a:ext cx="1142462" cy="437907"/>
      </dsp:txXfrm>
    </dsp:sp>
    <dsp:sp modelId="{6CCDEBFD-8E1B-4950-9A04-018CD3AF0172}">
      <dsp:nvSpPr>
        <dsp:cNvPr id="0" name=""/>
        <dsp:cNvSpPr/>
      </dsp:nvSpPr>
      <dsp:spPr>
        <a:xfrm>
          <a:off x="3569369" y="1266079"/>
          <a:ext cx="1315924" cy="108536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a:lnSpc>
              <a:spcPct val="90000"/>
            </a:lnSpc>
            <a:spcBef>
              <a:spcPct val="0"/>
            </a:spcBef>
            <a:spcAft>
              <a:spcPct val="15000"/>
            </a:spcAft>
            <a:buChar char="•"/>
          </a:pPr>
          <a:r>
            <a:rPr lang="en-CA" sz="900" b="1" kern="1200"/>
            <a:t>Contingency planning</a:t>
          </a:r>
        </a:p>
        <a:p>
          <a:pPr marL="57150" lvl="1" indent="-57150" algn="l" defTabSz="400050">
            <a:lnSpc>
              <a:spcPct val="90000"/>
            </a:lnSpc>
            <a:spcBef>
              <a:spcPct val="0"/>
            </a:spcBef>
            <a:spcAft>
              <a:spcPct val="15000"/>
            </a:spcAft>
            <a:buChar char="•"/>
          </a:pPr>
          <a:r>
            <a:rPr lang="en-CA" sz="900" b="1" kern="1200"/>
            <a:t>Good reserves and carry forwards</a:t>
          </a:r>
        </a:p>
      </dsp:txBody>
      <dsp:txXfrm>
        <a:off x="3594346" y="1291056"/>
        <a:ext cx="1265970" cy="802830"/>
      </dsp:txXfrm>
    </dsp:sp>
    <dsp:sp modelId="{D516B298-578E-4F99-8501-2AF30343F9F2}">
      <dsp:nvSpPr>
        <dsp:cNvPr id="0" name=""/>
        <dsp:cNvSpPr/>
      </dsp:nvSpPr>
      <dsp:spPr>
        <a:xfrm>
          <a:off x="4277815" y="1412994"/>
          <a:ext cx="1616063" cy="1616063"/>
        </a:xfrm>
        <a:prstGeom prst="leftCircularArrow">
          <a:avLst>
            <a:gd name="adj1" fmla="val 4167"/>
            <a:gd name="adj2" fmla="val 525435"/>
            <a:gd name="adj3" fmla="val 2300946"/>
            <a:gd name="adj4" fmla="val 9024489"/>
            <a:gd name="adj5" fmla="val 486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D5B3A4-89B5-48BA-8E75-9047649753E8}">
      <dsp:nvSpPr>
        <dsp:cNvPr id="0" name=""/>
        <dsp:cNvSpPr/>
      </dsp:nvSpPr>
      <dsp:spPr>
        <a:xfrm>
          <a:off x="3861796" y="2118864"/>
          <a:ext cx="1169710" cy="465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CA" sz="2000" b="1" kern="1200"/>
            <a:t>2021</a:t>
          </a:r>
        </a:p>
      </dsp:txBody>
      <dsp:txXfrm>
        <a:off x="3875420" y="2132488"/>
        <a:ext cx="1142462" cy="437907"/>
      </dsp:txXfrm>
    </dsp:sp>
    <dsp:sp modelId="{F824AD49-28F6-4099-988D-7D03647B49AB}">
      <dsp:nvSpPr>
        <dsp:cNvPr id="0" name=""/>
        <dsp:cNvSpPr/>
      </dsp:nvSpPr>
      <dsp:spPr>
        <a:xfrm>
          <a:off x="5352197" y="1266079"/>
          <a:ext cx="1315924" cy="108536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a:lnSpc>
              <a:spcPct val="90000"/>
            </a:lnSpc>
            <a:spcBef>
              <a:spcPct val="0"/>
            </a:spcBef>
            <a:spcAft>
              <a:spcPct val="15000"/>
            </a:spcAft>
            <a:buChar char="•"/>
          </a:pPr>
          <a:endParaRPr lang="en-CA" sz="900" b="1" kern="1200"/>
        </a:p>
        <a:p>
          <a:pPr marL="57150" lvl="1" indent="-57150" algn="l" defTabSz="400050">
            <a:lnSpc>
              <a:spcPct val="90000"/>
            </a:lnSpc>
            <a:spcBef>
              <a:spcPct val="0"/>
            </a:spcBef>
            <a:spcAft>
              <a:spcPct val="15000"/>
            </a:spcAft>
            <a:buChar char="•"/>
          </a:pPr>
          <a:r>
            <a:rPr lang="en-CA" sz="900" b="1" kern="1200"/>
            <a:t>Markham Campus Construction</a:t>
          </a:r>
        </a:p>
      </dsp:txBody>
      <dsp:txXfrm>
        <a:off x="5377174" y="1523633"/>
        <a:ext cx="1265970" cy="802830"/>
      </dsp:txXfrm>
    </dsp:sp>
    <dsp:sp modelId="{6631BC99-F129-407A-A8A6-8F0309CC6F71}">
      <dsp:nvSpPr>
        <dsp:cNvPr id="0" name=""/>
        <dsp:cNvSpPr/>
      </dsp:nvSpPr>
      <dsp:spPr>
        <a:xfrm>
          <a:off x="6049678" y="545907"/>
          <a:ext cx="1784209" cy="1784209"/>
        </a:xfrm>
        <a:prstGeom prst="circularArrow">
          <a:avLst>
            <a:gd name="adj1" fmla="val 3774"/>
            <a:gd name="adj2" fmla="val 471418"/>
            <a:gd name="adj3" fmla="val 19353072"/>
            <a:gd name="adj4" fmla="val 12575511"/>
            <a:gd name="adj5" fmla="val 440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6B4719-7E8E-433D-8F3D-9DC994C7EE40}">
      <dsp:nvSpPr>
        <dsp:cNvPr id="0" name=""/>
        <dsp:cNvSpPr/>
      </dsp:nvSpPr>
      <dsp:spPr>
        <a:xfrm>
          <a:off x="5644625" y="1033501"/>
          <a:ext cx="1169710" cy="465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CA" sz="2000" b="1" kern="1200"/>
            <a:t>2022</a:t>
          </a:r>
        </a:p>
      </dsp:txBody>
      <dsp:txXfrm>
        <a:off x="5658249" y="1047125"/>
        <a:ext cx="1142462" cy="437907"/>
      </dsp:txXfrm>
    </dsp:sp>
    <dsp:sp modelId="{5FB38418-35A9-415B-A1DA-A21156673B22}">
      <dsp:nvSpPr>
        <dsp:cNvPr id="0" name=""/>
        <dsp:cNvSpPr/>
      </dsp:nvSpPr>
      <dsp:spPr>
        <a:xfrm>
          <a:off x="7135025" y="1266079"/>
          <a:ext cx="1315924" cy="108536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a:lnSpc>
              <a:spcPct val="90000"/>
            </a:lnSpc>
            <a:spcBef>
              <a:spcPct val="0"/>
            </a:spcBef>
            <a:spcAft>
              <a:spcPct val="15000"/>
            </a:spcAft>
            <a:buChar char="•"/>
          </a:pPr>
          <a:r>
            <a:rPr lang="en-CA" sz="900" b="1" kern="1200"/>
            <a:t>Auditor General Audit</a:t>
          </a:r>
        </a:p>
      </dsp:txBody>
      <dsp:txXfrm>
        <a:off x="7160002" y="1291056"/>
        <a:ext cx="1265970" cy="802830"/>
      </dsp:txXfrm>
    </dsp:sp>
    <dsp:sp modelId="{0E36D2B6-3FB1-4387-9906-F5E0F568D738}">
      <dsp:nvSpPr>
        <dsp:cNvPr id="0" name=""/>
        <dsp:cNvSpPr/>
      </dsp:nvSpPr>
      <dsp:spPr>
        <a:xfrm>
          <a:off x="7877051" y="1410022"/>
          <a:ext cx="1731812" cy="1731812"/>
        </a:xfrm>
        <a:prstGeom prst="leftCircularArrow">
          <a:avLst>
            <a:gd name="adj1" fmla="val 3889"/>
            <a:gd name="adj2" fmla="val 487019"/>
            <a:gd name="adj3" fmla="val 2666229"/>
            <a:gd name="adj4" fmla="val 9428188"/>
            <a:gd name="adj5" fmla="val 45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59449C-67FC-4EE6-9106-25C37696C093}">
      <dsp:nvSpPr>
        <dsp:cNvPr id="0" name=""/>
        <dsp:cNvSpPr/>
      </dsp:nvSpPr>
      <dsp:spPr>
        <a:xfrm>
          <a:off x="7427453" y="2118864"/>
          <a:ext cx="1169710" cy="465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CA" sz="2000" b="1" kern="1200"/>
            <a:t>2023</a:t>
          </a:r>
        </a:p>
      </dsp:txBody>
      <dsp:txXfrm>
        <a:off x="7441077" y="2132488"/>
        <a:ext cx="1142462" cy="437907"/>
      </dsp:txXfrm>
    </dsp:sp>
    <dsp:sp modelId="{0AA4192D-C235-4DBB-8A39-D3DCD73F5F95}">
      <dsp:nvSpPr>
        <dsp:cNvPr id="0" name=""/>
        <dsp:cNvSpPr/>
      </dsp:nvSpPr>
      <dsp:spPr>
        <a:xfrm>
          <a:off x="8917854" y="1248324"/>
          <a:ext cx="1498232" cy="143896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rtl="0">
            <a:lnSpc>
              <a:spcPct val="90000"/>
            </a:lnSpc>
            <a:spcBef>
              <a:spcPct val="0"/>
            </a:spcBef>
            <a:spcAft>
              <a:spcPct val="15000"/>
            </a:spcAft>
            <a:buChar char="•"/>
          </a:pPr>
          <a:r>
            <a:rPr lang="en-CA" sz="900" b="1" kern="1200"/>
            <a:t>Bill 124</a:t>
          </a:r>
          <a:r>
            <a:rPr lang="en-CA" sz="900" b="1" kern="1200">
              <a:latin typeface="IBM Plex Sans" panose="020F0302020204030204"/>
            </a:rPr>
            <a:t> overturned</a:t>
          </a:r>
          <a:endParaRPr lang="en-CA" sz="900" b="1" kern="1200"/>
        </a:p>
        <a:p>
          <a:pPr marL="57150" lvl="1" indent="-57150" algn="l" defTabSz="400050">
            <a:lnSpc>
              <a:spcPct val="90000"/>
            </a:lnSpc>
            <a:spcBef>
              <a:spcPct val="0"/>
            </a:spcBef>
            <a:spcAft>
              <a:spcPct val="15000"/>
            </a:spcAft>
            <a:buChar char="•"/>
          </a:pPr>
          <a:r>
            <a:rPr lang="en-CA" sz="900" b="1" kern="1200"/>
            <a:t>International Caps</a:t>
          </a:r>
        </a:p>
        <a:p>
          <a:pPr marL="57150" lvl="1" indent="-57150" algn="l" defTabSz="400050">
            <a:lnSpc>
              <a:spcPct val="90000"/>
            </a:lnSpc>
            <a:spcBef>
              <a:spcPct val="0"/>
            </a:spcBef>
            <a:spcAft>
              <a:spcPct val="15000"/>
            </a:spcAft>
            <a:buChar char="•"/>
          </a:pPr>
          <a:r>
            <a:rPr lang="en-CA" sz="900" b="1" kern="1200"/>
            <a:t>Continued tuition freeze &amp; SMA4</a:t>
          </a:r>
        </a:p>
        <a:p>
          <a:pPr marL="57150" lvl="1" indent="-57150" algn="l" defTabSz="400050">
            <a:lnSpc>
              <a:spcPct val="90000"/>
            </a:lnSpc>
            <a:spcBef>
              <a:spcPct val="0"/>
            </a:spcBef>
            <a:spcAft>
              <a:spcPct val="15000"/>
            </a:spcAft>
            <a:buChar char="•"/>
          </a:pPr>
          <a:r>
            <a:rPr lang="en-CA" sz="900" b="1" kern="1200"/>
            <a:t>Labour disruption</a:t>
          </a:r>
        </a:p>
      </dsp:txBody>
      <dsp:txXfrm>
        <a:off x="8950969" y="1589788"/>
        <a:ext cx="1432002" cy="1064383"/>
      </dsp:txXfrm>
    </dsp:sp>
    <dsp:sp modelId="{87B86166-C7A1-4588-BC11-C93B8D88EB07}">
      <dsp:nvSpPr>
        <dsp:cNvPr id="0" name=""/>
        <dsp:cNvSpPr/>
      </dsp:nvSpPr>
      <dsp:spPr>
        <a:xfrm>
          <a:off x="9301435" y="1032238"/>
          <a:ext cx="1169710" cy="465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CA" sz="2000" b="1" kern="1200"/>
            <a:t>2024</a:t>
          </a:r>
        </a:p>
      </dsp:txBody>
      <dsp:txXfrm>
        <a:off x="9315059" y="1045862"/>
        <a:ext cx="1142462" cy="4379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D60B5-90E8-4A27-8677-8D2392528F00}">
      <dsp:nvSpPr>
        <dsp:cNvPr id="0" name=""/>
        <dsp:cNvSpPr/>
      </dsp:nvSpPr>
      <dsp:spPr>
        <a:xfrm>
          <a:off x="0" y="597"/>
          <a:ext cx="7517516" cy="139892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4699FA-296B-40A0-9506-417CA6A47B92}">
      <dsp:nvSpPr>
        <dsp:cNvPr id="0" name=""/>
        <dsp:cNvSpPr/>
      </dsp:nvSpPr>
      <dsp:spPr>
        <a:xfrm>
          <a:off x="423175" y="315356"/>
          <a:ext cx="769409" cy="76940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1D05B0-1539-4863-ADEF-25120D387467}">
      <dsp:nvSpPr>
        <dsp:cNvPr id="0" name=""/>
        <dsp:cNvSpPr/>
      </dsp:nvSpPr>
      <dsp:spPr>
        <a:xfrm>
          <a:off x="1615759" y="597"/>
          <a:ext cx="5901756" cy="139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053" tIns="148053" rIns="148053" bIns="148053" numCol="1" spcCol="1270" anchor="ctr" anchorCtr="0">
          <a:noAutofit/>
        </a:bodyPr>
        <a:lstStyle/>
        <a:p>
          <a:pPr marL="0" lvl="0" indent="0" algn="l" defTabSz="1111250">
            <a:lnSpc>
              <a:spcPct val="100000"/>
            </a:lnSpc>
            <a:spcBef>
              <a:spcPct val="0"/>
            </a:spcBef>
            <a:spcAft>
              <a:spcPct val="35000"/>
            </a:spcAft>
            <a:buNone/>
          </a:pPr>
          <a:r>
            <a:rPr lang="en-CA" sz="2500" kern="1200"/>
            <a:t>10% tuition cut in 2019-20</a:t>
          </a:r>
          <a:r>
            <a:rPr lang="en-CA" sz="2500" kern="1200">
              <a:latin typeface="IBM Plex Sans" panose="020F0302020204030204"/>
            </a:rPr>
            <a:t> </a:t>
          </a:r>
          <a:r>
            <a:rPr lang="en-CA" sz="2500" kern="1200"/>
            <a:t>= $45M</a:t>
          </a:r>
          <a:endParaRPr lang="en-US" sz="2500" kern="1200"/>
        </a:p>
      </dsp:txBody>
      <dsp:txXfrm>
        <a:off x="1615759" y="597"/>
        <a:ext cx="5901756" cy="1398926"/>
      </dsp:txXfrm>
    </dsp:sp>
    <dsp:sp modelId="{F67595EC-B207-45C1-A3C8-20BA6BB8CECC}">
      <dsp:nvSpPr>
        <dsp:cNvPr id="0" name=""/>
        <dsp:cNvSpPr/>
      </dsp:nvSpPr>
      <dsp:spPr>
        <a:xfrm>
          <a:off x="0" y="1749255"/>
          <a:ext cx="7517516" cy="139892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427F73-5B68-4516-9D2B-218D4231B47A}">
      <dsp:nvSpPr>
        <dsp:cNvPr id="0" name=""/>
        <dsp:cNvSpPr/>
      </dsp:nvSpPr>
      <dsp:spPr>
        <a:xfrm>
          <a:off x="423175" y="2064013"/>
          <a:ext cx="769409" cy="7694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95CE31-3A38-49A4-81D1-7E9EA8BFE759}">
      <dsp:nvSpPr>
        <dsp:cNvPr id="0" name=""/>
        <dsp:cNvSpPr/>
      </dsp:nvSpPr>
      <dsp:spPr>
        <a:xfrm>
          <a:off x="1615759" y="1749255"/>
          <a:ext cx="5901756" cy="139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053" tIns="148053" rIns="148053" bIns="148053" numCol="1" spcCol="1270" anchor="ctr" anchorCtr="0">
          <a:noAutofit/>
        </a:bodyPr>
        <a:lstStyle/>
        <a:p>
          <a:pPr marL="0" lvl="0" indent="0" algn="l" defTabSz="1111250">
            <a:lnSpc>
              <a:spcPct val="100000"/>
            </a:lnSpc>
            <a:spcBef>
              <a:spcPct val="0"/>
            </a:spcBef>
            <a:spcAft>
              <a:spcPct val="35000"/>
            </a:spcAft>
            <a:buNone/>
          </a:pPr>
          <a:r>
            <a:rPr lang="en-CA" sz="2500" kern="1200"/>
            <a:t>Tuition freeze in 2019-20 continuing to 2026-27 = $635M</a:t>
          </a:r>
          <a:endParaRPr lang="en-US" sz="2500" kern="1200"/>
        </a:p>
      </dsp:txBody>
      <dsp:txXfrm>
        <a:off x="1615759" y="1749255"/>
        <a:ext cx="5901756" cy="1398926"/>
      </dsp:txXfrm>
    </dsp:sp>
    <dsp:sp modelId="{34A4EB97-10AF-4D09-BF38-086247543717}">
      <dsp:nvSpPr>
        <dsp:cNvPr id="0" name=""/>
        <dsp:cNvSpPr/>
      </dsp:nvSpPr>
      <dsp:spPr>
        <a:xfrm>
          <a:off x="0" y="3497913"/>
          <a:ext cx="7517516" cy="139892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8C2E03-37E9-4823-BB57-10D149E2E120}">
      <dsp:nvSpPr>
        <dsp:cNvPr id="0" name=""/>
        <dsp:cNvSpPr/>
      </dsp:nvSpPr>
      <dsp:spPr>
        <a:xfrm>
          <a:off x="423175" y="3812671"/>
          <a:ext cx="769409" cy="76940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6EE430-2D4D-4858-B996-311D93074684}">
      <dsp:nvSpPr>
        <dsp:cNvPr id="0" name=""/>
        <dsp:cNvSpPr/>
      </dsp:nvSpPr>
      <dsp:spPr>
        <a:xfrm>
          <a:off x="1615759" y="3497913"/>
          <a:ext cx="5901756" cy="139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053" tIns="148053" rIns="148053" bIns="148053" numCol="1" spcCol="1270" anchor="ctr" anchorCtr="0">
          <a:noAutofit/>
        </a:bodyPr>
        <a:lstStyle/>
        <a:p>
          <a:pPr marL="0" lvl="0" indent="0" algn="l" defTabSz="1111250">
            <a:lnSpc>
              <a:spcPct val="100000"/>
            </a:lnSpc>
            <a:spcBef>
              <a:spcPct val="0"/>
            </a:spcBef>
            <a:spcAft>
              <a:spcPct val="35000"/>
            </a:spcAft>
            <a:buNone/>
          </a:pPr>
          <a:r>
            <a:rPr lang="en-CA" sz="2500" kern="1200"/>
            <a:t>Cumulative impact = $680M</a:t>
          </a:r>
          <a:endParaRPr lang="en-US" sz="2500" kern="1200"/>
        </a:p>
      </dsp:txBody>
      <dsp:txXfrm>
        <a:off x="1615759" y="3497913"/>
        <a:ext cx="5901756" cy="13989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E5C88-53A5-403B-8563-93018B0D03A8}">
      <dsp:nvSpPr>
        <dsp:cNvPr id="0" name=""/>
        <dsp:cNvSpPr/>
      </dsp:nvSpPr>
      <dsp:spPr>
        <a:xfrm>
          <a:off x="0" y="874064"/>
          <a:ext cx="11159998" cy="16136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B15E4C-B3B5-4B9E-A597-8A09BBF8083C}">
      <dsp:nvSpPr>
        <dsp:cNvPr id="0" name=""/>
        <dsp:cNvSpPr/>
      </dsp:nvSpPr>
      <dsp:spPr>
        <a:xfrm>
          <a:off x="488131" y="1237137"/>
          <a:ext cx="887511" cy="8875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5A10C3-4893-4037-AD3D-9F26792247E9}">
      <dsp:nvSpPr>
        <dsp:cNvPr id="0" name=""/>
        <dsp:cNvSpPr/>
      </dsp:nvSpPr>
      <dsp:spPr>
        <a:xfrm>
          <a:off x="1863774" y="874064"/>
          <a:ext cx="9296224" cy="1613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779" tIns="170779" rIns="170779" bIns="170779" numCol="1" spcCol="1270" anchor="ctr" anchorCtr="0">
          <a:noAutofit/>
        </a:bodyPr>
        <a:lstStyle/>
        <a:p>
          <a:pPr marL="0" lvl="0" indent="0" algn="l" defTabSz="933450">
            <a:lnSpc>
              <a:spcPct val="100000"/>
            </a:lnSpc>
            <a:spcBef>
              <a:spcPct val="0"/>
            </a:spcBef>
            <a:spcAft>
              <a:spcPct val="35000"/>
            </a:spcAft>
            <a:buNone/>
          </a:pPr>
          <a:r>
            <a:rPr lang="en-CA" sz="2100" kern="1200">
              <a:latin typeface="IBM Plex Sans"/>
              <a:ea typeface="Calibri"/>
              <a:cs typeface="Calibri"/>
            </a:rPr>
            <a:t>The Strategic Enrolment Management Executive Committee and the ISEM Working Group met on </a:t>
          </a:r>
          <a:r>
            <a:rPr lang="en-CA" sz="2100" b="0" kern="1200">
              <a:latin typeface="IBM Plex Sans"/>
              <a:ea typeface="Calibri"/>
              <a:cs typeface="Calibri"/>
            </a:rPr>
            <a:t>May 29,</a:t>
          </a:r>
          <a:r>
            <a:rPr lang="en-CA" sz="2100" kern="1200">
              <a:latin typeface="IBM Plex Sans"/>
              <a:ea typeface="Calibri"/>
              <a:cs typeface="Calibri"/>
            </a:rPr>
            <a:t> 2025, to devise a plan to address an evolving enrolment risk. A follow-up meeting was held on June 6, 2025.</a:t>
          </a:r>
          <a:endParaRPr lang="en-US" sz="2100" kern="1200">
            <a:latin typeface="IBM Plex Sans"/>
            <a:ea typeface="Calibri"/>
            <a:cs typeface="Calibri"/>
          </a:endParaRPr>
        </a:p>
      </dsp:txBody>
      <dsp:txXfrm>
        <a:off x="1863774" y="874064"/>
        <a:ext cx="9296224" cy="1613658"/>
      </dsp:txXfrm>
    </dsp:sp>
    <dsp:sp modelId="{A77C7027-E244-4751-8111-12823B98ED93}">
      <dsp:nvSpPr>
        <dsp:cNvPr id="0" name=""/>
        <dsp:cNvSpPr/>
      </dsp:nvSpPr>
      <dsp:spPr>
        <a:xfrm>
          <a:off x="0" y="2891137"/>
          <a:ext cx="11159998" cy="16136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8602BF-4A6D-4BD6-9012-43BCA587FE7D}">
      <dsp:nvSpPr>
        <dsp:cNvPr id="0" name=""/>
        <dsp:cNvSpPr/>
      </dsp:nvSpPr>
      <dsp:spPr>
        <a:xfrm>
          <a:off x="488131" y="3254210"/>
          <a:ext cx="887511" cy="8875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F8717C-56B6-42F9-90DC-BF5173AFD0B4}">
      <dsp:nvSpPr>
        <dsp:cNvPr id="0" name=""/>
        <dsp:cNvSpPr/>
      </dsp:nvSpPr>
      <dsp:spPr>
        <a:xfrm>
          <a:off x="1863774" y="2891137"/>
          <a:ext cx="5021999" cy="1613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779" tIns="170779" rIns="170779" bIns="170779" numCol="1" spcCol="1270" anchor="ctr" anchorCtr="0">
          <a:noAutofit/>
        </a:bodyPr>
        <a:lstStyle/>
        <a:p>
          <a:pPr marL="0" lvl="0" indent="0" algn="l" defTabSz="933450">
            <a:lnSpc>
              <a:spcPct val="100000"/>
            </a:lnSpc>
            <a:spcBef>
              <a:spcPct val="0"/>
            </a:spcBef>
            <a:spcAft>
              <a:spcPct val="35000"/>
            </a:spcAft>
            <a:buNone/>
          </a:pPr>
          <a:r>
            <a:rPr lang="en-CA" sz="2100" kern="1200"/>
            <a:t>Purpose of the Meetings:</a:t>
          </a:r>
          <a:endParaRPr lang="en-US" sz="2100" kern="1200"/>
        </a:p>
      </dsp:txBody>
      <dsp:txXfrm>
        <a:off x="1863774" y="2891137"/>
        <a:ext cx="5021999" cy="1613658"/>
      </dsp:txXfrm>
    </dsp:sp>
    <dsp:sp modelId="{89FD1222-A269-40D3-9EEF-693106EB7A5E}">
      <dsp:nvSpPr>
        <dsp:cNvPr id="0" name=""/>
        <dsp:cNvSpPr/>
      </dsp:nvSpPr>
      <dsp:spPr>
        <a:xfrm>
          <a:off x="6885774" y="2891137"/>
          <a:ext cx="4274224" cy="1613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779" tIns="170779" rIns="170779" bIns="170779" numCol="1" spcCol="1270" anchor="ctr" anchorCtr="0">
          <a:noAutofit/>
        </a:bodyPr>
        <a:lstStyle/>
        <a:p>
          <a:pPr marL="0" lvl="0" indent="0" algn="l" defTabSz="622300">
            <a:lnSpc>
              <a:spcPct val="100000"/>
            </a:lnSpc>
            <a:spcBef>
              <a:spcPct val="0"/>
            </a:spcBef>
            <a:spcAft>
              <a:spcPct val="35000"/>
            </a:spcAft>
            <a:buNone/>
          </a:pPr>
          <a:r>
            <a:rPr lang="en-CA" sz="1400" kern="1200"/>
            <a:t>1) Address Fall 2025 IRCC study permit delays</a:t>
          </a:r>
          <a:endParaRPr lang="en-US" sz="1400" kern="1200"/>
        </a:p>
        <a:p>
          <a:pPr marL="0" lvl="0" indent="0" algn="l" defTabSz="622300">
            <a:lnSpc>
              <a:spcPct val="100000"/>
            </a:lnSpc>
            <a:spcBef>
              <a:spcPct val="0"/>
            </a:spcBef>
            <a:spcAft>
              <a:spcPct val="35000"/>
            </a:spcAft>
            <a:buNone/>
          </a:pPr>
          <a:r>
            <a:rPr lang="en-CA" sz="1400" kern="1200"/>
            <a:t>2) Review immediate institutional responses</a:t>
          </a:r>
          <a:endParaRPr lang="en-US" sz="1400" kern="1200"/>
        </a:p>
        <a:p>
          <a:pPr marL="0" lvl="0" indent="0" algn="l" defTabSz="622300">
            <a:lnSpc>
              <a:spcPct val="100000"/>
            </a:lnSpc>
            <a:spcBef>
              <a:spcPct val="0"/>
            </a:spcBef>
            <a:spcAft>
              <a:spcPct val="35000"/>
            </a:spcAft>
            <a:buNone/>
          </a:pPr>
          <a:r>
            <a:rPr lang="en-CA" sz="1400" kern="1200"/>
            <a:t>3) Confirm coordination mechanisms across units</a:t>
          </a:r>
          <a:endParaRPr lang="en-US" sz="1400" kern="1200"/>
        </a:p>
        <a:p>
          <a:pPr marL="0" lvl="0" indent="0" algn="l" defTabSz="622300">
            <a:lnSpc>
              <a:spcPct val="100000"/>
            </a:lnSpc>
            <a:spcBef>
              <a:spcPct val="0"/>
            </a:spcBef>
            <a:spcAft>
              <a:spcPct val="35000"/>
            </a:spcAft>
            <a:buNone/>
          </a:pPr>
          <a:r>
            <a:rPr lang="en-CA" sz="1400" kern="1200"/>
            <a:t>4) Identify and prioritize next steps</a:t>
          </a:r>
          <a:endParaRPr lang="en-US" sz="1400" kern="1200"/>
        </a:p>
      </dsp:txBody>
      <dsp:txXfrm>
        <a:off x="6885774" y="2891137"/>
        <a:ext cx="4274224" cy="1613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11465-AB3E-4CD0-987F-1472994E790C}">
      <dsp:nvSpPr>
        <dsp:cNvPr id="0" name=""/>
        <dsp:cNvSpPr/>
      </dsp:nvSpPr>
      <dsp:spPr>
        <a:xfrm>
          <a:off x="10191" y="170345"/>
          <a:ext cx="666754" cy="6667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434D02-5BED-4792-88AD-0F8295269BAD}">
      <dsp:nvSpPr>
        <dsp:cNvPr id="0" name=""/>
        <dsp:cNvSpPr/>
      </dsp:nvSpPr>
      <dsp:spPr>
        <a:xfrm>
          <a:off x="10191" y="1041089"/>
          <a:ext cx="1905012" cy="3473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CA" sz="1400" b="1" kern="1200" dirty="0">
              <a:solidFill>
                <a:schemeClr val="accent1"/>
              </a:solidFill>
            </a:rPr>
            <a:t>Ministry Requirement </a:t>
          </a:r>
          <a:r>
            <a:rPr lang="en-CA" sz="1400" kern="1200" dirty="0">
              <a:latin typeface="IBM Plex Sans" panose="020F0302020204030204"/>
            </a:rPr>
            <a:t>The</a:t>
          </a:r>
          <a:r>
            <a:rPr lang="en-CA" sz="1400" b="1" kern="1200" dirty="0">
              <a:latin typeface="IBM Plex Sans" panose="020F0302020204030204"/>
            </a:rPr>
            <a:t> 5 year plan </a:t>
          </a:r>
          <a:r>
            <a:rPr lang="en-CA" sz="1400" b="0" kern="1200" dirty="0">
              <a:latin typeface="IBM Plex Sans" panose="020F0302020204030204"/>
            </a:rPr>
            <a:t>aligns</a:t>
          </a:r>
          <a:r>
            <a:rPr lang="en-CA" sz="1400" b="0" kern="1200" dirty="0"/>
            <a:t> with the planning horizon required by MCURES for </a:t>
          </a:r>
          <a:r>
            <a:rPr lang="en-CA" sz="1400" b="0" kern="1200" dirty="0">
              <a:latin typeface="IBM Plex Sans" panose="020F0302020204030204"/>
            </a:rPr>
            <a:t>Universities</a:t>
          </a:r>
          <a:r>
            <a:rPr lang="en-CA" sz="1400" b="0" kern="1200" dirty="0"/>
            <a:t> in a medium / high risk classification under the Ministry’s Financial Accountability Framework. </a:t>
          </a:r>
          <a:endParaRPr lang="en-US" sz="1400" b="0" kern="1200" dirty="0"/>
        </a:p>
      </dsp:txBody>
      <dsp:txXfrm>
        <a:off x="10191" y="1041089"/>
        <a:ext cx="1905012" cy="3473144"/>
      </dsp:txXfrm>
    </dsp:sp>
    <dsp:sp modelId="{EE8F8928-399B-4DF0-974C-C2FE0B6B0D9B}">
      <dsp:nvSpPr>
        <dsp:cNvPr id="0" name=""/>
        <dsp:cNvSpPr/>
      </dsp:nvSpPr>
      <dsp:spPr>
        <a:xfrm>
          <a:off x="10191" y="4609112"/>
          <a:ext cx="1905012" cy="305159"/>
        </a:xfrm>
        <a:prstGeom prst="rect">
          <a:avLst/>
        </a:prstGeom>
        <a:noFill/>
        <a:ln>
          <a:noFill/>
        </a:ln>
        <a:effectLst/>
      </dsp:spPr>
      <dsp:style>
        <a:lnRef idx="0">
          <a:scrgbClr r="0" g="0" b="0"/>
        </a:lnRef>
        <a:fillRef idx="0">
          <a:scrgbClr r="0" g="0" b="0"/>
        </a:fillRef>
        <a:effectRef idx="0">
          <a:scrgbClr r="0" g="0" b="0"/>
        </a:effectRef>
        <a:fontRef idx="minor"/>
      </dsp:style>
    </dsp:sp>
    <dsp:sp modelId="{BB3ECA0A-026F-47EE-A467-825772802F2B}">
      <dsp:nvSpPr>
        <dsp:cNvPr id="0" name=""/>
        <dsp:cNvSpPr/>
      </dsp:nvSpPr>
      <dsp:spPr>
        <a:xfrm>
          <a:off x="2248582" y="170345"/>
          <a:ext cx="666754" cy="6667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7442D-BAF2-42B3-BF31-4268B28F7E1A}">
      <dsp:nvSpPr>
        <dsp:cNvPr id="0" name=""/>
        <dsp:cNvSpPr/>
      </dsp:nvSpPr>
      <dsp:spPr>
        <a:xfrm>
          <a:off x="2248582" y="1041089"/>
          <a:ext cx="1905012" cy="3473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CA" sz="1400" b="1" kern="1200" dirty="0">
              <a:solidFill>
                <a:schemeClr val="accent1"/>
              </a:solidFill>
            </a:rPr>
            <a:t>Smooths Volatility </a:t>
          </a:r>
          <a:r>
            <a:rPr lang="en-CA" sz="1400" b="1" kern="1200" dirty="0">
              <a:latin typeface="IBM Plex Sans" panose="020F0302020204030204"/>
            </a:rPr>
            <a:t>Potential changes to Government Policy </a:t>
          </a:r>
          <a:r>
            <a:rPr lang="en-CA" sz="1400" b="0" kern="1200" dirty="0">
              <a:latin typeface="IBM Plex Sans" panose="020F0302020204030204"/>
            </a:rPr>
            <a:t>and results of Forward</a:t>
          </a:r>
          <a:r>
            <a:rPr lang="en-CA" sz="1400" b="0" kern="1200" dirty="0"/>
            <a:t> Action Plan initiatives are expected to impact revenue trends in the later years of the planning horizon, helping to mitigate risk and reduce the need for sharp corrective measures that might otherwise arise under a shorter-term budget</a:t>
          </a:r>
          <a:endParaRPr lang="en-US" sz="1400" b="0" kern="1200" dirty="0"/>
        </a:p>
      </dsp:txBody>
      <dsp:txXfrm>
        <a:off x="2248582" y="1041089"/>
        <a:ext cx="1905012" cy="3473144"/>
      </dsp:txXfrm>
    </dsp:sp>
    <dsp:sp modelId="{C3181E3F-464D-4794-827D-52EE9E5B3401}">
      <dsp:nvSpPr>
        <dsp:cNvPr id="0" name=""/>
        <dsp:cNvSpPr/>
      </dsp:nvSpPr>
      <dsp:spPr>
        <a:xfrm>
          <a:off x="2248582" y="4609112"/>
          <a:ext cx="1905012" cy="305159"/>
        </a:xfrm>
        <a:prstGeom prst="rect">
          <a:avLst/>
        </a:prstGeom>
        <a:noFill/>
        <a:ln>
          <a:noFill/>
        </a:ln>
        <a:effectLst/>
      </dsp:spPr>
      <dsp:style>
        <a:lnRef idx="0">
          <a:scrgbClr r="0" g="0" b="0"/>
        </a:lnRef>
        <a:fillRef idx="0">
          <a:scrgbClr r="0" g="0" b="0"/>
        </a:fillRef>
        <a:effectRef idx="0">
          <a:scrgbClr r="0" g="0" b="0"/>
        </a:effectRef>
        <a:fontRef idx="minor"/>
      </dsp:style>
    </dsp:sp>
    <dsp:sp modelId="{64D41DB1-D145-47FB-89C2-48DA1A8EFF25}">
      <dsp:nvSpPr>
        <dsp:cNvPr id="0" name=""/>
        <dsp:cNvSpPr/>
      </dsp:nvSpPr>
      <dsp:spPr>
        <a:xfrm>
          <a:off x="4486972" y="170345"/>
          <a:ext cx="666754" cy="6667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DC0F58-106F-4EB2-BBD4-C86DC1ADF25A}">
      <dsp:nvSpPr>
        <dsp:cNvPr id="0" name=""/>
        <dsp:cNvSpPr/>
      </dsp:nvSpPr>
      <dsp:spPr>
        <a:xfrm>
          <a:off x="4486972" y="1041089"/>
          <a:ext cx="1905012" cy="3473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CA" sz="1400" b="1" kern="1200" dirty="0">
              <a:solidFill>
                <a:schemeClr val="accent1"/>
              </a:solidFill>
            </a:rPr>
            <a:t>Enables Earlier Course‑Corrections </a:t>
          </a:r>
          <a:r>
            <a:rPr lang="en-CA" sz="1400" b="0" kern="1200" dirty="0"/>
            <a:t>Seeing gaps emerge between outcomes and plans in the outer years gives management two extra years to implement further measures in revenue diversification or efficiency before gaps crystallise.</a:t>
          </a:r>
          <a:endParaRPr lang="en-US" sz="1400" b="0" kern="1200" dirty="0"/>
        </a:p>
      </dsp:txBody>
      <dsp:txXfrm>
        <a:off x="4486972" y="1041089"/>
        <a:ext cx="1905012" cy="3473144"/>
      </dsp:txXfrm>
    </dsp:sp>
    <dsp:sp modelId="{6CD6E5B3-0D86-4F4F-985B-7A19F97DE0A5}">
      <dsp:nvSpPr>
        <dsp:cNvPr id="0" name=""/>
        <dsp:cNvSpPr/>
      </dsp:nvSpPr>
      <dsp:spPr>
        <a:xfrm>
          <a:off x="4486972" y="4609112"/>
          <a:ext cx="1905012" cy="305159"/>
        </a:xfrm>
        <a:prstGeom prst="rect">
          <a:avLst/>
        </a:prstGeom>
        <a:noFill/>
        <a:ln>
          <a:noFill/>
        </a:ln>
        <a:effectLst/>
      </dsp:spPr>
      <dsp:style>
        <a:lnRef idx="0">
          <a:scrgbClr r="0" g="0" b="0"/>
        </a:lnRef>
        <a:fillRef idx="0">
          <a:scrgbClr r="0" g="0" b="0"/>
        </a:fillRef>
        <a:effectRef idx="0">
          <a:scrgbClr r="0" g="0" b="0"/>
        </a:effectRef>
        <a:fontRef idx="minor"/>
      </dsp:style>
    </dsp:sp>
    <dsp:sp modelId="{D490F2BF-3FFF-45B6-8D9E-848BE3552318}">
      <dsp:nvSpPr>
        <dsp:cNvPr id="0" name=""/>
        <dsp:cNvSpPr/>
      </dsp:nvSpPr>
      <dsp:spPr>
        <a:xfrm>
          <a:off x="7223641" y="184187"/>
          <a:ext cx="666754" cy="6667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85D89A-942B-4E98-A7AD-BE2D2CE4BBE8}">
      <dsp:nvSpPr>
        <dsp:cNvPr id="0" name=""/>
        <dsp:cNvSpPr/>
      </dsp:nvSpPr>
      <dsp:spPr>
        <a:xfrm>
          <a:off x="6725362" y="1041089"/>
          <a:ext cx="1905012" cy="3473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CA" sz="1400" b="1" kern="1200" dirty="0">
              <a:solidFill>
                <a:schemeClr val="accent1"/>
              </a:solidFill>
            </a:rPr>
            <a:t>Strengthens Scenario Planning &amp; Sensitivity Testing </a:t>
          </a:r>
        </a:p>
        <a:p>
          <a:pPr marL="0" lvl="0" indent="0" algn="l" defTabSz="622300">
            <a:lnSpc>
              <a:spcPct val="100000"/>
            </a:lnSpc>
            <a:spcBef>
              <a:spcPct val="0"/>
            </a:spcBef>
            <a:spcAft>
              <a:spcPct val="35000"/>
            </a:spcAft>
            <a:buNone/>
            <a:defRPr b="1"/>
          </a:pPr>
          <a:r>
            <a:rPr lang="en-CA" sz="1400" b="0" kern="1200" dirty="0"/>
            <a:t>Longer horizons make it easier to layer sensitivity analysis (e.g., enrolment patterns, inflation, etc.) and test sustainability under different trajectories.</a:t>
          </a:r>
          <a:endParaRPr lang="en-US" sz="1400" b="0" kern="1200" dirty="0"/>
        </a:p>
      </dsp:txBody>
      <dsp:txXfrm>
        <a:off x="6725362" y="1041089"/>
        <a:ext cx="1905012" cy="3473144"/>
      </dsp:txXfrm>
    </dsp:sp>
    <dsp:sp modelId="{69DA49A6-0F05-4AE4-838F-D3DAA8D5DA51}">
      <dsp:nvSpPr>
        <dsp:cNvPr id="0" name=""/>
        <dsp:cNvSpPr/>
      </dsp:nvSpPr>
      <dsp:spPr>
        <a:xfrm>
          <a:off x="6725362" y="4609112"/>
          <a:ext cx="1905012" cy="305159"/>
        </a:xfrm>
        <a:prstGeom prst="rect">
          <a:avLst/>
        </a:prstGeom>
        <a:noFill/>
        <a:ln>
          <a:noFill/>
        </a:ln>
        <a:effectLst/>
      </dsp:spPr>
      <dsp:style>
        <a:lnRef idx="0">
          <a:scrgbClr r="0" g="0" b="0"/>
        </a:lnRef>
        <a:fillRef idx="0">
          <a:scrgbClr r="0" g="0" b="0"/>
        </a:fillRef>
        <a:effectRef idx="0">
          <a:scrgbClr r="0" g="0" b="0"/>
        </a:effectRef>
        <a:fontRef idx="minor"/>
      </dsp:style>
    </dsp:sp>
    <dsp:sp modelId="{5238EE43-F0D4-4209-B8F5-9A1C63F8AD26}">
      <dsp:nvSpPr>
        <dsp:cNvPr id="0" name=""/>
        <dsp:cNvSpPr/>
      </dsp:nvSpPr>
      <dsp:spPr>
        <a:xfrm>
          <a:off x="8963752" y="170345"/>
          <a:ext cx="666754" cy="6667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2F9AB6-C914-4835-8DBD-901517886EE8}">
      <dsp:nvSpPr>
        <dsp:cNvPr id="0" name=""/>
        <dsp:cNvSpPr/>
      </dsp:nvSpPr>
      <dsp:spPr>
        <a:xfrm>
          <a:off x="8963752" y="1041089"/>
          <a:ext cx="1905012" cy="3473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CA" sz="1400" b="1" kern="1200" dirty="0">
              <a:solidFill>
                <a:schemeClr val="accent1"/>
              </a:solidFill>
            </a:rPr>
            <a:t>Future Considerations</a:t>
          </a:r>
        </a:p>
        <a:p>
          <a:pPr marL="0" lvl="0" indent="0" algn="l" defTabSz="622300">
            <a:lnSpc>
              <a:spcPct val="100000"/>
            </a:lnSpc>
            <a:spcBef>
              <a:spcPct val="0"/>
            </a:spcBef>
            <a:spcAft>
              <a:spcPct val="35000"/>
            </a:spcAft>
            <a:buNone/>
            <a:defRPr b="1"/>
          </a:pPr>
          <a:r>
            <a:rPr lang="en-CA" sz="1400" b="0" kern="1200" dirty="0"/>
            <a:t>A 5-year Board approved budget is presented as an interim measure</a:t>
          </a:r>
          <a:endParaRPr lang="en-US" sz="1400" b="0" kern="1200" dirty="0"/>
        </a:p>
        <a:p>
          <a:pPr marL="0" lvl="0" indent="0" algn="l" defTabSz="622300">
            <a:lnSpc>
              <a:spcPct val="100000"/>
            </a:lnSpc>
            <a:spcBef>
              <a:spcPct val="0"/>
            </a:spcBef>
            <a:spcAft>
              <a:spcPct val="35000"/>
            </a:spcAft>
            <a:buNone/>
            <a:defRPr b="1"/>
          </a:pPr>
          <a:r>
            <a:rPr lang="en-CA" sz="1400" b="0" kern="1200" dirty="0"/>
            <a:t>A return to a 3-year plan with the Board, while maintaining up to a 5-year internal planning horizon, may be considered in the future. </a:t>
          </a:r>
          <a:endParaRPr lang="en-US" sz="1400" b="0" kern="1200" dirty="0"/>
        </a:p>
      </dsp:txBody>
      <dsp:txXfrm>
        <a:off x="8963752" y="1041089"/>
        <a:ext cx="1905012" cy="3473144"/>
      </dsp:txXfrm>
    </dsp:sp>
    <dsp:sp modelId="{3D177ADA-3D8E-4818-B5FB-67E6B555DCA1}">
      <dsp:nvSpPr>
        <dsp:cNvPr id="0" name=""/>
        <dsp:cNvSpPr/>
      </dsp:nvSpPr>
      <dsp:spPr>
        <a:xfrm>
          <a:off x="8963752" y="4609112"/>
          <a:ext cx="1905012" cy="305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kern="1200"/>
        </a:p>
      </dsp:txBody>
      <dsp:txXfrm>
        <a:off x="8963752" y="4609112"/>
        <a:ext cx="1905012" cy="3051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DA610-E9A5-4F40-84B7-CAC32350282A}">
      <dsp:nvSpPr>
        <dsp:cNvPr id="0" name=""/>
        <dsp:cNvSpPr/>
      </dsp:nvSpPr>
      <dsp:spPr>
        <a:xfrm>
          <a:off x="0" y="682897"/>
          <a:ext cx="2410186" cy="3269059"/>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9154" rIns="115570" bIns="0" numCol="1" spcCol="1270" anchor="t" anchorCtr="0">
          <a:noAutofit/>
        </a:bodyPr>
        <a:lstStyle/>
        <a:p>
          <a:pPr marL="0" lvl="0" indent="0" algn="r" defTabSz="1155700">
            <a:lnSpc>
              <a:spcPct val="90000"/>
            </a:lnSpc>
            <a:spcBef>
              <a:spcPct val="0"/>
            </a:spcBef>
            <a:spcAft>
              <a:spcPct val="35000"/>
            </a:spcAft>
            <a:buNone/>
          </a:pPr>
          <a:r>
            <a:rPr lang="en-CA" sz="2600" kern="1200"/>
            <a:t>2025-26</a:t>
          </a:r>
        </a:p>
      </dsp:txBody>
      <dsp:txXfrm rot="16200000">
        <a:off x="-1099295" y="1782192"/>
        <a:ext cx="2680629" cy="482037"/>
      </dsp:txXfrm>
    </dsp:sp>
    <dsp:sp modelId="{F610295C-53FA-4B7F-BB20-768654D1918C}">
      <dsp:nvSpPr>
        <dsp:cNvPr id="0" name=""/>
        <dsp:cNvSpPr/>
      </dsp:nvSpPr>
      <dsp:spPr>
        <a:xfrm>
          <a:off x="507274" y="682897"/>
          <a:ext cx="1795588" cy="326905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1163" rIns="0" bIns="0" numCol="1" spcCol="1270" anchor="t" anchorCtr="0">
          <a:noAutofit/>
        </a:bodyPr>
        <a:lstStyle/>
        <a:p>
          <a:pPr marL="0" lvl="0" indent="0" algn="l" defTabSz="2089150">
            <a:lnSpc>
              <a:spcPct val="90000"/>
            </a:lnSpc>
            <a:spcBef>
              <a:spcPct val="0"/>
            </a:spcBef>
            <a:spcAft>
              <a:spcPct val="35000"/>
            </a:spcAft>
            <a:buNone/>
          </a:pPr>
          <a:r>
            <a:rPr lang="en-CA" sz="4700" kern="1200"/>
            <a:t>$24.4 million</a:t>
          </a:r>
        </a:p>
      </dsp:txBody>
      <dsp:txXfrm>
        <a:off x="507274" y="682897"/>
        <a:ext cx="1795588" cy="3269059"/>
      </dsp:txXfrm>
    </dsp:sp>
    <dsp:sp modelId="{DF75F776-BDBA-47B7-AE67-31F7526D6F09}">
      <dsp:nvSpPr>
        <dsp:cNvPr id="0" name=""/>
        <dsp:cNvSpPr/>
      </dsp:nvSpPr>
      <dsp:spPr>
        <a:xfrm>
          <a:off x="2510811" y="651982"/>
          <a:ext cx="2758281" cy="3309937"/>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9154" rIns="115570" bIns="0" numCol="1" spcCol="1270" anchor="t" anchorCtr="0">
          <a:noAutofit/>
        </a:bodyPr>
        <a:lstStyle/>
        <a:p>
          <a:pPr marL="0" lvl="0" indent="0" algn="r" defTabSz="1155700">
            <a:lnSpc>
              <a:spcPct val="90000"/>
            </a:lnSpc>
            <a:spcBef>
              <a:spcPct val="0"/>
            </a:spcBef>
            <a:spcAft>
              <a:spcPct val="35000"/>
            </a:spcAft>
            <a:buNone/>
          </a:pPr>
          <a:r>
            <a:rPr lang="en-CA" sz="2600" kern="1200"/>
            <a:t>2026-27</a:t>
          </a:r>
        </a:p>
      </dsp:txBody>
      <dsp:txXfrm rot="16200000">
        <a:off x="1429565" y="1733228"/>
        <a:ext cx="2714148" cy="551656"/>
      </dsp:txXfrm>
    </dsp:sp>
    <dsp:sp modelId="{98798328-DCB4-4CAE-A55A-6818211F987E}">
      <dsp:nvSpPr>
        <dsp:cNvPr id="0" name=""/>
        <dsp:cNvSpPr/>
      </dsp:nvSpPr>
      <dsp:spPr>
        <a:xfrm rot="5400000">
          <a:off x="2281469" y="3281667"/>
          <a:ext cx="486266" cy="413742"/>
        </a:xfrm>
        <a:prstGeom prst="flowChartExtra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07D5D5-F34C-42BC-8EE7-61E1CEF2F591}">
      <dsp:nvSpPr>
        <dsp:cNvPr id="0" name=""/>
        <dsp:cNvSpPr/>
      </dsp:nvSpPr>
      <dsp:spPr>
        <a:xfrm>
          <a:off x="3062468" y="651982"/>
          <a:ext cx="2054919" cy="330993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1163" rIns="0" bIns="0" numCol="1" spcCol="1270" anchor="t" anchorCtr="0">
          <a:noAutofit/>
        </a:bodyPr>
        <a:lstStyle/>
        <a:p>
          <a:pPr marL="0" lvl="0" indent="0" algn="l" defTabSz="2089150">
            <a:lnSpc>
              <a:spcPct val="90000"/>
            </a:lnSpc>
            <a:spcBef>
              <a:spcPct val="0"/>
            </a:spcBef>
            <a:spcAft>
              <a:spcPct val="35000"/>
            </a:spcAft>
            <a:buNone/>
          </a:pPr>
          <a:r>
            <a:rPr lang="en-CA" sz="4700" kern="1200"/>
            <a:t>$22 million</a:t>
          </a:r>
        </a:p>
        <a:p>
          <a:pPr marL="0" lvl="0" indent="0" algn="l" defTabSz="2089150">
            <a:lnSpc>
              <a:spcPct val="90000"/>
            </a:lnSpc>
            <a:spcBef>
              <a:spcPct val="0"/>
            </a:spcBef>
            <a:spcAft>
              <a:spcPct val="35000"/>
            </a:spcAft>
            <a:buNone/>
          </a:pPr>
          <a:r>
            <a:rPr lang="en-CA" sz="2800" i="1" kern="1200"/>
            <a:t>&amp; Balanced Budgets</a:t>
          </a:r>
        </a:p>
      </dsp:txBody>
      <dsp:txXfrm>
        <a:off x="3062468" y="651982"/>
        <a:ext cx="2054919" cy="3309937"/>
      </dsp:txXfrm>
    </dsp:sp>
    <dsp:sp modelId="{9E6BB056-782A-4ECF-9D03-2961595A4695}">
      <dsp:nvSpPr>
        <dsp:cNvPr id="0" name=""/>
        <dsp:cNvSpPr/>
      </dsp:nvSpPr>
      <dsp:spPr>
        <a:xfrm>
          <a:off x="5365632" y="651982"/>
          <a:ext cx="2758281" cy="3309937"/>
        </a:xfrm>
        <a:prstGeom prst="roundRect">
          <a:avLst>
            <a:gd name="adj" fmla="val 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9154" rIns="115570" bIns="0" numCol="1" spcCol="1270" anchor="t" anchorCtr="0">
          <a:noAutofit/>
        </a:bodyPr>
        <a:lstStyle/>
        <a:p>
          <a:pPr marL="0" lvl="0" indent="0" algn="r" defTabSz="1155700">
            <a:lnSpc>
              <a:spcPct val="90000"/>
            </a:lnSpc>
            <a:spcBef>
              <a:spcPct val="0"/>
            </a:spcBef>
            <a:spcAft>
              <a:spcPct val="35000"/>
            </a:spcAft>
            <a:buNone/>
          </a:pPr>
          <a:r>
            <a:rPr lang="en-CA" sz="2600" kern="1200"/>
            <a:t>2027-28</a:t>
          </a:r>
        </a:p>
      </dsp:txBody>
      <dsp:txXfrm rot="16200000">
        <a:off x="4284386" y="1733228"/>
        <a:ext cx="2714148" cy="551656"/>
      </dsp:txXfrm>
    </dsp:sp>
    <dsp:sp modelId="{529F4BE1-861C-436E-8702-AD6E454C88FD}">
      <dsp:nvSpPr>
        <dsp:cNvPr id="0" name=""/>
        <dsp:cNvSpPr/>
      </dsp:nvSpPr>
      <dsp:spPr>
        <a:xfrm rot="5400000">
          <a:off x="5136290" y="3281667"/>
          <a:ext cx="486266" cy="413742"/>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A37236-DCAA-43FC-8DE1-E0D3E78FEF0A}">
      <dsp:nvSpPr>
        <dsp:cNvPr id="0" name=""/>
        <dsp:cNvSpPr/>
      </dsp:nvSpPr>
      <dsp:spPr>
        <a:xfrm>
          <a:off x="5917289" y="651982"/>
          <a:ext cx="2054919" cy="330993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1163" rIns="0" bIns="0" numCol="1" spcCol="1270" anchor="t" anchorCtr="0">
          <a:noAutofit/>
        </a:bodyPr>
        <a:lstStyle/>
        <a:p>
          <a:pPr marL="0" lvl="0" indent="0" algn="l" defTabSz="2089150">
            <a:lnSpc>
              <a:spcPct val="90000"/>
            </a:lnSpc>
            <a:spcBef>
              <a:spcPct val="0"/>
            </a:spcBef>
            <a:spcAft>
              <a:spcPct val="35000"/>
            </a:spcAft>
            <a:buNone/>
          </a:pPr>
          <a:r>
            <a:rPr lang="en-CA" sz="4700" kern="1200"/>
            <a:t>$22 million</a:t>
          </a:r>
        </a:p>
      </dsp:txBody>
      <dsp:txXfrm>
        <a:off x="5917289" y="651982"/>
        <a:ext cx="2054919" cy="33099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E05A20-57D6-4986-96AD-9C6BE62AC186}">
      <dsp:nvSpPr>
        <dsp:cNvPr id="0" name=""/>
        <dsp:cNvSpPr/>
      </dsp:nvSpPr>
      <dsp:spPr>
        <a:xfrm>
          <a:off x="0" y="424"/>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C613B8-C857-49CC-B83B-DCB5025D44C9}">
      <dsp:nvSpPr>
        <dsp:cNvPr id="0" name=""/>
        <dsp:cNvSpPr/>
      </dsp:nvSpPr>
      <dsp:spPr>
        <a:xfrm>
          <a:off x="176772" y="131907"/>
          <a:ext cx="321403" cy="3214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6033C4-81EE-48B2-9637-1828BF80A6DA}">
      <dsp:nvSpPr>
        <dsp:cNvPr id="0" name=""/>
        <dsp:cNvSpPr/>
      </dsp:nvSpPr>
      <dsp:spPr>
        <a:xfrm>
          <a:off x="674948" y="424"/>
          <a:ext cx="5021999"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Audit a course?</a:t>
          </a:r>
        </a:p>
      </dsp:txBody>
      <dsp:txXfrm>
        <a:off x="674948" y="424"/>
        <a:ext cx="5021999" cy="584370"/>
      </dsp:txXfrm>
    </dsp:sp>
    <dsp:sp modelId="{9E64999C-5700-44DF-83B1-2B9F53BD0627}">
      <dsp:nvSpPr>
        <dsp:cNvPr id="0" name=""/>
        <dsp:cNvSpPr/>
      </dsp:nvSpPr>
      <dsp:spPr>
        <a:xfrm>
          <a:off x="8277938" y="0"/>
          <a:ext cx="1211322"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Yes!</a:t>
          </a:r>
          <a:endParaRPr lang="en-US" sz="1100" b="1" kern="1200"/>
        </a:p>
      </dsp:txBody>
      <dsp:txXfrm>
        <a:off x="8277938" y="0"/>
        <a:ext cx="1211322" cy="584370"/>
      </dsp:txXfrm>
    </dsp:sp>
    <dsp:sp modelId="{936E50E6-0798-4D74-9A26-47E1933231C0}">
      <dsp:nvSpPr>
        <dsp:cNvPr id="0" name=""/>
        <dsp:cNvSpPr/>
      </dsp:nvSpPr>
      <dsp:spPr>
        <a:xfrm>
          <a:off x="0" y="730887"/>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86C33C-E4A8-4996-975F-E1E21522BB86}">
      <dsp:nvSpPr>
        <dsp:cNvPr id="0" name=""/>
        <dsp:cNvSpPr/>
      </dsp:nvSpPr>
      <dsp:spPr>
        <a:xfrm>
          <a:off x="176772" y="862371"/>
          <a:ext cx="321403" cy="3214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FA50D1-66A8-4177-B5E1-8A18C2F95899}">
      <dsp:nvSpPr>
        <dsp:cNvPr id="0" name=""/>
        <dsp:cNvSpPr/>
      </dsp:nvSpPr>
      <dsp:spPr>
        <a:xfrm>
          <a:off x="674948" y="730887"/>
          <a:ext cx="5021999"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Audit a course now and receive credit for it later?</a:t>
          </a:r>
        </a:p>
      </dsp:txBody>
      <dsp:txXfrm>
        <a:off x="674948" y="730887"/>
        <a:ext cx="5021999" cy="584370"/>
      </dsp:txXfrm>
    </dsp:sp>
    <dsp:sp modelId="{4DB4A245-506A-4117-86D8-5D28D86B54EF}">
      <dsp:nvSpPr>
        <dsp:cNvPr id="0" name=""/>
        <dsp:cNvSpPr/>
      </dsp:nvSpPr>
      <dsp:spPr>
        <a:xfrm>
          <a:off x="8277938" y="742177"/>
          <a:ext cx="1050708"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No</a:t>
          </a:r>
          <a:r>
            <a:rPr lang="en-US" sz="1100" kern="1200"/>
            <a:t> </a:t>
          </a:r>
        </a:p>
      </dsp:txBody>
      <dsp:txXfrm>
        <a:off x="8277938" y="742177"/>
        <a:ext cx="1050708" cy="584370"/>
      </dsp:txXfrm>
    </dsp:sp>
    <dsp:sp modelId="{3591F781-6D8C-43D5-9098-CC159065A25C}">
      <dsp:nvSpPr>
        <dsp:cNvPr id="0" name=""/>
        <dsp:cNvSpPr/>
      </dsp:nvSpPr>
      <dsp:spPr>
        <a:xfrm>
          <a:off x="0" y="1461351"/>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85C1F6-DA6E-461C-BF55-C405E0018DD7}">
      <dsp:nvSpPr>
        <dsp:cNvPr id="0" name=""/>
        <dsp:cNvSpPr/>
      </dsp:nvSpPr>
      <dsp:spPr>
        <a:xfrm>
          <a:off x="176772" y="1592834"/>
          <a:ext cx="321403" cy="3214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7D7AB7-B609-43E8-B327-C746D23CAC38}">
      <dsp:nvSpPr>
        <dsp:cNvPr id="0" name=""/>
        <dsp:cNvSpPr/>
      </dsp:nvSpPr>
      <dsp:spPr>
        <a:xfrm>
          <a:off x="674948" y="1461351"/>
          <a:ext cx="5021999"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Study online within Canada?</a:t>
          </a:r>
        </a:p>
      </dsp:txBody>
      <dsp:txXfrm>
        <a:off x="674948" y="1461351"/>
        <a:ext cx="5021999" cy="584370"/>
      </dsp:txXfrm>
    </dsp:sp>
    <dsp:sp modelId="{AA5C3FC6-980B-4E7D-9DCC-49CD1D2D69BD}">
      <dsp:nvSpPr>
        <dsp:cNvPr id="0" name=""/>
        <dsp:cNvSpPr/>
      </dsp:nvSpPr>
      <dsp:spPr>
        <a:xfrm>
          <a:off x="8277938" y="1461357"/>
          <a:ext cx="1299058"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No</a:t>
          </a:r>
        </a:p>
      </dsp:txBody>
      <dsp:txXfrm>
        <a:off x="8277938" y="1461357"/>
        <a:ext cx="1299058" cy="584370"/>
      </dsp:txXfrm>
    </dsp:sp>
    <dsp:sp modelId="{E4604967-BB2D-4400-B3E6-84B0BA4C792B}">
      <dsp:nvSpPr>
        <dsp:cNvPr id="0" name=""/>
        <dsp:cNvSpPr/>
      </dsp:nvSpPr>
      <dsp:spPr>
        <a:xfrm>
          <a:off x="0" y="2191814"/>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0FCC94-9D81-4D40-94D2-A18152BF31E8}">
      <dsp:nvSpPr>
        <dsp:cNvPr id="0" name=""/>
        <dsp:cNvSpPr/>
      </dsp:nvSpPr>
      <dsp:spPr>
        <a:xfrm>
          <a:off x="176772" y="2323298"/>
          <a:ext cx="321403" cy="32140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4A134B-FA60-480E-A80F-A777D028F572}">
      <dsp:nvSpPr>
        <dsp:cNvPr id="0" name=""/>
        <dsp:cNvSpPr/>
      </dsp:nvSpPr>
      <dsp:spPr>
        <a:xfrm>
          <a:off x="674948" y="2191814"/>
          <a:ext cx="5021999"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Study online outside Canada?</a:t>
          </a:r>
        </a:p>
      </dsp:txBody>
      <dsp:txXfrm>
        <a:off x="674948" y="2191814"/>
        <a:ext cx="5021999" cy="584370"/>
      </dsp:txXfrm>
    </dsp:sp>
    <dsp:sp modelId="{AABB509D-519D-47B8-A46B-0348A72FD317}">
      <dsp:nvSpPr>
        <dsp:cNvPr id="0" name=""/>
        <dsp:cNvSpPr/>
      </dsp:nvSpPr>
      <dsp:spPr>
        <a:xfrm>
          <a:off x="8277938" y="2159902"/>
          <a:ext cx="1118450"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Yes!</a:t>
          </a:r>
        </a:p>
      </dsp:txBody>
      <dsp:txXfrm>
        <a:off x="8277938" y="2159902"/>
        <a:ext cx="1118450" cy="584370"/>
      </dsp:txXfrm>
    </dsp:sp>
    <dsp:sp modelId="{E8E49214-074E-4367-86AC-E1919ED837DC}">
      <dsp:nvSpPr>
        <dsp:cNvPr id="0" name=""/>
        <dsp:cNvSpPr/>
      </dsp:nvSpPr>
      <dsp:spPr>
        <a:xfrm>
          <a:off x="0" y="2922278"/>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AF2CEC-A16F-4D97-8E96-1877D9C96174}">
      <dsp:nvSpPr>
        <dsp:cNvPr id="0" name=""/>
        <dsp:cNvSpPr/>
      </dsp:nvSpPr>
      <dsp:spPr>
        <a:xfrm>
          <a:off x="176772" y="3053761"/>
          <a:ext cx="321403" cy="32140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3871EB-49D8-48C9-8B7E-99581C286AEF}">
      <dsp:nvSpPr>
        <dsp:cNvPr id="0" name=""/>
        <dsp:cNvSpPr/>
      </dsp:nvSpPr>
      <dsp:spPr>
        <a:xfrm>
          <a:off x="690365" y="2922278"/>
          <a:ext cx="6192125"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Attend classes then tell IRCC that they didn’t go to class until after they received their permit?</a:t>
          </a:r>
        </a:p>
      </dsp:txBody>
      <dsp:txXfrm>
        <a:off x="690365" y="2922278"/>
        <a:ext cx="6192125" cy="584370"/>
      </dsp:txXfrm>
    </dsp:sp>
    <dsp:sp modelId="{3A114033-D450-4E2B-8D6B-EC5555BD8149}">
      <dsp:nvSpPr>
        <dsp:cNvPr id="0" name=""/>
        <dsp:cNvSpPr/>
      </dsp:nvSpPr>
      <dsp:spPr>
        <a:xfrm>
          <a:off x="8277938" y="2944852"/>
          <a:ext cx="1279173"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No</a:t>
          </a:r>
        </a:p>
      </dsp:txBody>
      <dsp:txXfrm>
        <a:off x="8277938" y="2944852"/>
        <a:ext cx="1279173" cy="584370"/>
      </dsp:txXfrm>
    </dsp:sp>
    <dsp:sp modelId="{81AD5EC1-390B-464E-B09A-0E9F27E6B82F}">
      <dsp:nvSpPr>
        <dsp:cNvPr id="0" name=""/>
        <dsp:cNvSpPr/>
      </dsp:nvSpPr>
      <dsp:spPr>
        <a:xfrm>
          <a:off x="0" y="3652741"/>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38B1A2-65FC-4364-8AC5-A33D097E2B09}">
      <dsp:nvSpPr>
        <dsp:cNvPr id="0" name=""/>
        <dsp:cNvSpPr/>
      </dsp:nvSpPr>
      <dsp:spPr>
        <a:xfrm>
          <a:off x="176772" y="3784224"/>
          <a:ext cx="321403" cy="32140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22045F-D590-47AA-9C6D-5CD3CFBC235E}">
      <dsp:nvSpPr>
        <dsp:cNvPr id="0" name=""/>
        <dsp:cNvSpPr/>
      </dsp:nvSpPr>
      <dsp:spPr>
        <a:xfrm>
          <a:off x="674948" y="3652741"/>
          <a:ext cx="5021999"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Just do the readings but not go to class?</a:t>
          </a:r>
        </a:p>
      </dsp:txBody>
      <dsp:txXfrm>
        <a:off x="674948" y="3652741"/>
        <a:ext cx="5021999" cy="584370"/>
      </dsp:txXfrm>
    </dsp:sp>
    <dsp:sp modelId="{6990EF2B-C6B7-45B3-B12E-1AEDAE0AFCDA}">
      <dsp:nvSpPr>
        <dsp:cNvPr id="0" name=""/>
        <dsp:cNvSpPr/>
      </dsp:nvSpPr>
      <dsp:spPr>
        <a:xfrm>
          <a:off x="8277938" y="3664311"/>
          <a:ext cx="1186192"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No</a:t>
          </a:r>
        </a:p>
      </dsp:txBody>
      <dsp:txXfrm>
        <a:off x="8277938" y="3664311"/>
        <a:ext cx="1186192" cy="584370"/>
      </dsp:txXfrm>
    </dsp:sp>
    <dsp:sp modelId="{2D6AA88B-326D-4222-AF05-EC4571B07120}">
      <dsp:nvSpPr>
        <dsp:cNvPr id="0" name=""/>
        <dsp:cNvSpPr/>
      </dsp:nvSpPr>
      <dsp:spPr>
        <a:xfrm>
          <a:off x="0" y="4383204"/>
          <a:ext cx="11159998" cy="584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4FF2CB-07B5-4FE3-B928-51F608E6B003}">
      <dsp:nvSpPr>
        <dsp:cNvPr id="0" name=""/>
        <dsp:cNvSpPr/>
      </dsp:nvSpPr>
      <dsp:spPr>
        <a:xfrm>
          <a:off x="176772" y="4514688"/>
          <a:ext cx="321403" cy="32140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048660-4A5A-484B-B14E-040E3217DFC0}">
      <dsp:nvSpPr>
        <dsp:cNvPr id="0" name=""/>
        <dsp:cNvSpPr/>
      </dsp:nvSpPr>
      <dsp:spPr>
        <a:xfrm>
          <a:off x="674948" y="4383204"/>
          <a:ext cx="5021999"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666750">
            <a:lnSpc>
              <a:spcPct val="90000"/>
            </a:lnSpc>
            <a:spcBef>
              <a:spcPct val="0"/>
            </a:spcBef>
            <a:spcAft>
              <a:spcPct val="35000"/>
            </a:spcAft>
            <a:buNone/>
          </a:pPr>
          <a:r>
            <a:rPr lang="en-US" sz="1500" kern="1200"/>
            <a:t>Attend non-academic events on campus like campus tours?</a:t>
          </a:r>
        </a:p>
      </dsp:txBody>
      <dsp:txXfrm>
        <a:off x="674948" y="4383204"/>
        <a:ext cx="5021999" cy="584370"/>
      </dsp:txXfrm>
    </dsp:sp>
    <dsp:sp modelId="{9E6D89BD-4551-423D-BEFD-49E7FE3A3422}">
      <dsp:nvSpPr>
        <dsp:cNvPr id="0" name=""/>
        <dsp:cNvSpPr/>
      </dsp:nvSpPr>
      <dsp:spPr>
        <a:xfrm>
          <a:off x="8277938" y="4383629"/>
          <a:ext cx="1118450" cy="584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846" tIns="61846" rIns="61846" bIns="61846" numCol="1" spcCol="1270" anchor="ctr" anchorCtr="0">
          <a:noAutofit/>
        </a:bodyPr>
        <a:lstStyle/>
        <a:p>
          <a:pPr marL="0" lvl="0" indent="0" algn="l" defTabSz="711200">
            <a:lnSpc>
              <a:spcPct val="90000"/>
            </a:lnSpc>
            <a:spcBef>
              <a:spcPct val="0"/>
            </a:spcBef>
            <a:spcAft>
              <a:spcPct val="35000"/>
            </a:spcAft>
            <a:buNone/>
          </a:pPr>
          <a:r>
            <a:rPr lang="en-US" sz="1600" b="1" kern="1200"/>
            <a:t>Yes!</a:t>
          </a:r>
          <a:endParaRPr lang="en-US" sz="1100" b="1" kern="1200"/>
        </a:p>
      </dsp:txBody>
      <dsp:txXfrm>
        <a:off x="8277938" y="4383629"/>
        <a:ext cx="1118450" cy="5843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5E2FD2-1CA4-6640-A6FE-5E97C9C9A004}" type="datetimeFigureOut">
              <a:rPr lang="en-US" smtClean="0"/>
              <a:t>6/25/2025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14F85B-FA22-6C40-A630-3B937B29A32E}" type="slidenum">
              <a:rPr lang="en-US" smtClean="0"/>
              <a:t>‹#›</a:t>
            </a:fld>
            <a:endParaRPr lang="en-US"/>
          </a:p>
        </p:txBody>
      </p:sp>
    </p:spTree>
    <p:extLst>
      <p:ext uri="{BB962C8B-B14F-4D97-AF65-F5344CB8AC3E}">
        <p14:creationId xmlns:p14="http://schemas.microsoft.com/office/powerpoint/2010/main" val="1206813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E14F85B-FA22-6C40-A630-3B937B29A32E}" type="slidenum">
              <a:rPr lang="en-US" smtClean="0"/>
              <a:t>1</a:t>
            </a:fld>
            <a:endParaRPr lang="en-US"/>
          </a:p>
        </p:txBody>
      </p:sp>
    </p:spTree>
    <p:extLst>
      <p:ext uri="{BB962C8B-B14F-4D97-AF65-F5344CB8AC3E}">
        <p14:creationId xmlns:p14="http://schemas.microsoft.com/office/powerpoint/2010/main" val="1928545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C89-F943-AE4A-2E94-89ED7AD81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A49A2-53EA-951C-9B1F-3E546716A5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B460D-63C6-F2C7-9A4A-A6869B3799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7951E5-3257-306D-89C6-4CDDEE7149F3}"/>
              </a:ext>
            </a:extLst>
          </p:cNvPr>
          <p:cNvSpPr>
            <a:spLocks noGrp="1"/>
          </p:cNvSpPr>
          <p:nvPr>
            <p:ph type="sldNum" sz="quarter" idx="5"/>
          </p:nvPr>
        </p:nvSpPr>
        <p:spPr/>
        <p:txBody>
          <a:bodyPr/>
          <a:lstStyle/>
          <a:p>
            <a:fld id="{A089832D-37FC-D641-9164-111B42437BE9}" type="slidenum">
              <a:rPr lang="en-US" smtClean="0"/>
              <a:t>2</a:t>
            </a:fld>
            <a:endParaRPr lang="en-US"/>
          </a:p>
        </p:txBody>
      </p:sp>
    </p:spTree>
    <p:extLst>
      <p:ext uri="{BB962C8B-B14F-4D97-AF65-F5344CB8AC3E}">
        <p14:creationId xmlns:p14="http://schemas.microsoft.com/office/powerpoint/2010/main" val="1641871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Calibri"/>
              <a:buNone/>
            </a:pPr>
            <a:endParaRPr lang="en-US">
              <a:highlight>
                <a:srgbClr val="FFFF00"/>
              </a:highlight>
              <a:cs typeface="Calibri"/>
            </a:endParaRPr>
          </a:p>
        </p:txBody>
      </p:sp>
      <p:sp>
        <p:nvSpPr>
          <p:cNvPr id="4" name="Slide Number Placeholder 3"/>
          <p:cNvSpPr>
            <a:spLocks noGrp="1"/>
          </p:cNvSpPr>
          <p:nvPr>
            <p:ph type="sldNum" sz="quarter" idx="5"/>
          </p:nvPr>
        </p:nvSpPr>
        <p:spPr/>
        <p:txBody>
          <a:bodyPr/>
          <a:lstStyle/>
          <a:p>
            <a:fld id="{C561CA16-1F25-4217-BA57-AA9F9B0C67DE}" type="slidenum">
              <a:rPr lang="en-CA" smtClean="0"/>
              <a:t>3</a:t>
            </a:fld>
            <a:endParaRPr lang="en-CA"/>
          </a:p>
        </p:txBody>
      </p:sp>
    </p:spTree>
    <p:extLst>
      <p:ext uri="{BB962C8B-B14F-4D97-AF65-F5344CB8AC3E}">
        <p14:creationId xmlns:p14="http://schemas.microsoft.com/office/powerpoint/2010/main" val="132879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sz="1800">
                <a:latin typeface="Segoe UI"/>
                <a:cs typeface="Segoe UI"/>
              </a:rPr>
              <a:t>Cumulative loss includes both undergraduate and graduate. If</a:t>
            </a:r>
            <a:r>
              <a:rPr lang="en-CA" sz="1800">
                <a:effectLst/>
                <a:latin typeface="Segoe UI"/>
                <a:cs typeface="Segoe UI"/>
              </a:rPr>
              <a:t> these changes had not happened, the undergraduate domestic tuition per FFTE would have been $8,611/year as opposed to $6,118. Universities had committed to resources to support students who could not pay.</a:t>
            </a:r>
          </a:p>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A1EB38-34F6-405C-8CD1-108A5B2E9DD9}"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988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The chart illustrates the gap between the actual undergraduate tuition rate for regular Arts and Science programs and the projected rate if it had increased by 3% annually.</a:t>
            </a:r>
          </a:p>
          <a:p>
            <a:r>
              <a:rPr lang="en-CA"/>
              <a:t>The cumulative loss includes both graduate and undergraduate revenue assuming enrolments at the 2018-19- level.</a:t>
            </a:r>
          </a:p>
          <a:p>
            <a:endParaRPr lang="en-CA">
              <a:ea typeface="Calibri"/>
              <a:cs typeface="Calibri"/>
            </a:endParaRPr>
          </a:p>
          <a:p>
            <a:r>
              <a:rPr lang="en-CA"/>
              <a:t>The 10% tuition cut resulted in an estimated $45M loss in 2019–20 alone.</a:t>
            </a:r>
          </a:p>
          <a:p>
            <a:endParaRPr lang="en-CA">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6C0F6B-90C6-CD41-AF20-328E4F0F72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78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08505-5DEA-7478-3FB8-AEE4DB00B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ED654-4A01-F729-D99B-2F83B7669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4B449-1E1E-9779-8515-11B2F55783EA}"/>
              </a:ext>
            </a:extLst>
          </p:cNvPr>
          <p:cNvSpPr>
            <a:spLocks noGrp="1"/>
          </p:cNvSpPr>
          <p:nvPr>
            <p:ph type="body" idx="1"/>
          </p:nvPr>
        </p:nvSpPr>
        <p:spPr/>
        <p:txBody>
          <a:bodyPr/>
          <a:lstStyle/>
          <a:p>
            <a:r>
              <a:rPr lang="en-CA"/>
              <a:t>International represents international fee-paying students only.</a:t>
            </a:r>
          </a:p>
          <a:p>
            <a:r>
              <a:rPr lang="en-CA"/>
              <a:t>Using the COU International Survey methodology; includes impact of a drop relative to 2023 levels and additional impact relative to planned growth. </a:t>
            </a:r>
          </a:p>
          <a:p>
            <a:r>
              <a:rPr lang="en-CA" sz="1800" b="0" i="0" u="none" strike="noStrike">
                <a:solidFill>
                  <a:srgbClr val="000000"/>
                </a:solidFill>
                <a:effectLst/>
                <a:latin typeface="Calibri"/>
                <a:ea typeface="Calibri"/>
                <a:cs typeface="Calibri"/>
              </a:rPr>
              <a:t>Assume 2025 Graduate intakes will be at the same level as 2024, with no further reduction.</a:t>
            </a:r>
            <a:r>
              <a:rPr lang="en-CA"/>
              <a:t> </a:t>
            </a:r>
          </a:p>
          <a:p>
            <a:r>
              <a:rPr lang="en-CA" sz="1200"/>
              <a:t>Excludes the impact on School of Continuing Studies enrolments. </a:t>
            </a:r>
            <a:endParaRPr lang="en-CA">
              <a:ea typeface="Calibri"/>
              <a:cs typeface="Calibri"/>
            </a:endParaRPr>
          </a:p>
        </p:txBody>
      </p:sp>
      <p:sp>
        <p:nvSpPr>
          <p:cNvPr id="4" name="Slide Number Placeholder 3">
            <a:extLst>
              <a:ext uri="{FF2B5EF4-FFF2-40B4-BE49-F238E27FC236}">
                <a16:creationId xmlns:a16="http://schemas.microsoft.com/office/drawing/2014/main" id="{80C4548A-C879-9158-E12D-E50C5476FB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6C0F6B-90C6-CD41-AF20-328E4F0F72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031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Context: Several Factors affected Enrolments this year, including:</a:t>
            </a:r>
          </a:p>
          <a:p>
            <a:endParaRPr lang="en-CA"/>
          </a:p>
          <a:p>
            <a:r>
              <a:rPr lang="en-CA"/>
              <a:t>CUPE strike during time of application (Feb – April 2024) had typical effect of dampening enrolment.</a:t>
            </a:r>
          </a:p>
          <a:p>
            <a:endParaRPr lang="en-CA"/>
          </a:p>
          <a:p>
            <a:r>
              <a:rPr lang="en-CA"/>
              <a:t>International enrolment particularly affected by caps on the International Student Program in January 2024, and with further restrictive measures on September 2024. </a:t>
            </a:r>
          </a:p>
          <a:p>
            <a:endParaRPr lang="en-CA"/>
          </a:p>
          <a:p>
            <a:r>
              <a:rPr lang="en-CA"/>
              <a:t>Diplomatic crisis in India which is our major source of international students</a:t>
            </a:r>
          </a:p>
          <a:p>
            <a:endParaRPr lang="en-CA"/>
          </a:p>
          <a:p>
            <a:r>
              <a:rPr lang="en-CA"/>
              <a:t>Also growing competition for Colleges with 4 year degree programs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1CA16-1F25-4217-BA57-AA9F9B0C67D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407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6EE07-D130-8BD1-16F8-F78F249AD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F88B6-D122-451A-64BD-96D8A463E1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A3B491-6607-C861-F453-570D4D5B3FCC}"/>
              </a:ext>
            </a:extLst>
          </p:cNvPr>
          <p:cNvSpPr>
            <a:spLocks noGrp="1"/>
          </p:cNvSpPr>
          <p:nvPr>
            <p:ph type="body" idx="1"/>
          </p:nvPr>
        </p:nvSpPr>
        <p:spPr/>
        <p:txBody>
          <a:bodyPr/>
          <a:lstStyle/>
          <a:p>
            <a:r>
              <a:rPr lang="en-CA"/>
              <a:t>This slide compares</a:t>
            </a:r>
            <a:r>
              <a:rPr lang="en-CA" b="1"/>
              <a:t> estimates</a:t>
            </a:r>
            <a:r>
              <a:rPr lang="en-CA"/>
              <a:t> of Fall 2025 new student enrolment to our </a:t>
            </a:r>
            <a:r>
              <a:rPr lang="en-CA" b="1"/>
              <a:t>contract targets</a:t>
            </a:r>
            <a:r>
              <a:rPr lang="en-CA"/>
              <a:t>.</a:t>
            </a:r>
          </a:p>
          <a:p>
            <a:r>
              <a:rPr lang="en-CA"/>
              <a:t>As of June, we're projecting to be down by </a:t>
            </a:r>
            <a:r>
              <a:rPr lang="en-CA" b="1"/>
              <a:t>297 students</a:t>
            </a:r>
            <a:r>
              <a:rPr lang="en-CA"/>
              <a:t>, or </a:t>
            </a:r>
            <a:r>
              <a:rPr lang="en-CA" b="1"/>
              <a:t>3% below target</a:t>
            </a:r>
            <a:r>
              <a:rPr lang="en-CA"/>
              <a:t>, </a:t>
            </a:r>
          </a:p>
          <a:p>
            <a:r>
              <a:rPr lang="en-CA"/>
              <a:t>Excludes new student headcount for Education- BED, Second Entry and IEN Nursing, Osgoode JD/MBA, JD/MA and JD/MES, and Schulich MBA/JD, Keele and Glendon campus only.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a:solidFill>
                <a:schemeClr val="accent1"/>
              </a:solidFill>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1">
                <a:solidFill>
                  <a:schemeClr val="accent1"/>
                </a:solidFill>
                <a:cs typeface="Calibri"/>
              </a:rPr>
              <a:t>Intake targets for 2025-26 were reduced by 7 percent for eligible students in the 2025-26 contract (October 2024) relative to 2024-25 contract (October 2023).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a:solidFill>
                <a:schemeClr val="accent1"/>
              </a:solidFill>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a:solidFill>
                  <a:schemeClr val="accent1"/>
                </a:solidFill>
                <a:cs typeface="Calibri"/>
              </a:rPr>
              <a:t>June 2025 projection:</a:t>
            </a:r>
            <a:endParaRPr lang="en-CA">
              <a:solidFill>
                <a:schemeClr val="accent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schemeClr val="accent1"/>
                </a:solidFill>
                <a:cs typeface="Calibri"/>
              </a:rPr>
              <a:t>Projection of Fall 2025 intakes as received from OUR, based on acceptance data as of June 9th. </a:t>
            </a:r>
            <a:r>
              <a:rPr lang="en-CA" sz="1200" b="0" i="0" u="none" strike="noStrike">
                <a:solidFill>
                  <a:srgbClr val="000000"/>
                </a:solidFill>
                <a:effectLst/>
                <a:latin typeface="IBM Plex Sans" panose="020B0503050203000203" pitchFamily="34" charset="0"/>
              </a:rPr>
              <a:t>U</a:t>
            </a:r>
            <a:r>
              <a:rPr lang="en-CA" sz="1200" b="0"/>
              <a:t>ses Fall 2024 conversion ratios (accept-to-enrol ratios) to project Fall 2025-26 new student headcount. To estimate the number of international students who will pay domestic fee, we use a two-year average of Fall 2023 and Fall 2024.</a:t>
            </a:r>
            <a:endParaRPr lang="en-CA" sz="1200" b="0" i="0" u="none" strike="noStrike">
              <a:solidFill>
                <a:srgbClr val="000000"/>
              </a:solidFill>
              <a:effectLst/>
              <a:latin typeface="IBM Plex Sans" panose="020B050305020300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schemeClr val="accent1"/>
                </a:solidFill>
                <a:cs typeface="Calibri"/>
              </a:rPr>
              <a:t>Estimate for Fall 2025 is equal to </a:t>
            </a:r>
            <a:r>
              <a:rPr lang="en-CA"/>
              <a:t>a  3 percent  decline in undergraduate eligible students for Fall admissions relative to targets.</a:t>
            </a:r>
          </a:p>
          <a:p>
            <a:pPr algn="l" rtl="0" fontAlgn="base">
              <a:buFont typeface="Arial" panose="020B0604020202020204" pitchFamily="34" charset="0"/>
              <a:buNone/>
            </a:pPr>
            <a:r>
              <a:rPr lang="en-CA" sz="1800" b="0" i="0" u="none" strike="noStrike">
                <a:solidFill>
                  <a:srgbClr val="000000"/>
                </a:solidFill>
                <a:effectLst/>
                <a:latin typeface="Calibri" panose="020F0502020204030204" pitchFamily="34" charset="0"/>
              </a:rPr>
              <a:t>Undergraduate Winter 2026 intake estimates are projected by applying the Fall to Winter intake proportions for the last two years at the Faculty Level to the Fall 2025 intake estimates. </a:t>
            </a:r>
          </a:p>
          <a:p>
            <a:pPr algn="l" rtl="0" fontAlgn="base">
              <a:buFont typeface="Arial" panose="020B0604020202020204" pitchFamily="34" charset="0"/>
              <a:buNone/>
            </a:pPr>
            <a:endParaRPr lang="en-CA"/>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a:t>Mar 2025 </a:t>
            </a:r>
            <a:r>
              <a:rPr lang="en-CA">
                <a:solidFill>
                  <a:schemeClr val="accent1"/>
                </a:solidFill>
                <a:cs typeface="Calibri"/>
              </a:rPr>
              <a:t>projection:</a:t>
            </a:r>
            <a:endParaRPr lang="en-CA">
              <a:solidFill>
                <a:schemeClr val="accent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schemeClr val="accent1"/>
                </a:solidFill>
                <a:cs typeface="Calibri"/>
              </a:rPr>
              <a:t>Early projection of Fall 2025 intakes as received from OUR, based on application data as of March 18th. </a:t>
            </a:r>
            <a:r>
              <a:rPr lang="en-CA" sz="1200" b="0" i="0" u="none" strike="noStrike">
                <a:solidFill>
                  <a:srgbClr val="000000"/>
                </a:solidFill>
                <a:effectLst/>
                <a:latin typeface="IBM Plex Sans" panose="020B0503050203000203" pitchFamily="34" charset="0"/>
              </a:rPr>
              <a:t>U</a:t>
            </a:r>
            <a:r>
              <a:rPr lang="en-CA" sz="1200" b="0"/>
              <a:t>ses Fall 2024 conversion ratios (application-to-offer and offer-to-enrol ratios) to project Fall 2025-26 new student headcount. To estimate the number of international students who will pay domestic fee, we use a two-year average of Fall 2023 and Fall 2024.</a:t>
            </a:r>
            <a:endParaRPr lang="en-CA" sz="1200" b="0" i="0" u="none" strike="noStrike">
              <a:solidFill>
                <a:srgbClr val="000000"/>
              </a:solidFill>
              <a:effectLst/>
              <a:latin typeface="IBM Plex Sans" panose="020B050305020300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a:t>ns relative to the intake targets set for Fall 2025 in October 2024. </a:t>
            </a:r>
          </a:p>
        </p:txBody>
      </p:sp>
      <p:sp>
        <p:nvSpPr>
          <p:cNvPr id="4" name="Slide Number Placeholder 3">
            <a:extLst>
              <a:ext uri="{FF2B5EF4-FFF2-40B4-BE49-F238E27FC236}">
                <a16:creationId xmlns:a16="http://schemas.microsoft.com/office/drawing/2014/main" id="{9C66BE74-8E42-4DE0-F7AE-51A9CEFE2D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727B1-DF57-4C4B-B9EA-3111FD7969D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532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29F5-7C18-7A97-CEE8-C96E332A8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08A15-04B1-DCAB-8543-E4D89DFBC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B186E-EECF-A8DF-6351-C33BC7103E43}"/>
              </a:ext>
            </a:extLst>
          </p:cNvPr>
          <p:cNvSpPr>
            <a:spLocks noGrp="1"/>
          </p:cNvSpPr>
          <p:nvPr>
            <p:ph type="body" idx="1"/>
          </p:nvPr>
        </p:nvSpPr>
        <p:spPr/>
        <p:txBody>
          <a:bodyPr/>
          <a:lstStyle/>
          <a:p>
            <a:r>
              <a:rPr lang="en-CA"/>
              <a:t>This slide shows projected shortfalls in </a:t>
            </a:r>
            <a:r>
              <a:rPr lang="en-CA" b="1"/>
              <a:t>ineligible visa students. </a:t>
            </a:r>
          </a:p>
          <a:p>
            <a:r>
              <a:rPr lang="en-CA"/>
              <a:t>We’re now projecting to be down by 549 students, or 44 percent below target. The estimates do not account for the impact of study permit processing delays.</a:t>
            </a:r>
          </a:p>
          <a:p>
            <a:r>
              <a:rPr lang="en-CA"/>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a:t>__________________________________________________________________________________________________________________</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a:t>*Excludes new student headcount for Education- BED, Second Entry and IEN Nursing, Osgoode JD/MBA, JD/MA and JD/MES, and Schulich MBA/JD, Keele and Glendon campus only.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1">
                <a:solidFill>
                  <a:schemeClr val="accent1"/>
                </a:solidFill>
                <a:cs typeface="Calibri"/>
              </a:rPr>
              <a:t>Intake targets for 2025-26 were reduced by 35 percent for visa students in the 2025-26 contract (October 2024) relative to 2024-25 contract (October 2023).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a:t>June 2025 </a:t>
            </a:r>
            <a:r>
              <a:rPr lang="en-CA">
                <a:solidFill>
                  <a:schemeClr val="accent1"/>
                </a:solidFill>
                <a:cs typeface="Calibri"/>
              </a:rPr>
              <a:t>projection: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schemeClr val="accent1"/>
                </a:solidFill>
                <a:cs typeface="Calibri"/>
              </a:rPr>
              <a:t>Projection of Fall 2025 intakes as received from OUR, based on acceptance data as of June 9th. </a:t>
            </a:r>
            <a:r>
              <a:rPr lang="en-CA" sz="1200" b="0" i="0" u="none" strike="noStrike">
                <a:solidFill>
                  <a:srgbClr val="000000"/>
                </a:solidFill>
                <a:effectLst/>
                <a:latin typeface="IBM Plex Sans" panose="020B0503050203000203" pitchFamily="34" charset="0"/>
              </a:rPr>
              <a:t>U</a:t>
            </a:r>
            <a:r>
              <a:rPr lang="en-CA" sz="1200" b="0"/>
              <a:t>ses Fall 2024 conversion ratios (accept-to-enrol ratios) to project Fall 2025-26 new student headcount. To estimate the number of international students who will pay domestic fee, we use a two-year average of Fall 2023 and Fall 2024.</a:t>
            </a:r>
            <a:endParaRPr lang="en-CA" sz="1200" b="0" i="0" u="none" strike="noStrike">
              <a:solidFill>
                <a:srgbClr val="000000"/>
              </a:solidFill>
              <a:effectLst/>
              <a:latin typeface="IBM Plex Sans" panose="020B0503050203000203" pitchFamily="34" charset="0"/>
            </a:endParaRPr>
          </a:p>
          <a:p>
            <a:pPr>
              <a:defRPr/>
            </a:pPr>
            <a:r>
              <a:rPr lang="en-CA">
                <a:solidFill>
                  <a:schemeClr val="accent1"/>
                </a:solidFill>
                <a:cs typeface="Calibri"/>
              </a:rPr>
              <a:t>Estimate for Fall 2025 is equal to </a:t>
            </a:r>
            <a:r>
              <a:rPr lang="en-CA"/>
              <a:t>a  44 percent decline in undergraduate visa students for Fall admissions relative to the intake targets set for Fall 2025 in October 2024. </a:t>
            </a:r>
            <a:endParaRPr lang="en-CA">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0" i="0" u="none" strike="noStrike">
                <a:solidFill>
                  <a:srgbClr val="000000"/>
                </a:solidFill>
                <a:effectLst/>
                <a:latin typeface="Calibri" panose="020F0502020204030204" pitchFamily="34" charset="0"/>
              </a:rPr>
              <a:t>Undergraduate Winter 2026 intake estimates are projected by applying the Fall to Winter intake proportions for the last two years at the Faculty Level to the Fall 2025 intake estimates.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a:solidFill>
                <a:schemeClr val="accent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a:solidFill>
                <a:schemeClr val="accent1"/>
              </a:solidFill>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a:t>Mar 2025 </a:t>
            </a:r>
            <a:r>
              <a:rPr lang="en-CA">
                <a:solidFill>
                  <a:schemeClr val="accent1"/>
                </a:solidFill>
                <a:cs typeface="Calibri"/>
              </a:rPr>
              <a:t>projection:</a:t>
            </a:r>
            <a:endParaRPr lang="en-CA">
              <a:solidFill>
                <a:schemeClr val="accent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schemeClr val="accent1"/>
                </a:solidFill>
                <a:cs typeface="Calibri"/>
              </a:rPr>
              <a:t>Early projection of Fall 2025 intakes as received from OUR, based on application data as of March 18th. </a:t>
            </a:r>
            <a:r>
              <a:rPr lang="en-CA" sz="1200" b="0" i="0" u="none" strike="noStrike">
                <a:solidFill>
                  <a:srgbClr val="000000"/>
                </a:solidFill>
                <a:effectLst/>
                <a:latin typeface="IBM Plex Sans" panose="020B0503050203000203" pitchFamily="34" charset="0"/>
              </a:rPr>
              <a:t>U</a:t>
            </a:r>
            <a:r>
              <a:rPr lang="en-CA" sz="1200" b="0"/>
              <a:t>ses Fall 2024 conversion ratios (application-to-offer and offer-to-enrol ratios) to project Fall 2025-26 new student headcount. To estimate the number of international students who will pay domestic fee, we use a two-year average of Fall 2023 and Fall 2024.</a:t>
            </a:r>
            <a:endParaRPr lang="en-CA" sz="1200" b="0" i="0" u="none" strike="noStrike">
              <a:solidFill>
                <a:srgbClr val="000000"/>
              </a:solidFill>
              <a:effectLst/>
              <a:latin typeface="IBM Plex Sans" panose="020B0503050203000203" pitchFamily="34" charset="0"/>
            </a:endParaRPr>
          </a:p>
          <a:p>
            <a:pPr>
              <a:defRPr/>
            </a:pPr>
            <a:r>
              <a:rPr lang="en-CA">
                <a:solidFill>
                  <a:schemeClr val="accent1"/>
                </a:solidFill>
                <a:cs typeface="Calibri"/>
              </a:rPr>
              <a:t> Early estimate for Fall 2025 is equal to </a:t>
            </a:r>
            <a:r>
              <a:rPr lang="en-CA"/>
              <a:t>a  54 percent decline in undergraduate visa students for Fall admissions relative to the intake targets set for Fall 2025 in October 2024. </a:t>
            </a:r>
            <a:endParaRPr lang="en-CA">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a:p>
        </p:txBody>
      </p:sp>
      <p:sp>
        <p:nvSpPr>
          <p:cNvPr id="4" name="Slide Number Placeholder 3">
            <a:extLst>
              <a:ext uri="{FF2B5EF4-FFF2-40B4-BE49-F238E27FC236}">
                <a16:creationId xmlns:a16="http://schemas.microsoft.com/office/drawing/2014/main" id="{E9782D43-70C7-A862-F80D-44A11375E8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727B1-DF57-4C4B-B9EA-3111FD7969D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890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3FFEF-6E8F-D187-F0BD-53E87C1C76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0DC5A-C0FB-171F-5827-DC1872344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C77AC-F394-ECFD-E782-3657B973BBEF}"/>
              </a:ext>
            </a:extLst>
          </p:cNvPr>
          <p:cNvSpPr>
            <a:spLocks noGrp="1"/>
          </p:cNvSpPr>
          <p:nvPr>
            <p:ph type="body" idx="1"/>
          </p:nvPr>
        </p:nvSpPr>
        <p:spPr/>
        <p:txBody>
          <a:bodyPr/>
          <a:lstStyle/>
          <a:p>
            <a:pPr>
              <a:defRPr/>
            </a:pPr>
            <a:r>
              <a:rPr lang="en-CA" b="1" dirty="0">
                <a:solidFill>
                  <a:schemeClr val="accent1"/>
                </a:solidFill>
                <a:cs typeface="Calibri"/>
              </a:rPr>
              <a:t>This slide provides a view of how we are tracking at the Markham campus based on the June acceptance data. </a:t>
            </a:r>
            <a:endParaRPr lang="en-US">
              <a:solidFill>
                <a:srgbClr val="000000"/>
              </a:solidFill>
              <a:cs typeface="Calibri"/>
            </a:endParaRPr>
          </a:p>
          <a:p>
            <a:pPr marL="0" marR="0" lvl="0" indent="0" algn="l" defTabSz="914400">
              <a:lnSpc>
                <a:spcPct val="100000"/>
              </a:lnSpc>
              <a:spcBef>
                <a:spcPts val="0"/>
              </a:spcBef>
              <a:spcAft>
                <a:spcPts val="0"/>
              </a:spcAft>
              <a:buClrTx/>
              <a:buSzTx/>
              <a:buFont typeface="Arial" panose="020B0604020202020204" pitchFamily="34" charset="0"/>
              <a:buNone/>
              <a:tabLst/>
              <a:defRPr/>
            </a:pPr>
            <a:r>
              <a:rPr lang="en-CA" b="1" dirty="0">
                <a:solidFill>
                  <a:schemeClr val="accent1"/>
                </a:solidFill>
                <a:cs typeface="Calibri"/>
              </a:rPr>
              <a:t>_________________________________________________________________________________________________________________</a:t>
            </a:r>
            <a:endParaRPr lang="en-CA"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1" dirty="0">
                <a:solidFill>
                  <a:schemeClr val="accent1"/>
                </a:solidFill>
                <a:cs typeface="Calibri"/>
              </a:rPr>
              <a:t>Intake targets for 2025-26 were reduced by 25 percent for eligible students and 54 percent for visa students in the 2025-26 contract (October 2024) relative to 2024-25 contract (October 2023).</a:t>
            </a:r>
            <a:endParaRPr lang="en-CA" b="1" dirty="0">
              <a:solidFill>
                <a:schemeClr val="accent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dirty="0">
              <a:solidFill>
                <a:schemeClr val="accent1"/>
              </a:solidFill>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dirty="0"/>
              <a:t>June 2025 </a:t>
            </a:r>
            <a:r>
              <a:rPr lang="en-CA" dirty="0">
                <a:solidFill>
                  <a:schemeClr val="accent1"/>
                </a:solidFill>
                <a:cs typeface="Calibri"/>
              </a:rPr>
              <a:t>projection:</a:t>
            </a:r>
            <a:endParaRPr lang="en-CA">
              <a:solidFill>
                <a:schemeClr val="accent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solidFill>
                  <a:schemeClr val="accent1"/>
                </a:solidFill>
                <a:cs typeface="Calibri"/>
              </a:rPr>
              <a:t>Projection of Fall 2025 intakes as received from OUR, based on acceptance data as of June 9th. </a:t>
            </a:r>
            <a:r>
              <a:rPr lang="en-CA" sz="1200" b="0" i="0" u="none" strike="noStrike">
                <a:solidFill>
                  <a:srgbClr val="000000"/>
                </a:solidFill>
                <a:effectLst/>
                <a:latin typeface="IBM Plex Sans"/>
              </a:rPr>
              <a:t>U</a:t>
            </a:r>
            <a:r>
              <a:rPr lang="en-CA" sz="1200" b="0" dirty="0"/>
              <a:t>ses Fall 2024 conversion ratios (accept-to-enrol ratios) to project Fall 2025-26 new student headcount. To estimate the number of international students who will pay domestic fee, we use a two-year average of Fall 2023 and Fall 2024.</a:t>
            </a:r>
            <a:endParaRPr lang="en-CA" sz="1200" b="0" i="0" u="none" strike="noStrike" dirty="0">
              <a:solidFill>
                <a:srgbClr val="000000"/>
              </a:solidFill>
              <a:effectLst/>
              <a:latin typeface="IBM Plex Sans" panose="020B0503050203000203" pitchFamily="34" charset="0"/>
            </a:endParaRPr>
          </a:p>
        </p:txBody>
      </p:sp>
      <p:sp>
        <p:nvSpPr>
          <p:cNvPr id="4" name="Slide Number Placeholder 3">
            <a:extLst>
              <a:ext uri="{FF2B5EF4-FFF2-40B4-BE49-F238E27FC236}">
                <a16:creationId xmlns:a16="http://schemas.microsoft.com/office/drawing/2014/main" id="{483C7AA1-61BC-2EE2-130C-7011F48CE9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727B1-DF57-4C4B-B9EA-3111FD7969D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781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3C120-4701-9F74-CF5B-AC2BCFFCA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F940AB-2D54-2776-3F38-608F16336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50587-8946-5D1B-08DD-E011D2D9F083}"/>
              </a:ext>
            </a:extLst>
          </p:cNvPr>
          <p:cNvSpPr>
            <a:spLocks noGrp="1"/>
          </p:cNvSpPr>
          <p:nvPr>
            <p:ph type="body" idx="1"/>
          </p:nvPr>
        </p:nvSpPr>
        <p:spPr/>
        <p:txBody>
          <a:bodyPr/>
          <a:lstStyle/>
          <a:p>
            <a:pPr>
              <a:defRPr/>
            </a:pPr>
            <a:r>
              <a:rPr lang="en-US" sz="1800"/>
              <a:t>Notes: </a:t>
            </a:r>
          </a:p>
          <a:p>
            <a:pPr marL="0" marR="0" lvl="0" indent="0" algn="l" defTabSz="914400">
              <a:lnSpc>
                <a:spcPct val="100000"/>
              </a:lnSpc>
              <a:spcBef>
                <a:spcPts val="0"/>
              </a:spcBef>
              <a:spcAft>
                <a:spcPts val="0"/>
              </a:spcAft>
              <a:buClrTx/>
              <a:buSzTx/>
              <a:buFontTx/>
              <a:buNone/>
              <a:tabLst/>
              <a:defRPr/>
            </a:pPr>
            <a:r>
              <a:rPr lang="en-US" sz="1800"/>
              <a:t>November 1 (Fall term) new student headcounts are reported in this table.</a:t>
            </a:r>
            <a:r>
              <a:rPr lang="en-US" sz="1800" b="1"/>
              <a:t> </a:t>
            </a:r>
            <a:endParaRPr lang="en-US" sz="1800" b="1">
              <a:ea typeface="Calibri"/>
              <a:cs typeface="Calibri"/>
            </a:endParaRPr>
          </a:p>
          <a:p>
            <a:pPr>
              <a:defRPr/>
            </a:pPr>
            <a:r>
              <a:rPr lang="en-US" sz="1800" b="0"/>
              <a:t>Excludes the count for Education-BED, Schulich MBA/JD, </a:t>
            </a:r>
            <a:r>
              <a:rPr lang="en-US" sz="1800" b="0" err="1"/>
              <a:t>Osgoode</a:t>
            </a:r>
            <a:r>
              <a:rPr lang="en-US" sz="1800" b="0"/>
              <a:t> JD/MBA, JD/MA and JD/MES</a:t>
            </a:r>
            <a:r>
              <a:rPr lang="en-US" sz="1800"/>
              <a:t>, Health-Nursing(Collab and General)</a:t>
            </a:r>
            <a:endParaRPr lang="en-US" sz="1800" b="0">
              <a:ea typeface="Calibri"/>
              <a:cs typeface="Calibri"/>
            </a:endParaRPr>
          </a:p>
          <a:p>
            <a:pPr marL="0" marR="0" lvl="0" indent="0" algn="l" defTabSz="914400">
              <a:lnSpc>
                <a:spcPct val="100000"/>
              </a:lnSpc>
              <a:spcBef>
                <a:spcPts val="0"/>
              </a:spcBef>
              <a:spcAft>
                <a:spcPts val="0"/>
              </a:spcAft>
              <a:buClrTx/>
              <a:buSzTx/>
              <a:buFontTx/>
              <a:buNone/>
              <a:tabLst/>
              <a:defRPr/>
            </a:pPr>
            <a:r>
              <a:rPr lang="en-US" sz="1800" b="0"/>
              <a:t>Excludes other ineligible students and Markham campus enrolments. </a:t>
            </a:r>
            <a:endParaRPr lang="en-US" sz="1800" b="0">
              <a:ea typeface="Calibri"/>
              <a:cs typeface="Calibri"/>
            </a:endParaRPr>
          </a:p>
          <a:p>
            <a:pPr>
              <a:defRPr/>
            </a:pPr>
            <a:r>
              <a:rPr lang="en-CA" sz="1800">
                <a:solidFill>
                  <a:schemeClr val="accent1"/>
                </a:solidFill>
                <a:cs typeface="Calibri"/>
              </a:rPr>
              <a:t>Projection of Fall 2025 intakes as received from OUR, based on acceptance data as of June 9th. </a:t>
            </a:r>
            <a:r>
              <a:rPr lang="en-CA" sz="1800" b="0" i="0" u="none" strike="noStrike">
                <a:solidFill>
                  <a:srgbClr val="000000"/>
                </a:solidFill>
                <a:effectLst/>
                <a:latin typeface="IBM Plex Sans" panose="020B0503050203000203" pitchFamily="34" charset="0"/>
              </a:rPr>
              <a:t>U</a:t>
            </a:r>
            <a:r>
              <a:rPr lang="en-CA" sz="1800" b="0"/>
              <a:t>ses Fall 2024 conversion ratios (accept-to-enrol ratios) to project Fall 2025-26 new student headcount</a:t>
            </a:r>
            <a:r>
              <a:rPr lang="en-CA"/>
              <a:t>. To estimate the number of international students who will pay domestic fee, we use a two-year average of Fall 2023 and Fall 2024.</a:t>
            </a:r>
            <a:endParaRPr lang="en-CA">
              <a:ea typeface="Calibri"/>
              <a:cs typeface="Calibri"/>
            </a:endParaRPr>
          </a:p>
          <a:p>
            <a:endParaRPr lang="en-US" sz="1800">
              <a:ea typeface="Calibri"/>
              <a:cs typeface="Calibri"/>
            </a:endParaRPr>
          </a:p>
        </p:txBody>
      </p:sp>
      <p:sp>
        <p:nvSpPr>
          <p:cNvPr id="4" name="Slide Number Placeholder 3">
            <a:extLst>
              <a:ext uri="{FF2B5EF4-FFF2-40B4-BE49-F238E27FC236}">
                <a16:creationId xmlns:a16="http://schemas.microsoft.com/office/drawing/2014/main" id="{88820070-5297-6A98-B700-BF40BB5EAD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2BB8D-C1D1-4A04-856D-9E5FF733C51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248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2D6C0F6B-90C6-CD41-AF20-328E4F0F7295}" type="slidenum">
              <a:rPr kumimoji="0" lang="en-US" sz="1400" b="0" i="0" u="none" strike="noStrike" kern="1200" cap="none" spc="0" normalizeH="0" baseline="0" noProof="0" smtClean="0">
                <a:ln>
                  <a:noFill/>
                </a:ln>
                <a:solidFill>
                  <a:srgbClr val="ED7D31"/>
                </a:solidFill>
                <a:effectLst/>
                <a:uLnTx/>
                <a:uFillTx/>
                <a:latin typeface="IBM Plex Sans" panose="020B0503050203000203" pitchFamily="34" charset="0"/>
                <a:ea typeface="Roboto Thin" pitchFamily="2" charset="0"/>
                <a:cs typeface="+mn-cs"/>
              </a:rPr>
              <a:pPr marL="0" marR="0" lvl="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19</a:t>
            </a:fld>
            <a:endParaRPr kumimoji="0" lang="en-US" sz="1400" b="0" i="0" u="none" strike="noStrike" kern="1200" cap="none" spc="0" normalizeH="0" baseline="0" noProof="0">
              <a:ln>
                <a:noFill/>
              </a:ln>
              <a:solidFill>
                <a:srgbClr val="ED7D31"/>
              </a:solidFill>
              <a:effectLst/>
              <a:uLnTx/>
              <a:uFillTx/>
              <a:latin typeface="IBM Plex Sans" panose="020B0503050203000203" pitchFamily="34" charset="0"/>
              <a:ea typeface="Roboto Thin" pitchFamily="2" charset="0"/>
              <a:cs typeface="+mn-cs"/>
            </a:endParaRPr>
          </a:p>
        </p:txBody>
      </p:sp>
    </p:spTree>
    <p:extLst>
      <p:ext uri="{BB962C8B-B14F-4D97-AF65-F5344CB8AC3E}">
        <p14:creationId xmlns:p14="http://schemas.microsoft.com/office/powerpoint/2010/main" val="2938046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24F13-EB9A-4F1D-8E30-B97E2404ABD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020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48C-7F96-B5B5-B72F-828EE036F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27718-608D-469D-17C2-9D8B5AF91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042BD-350F-CD13-3A27-5849BB33A963}"/>
              </a:ext>
            </a:extLst>
          </p:cNvPr>
          <p:cNvSpPr>
            <a:spLocks noGrp="1"/>
          </p:cNvSpPr>
          <p:nvPr>
            <p:ph type="body" idx="1"/>
          </p:nvPr>
        </p:nvSpPr>
        <p:spPr/>
        <p:txBody>
          <a:bodyPr/>
          <a:lstStyle/>
          <a:p>
            <a:endParaRPr lang="en-US">
              <a:cs typeface="Calibri"/>
            </a:endParaRPr>
          </a:p>
          <a:p>
            <a:r>
              <a:rPr lang="en-CA"/>
              <a:t>The University’s 2024-25 results present an in-year </a:t>
            </a:r>
            <a:r>
              <a:rPr lang="en-CA" b="1">
                <a:solidFill>
                  <a:schemeClr val="tx2"/>
                </a:solidFill>
              </a:rPr>
              <a:t>deficit of $50.9 million </a:t>
            </a:r>
            <a:r>
              <a:rPr lang="en-CA"/>
              <a:t>which represents a</a:t>
            </a:r>
            <a:r>
              <a:rPr lang="en-CA" b="1"/>
              <a:t> </a:t>
            </a:r>
            <a:r>
              <a:rPr lang="en-US" b="1" err="1">
                <a:cs typeface="Calibri"/>
              </a:rPr>
              <a:t>favourable</a:t>
            </a:r>
            <a:r>
              <a:rPr lang="en-US" b="1">
                <a:cs typeface="Calibri"/>
              </a:rPr>
              <a:t> </a:t>
            </a:r>
            <a:r>
              <a:rPr lang="en-US">
                <a:cs typeface="Calibri"/>
              </a:rPr>
              <a:t>variance of $81.2 million against budget. </a:t>
            </a:r>
          </a:p>
          <a:p>
            <a:endParaRPr lang="en-US">
              <a:cs typeface="Calibri"/>
            </a:endParaRPr>
          </a:p>
          <a:p>
            <a:r>
              <a:rPr lang="en-US">
                <a:cs typeface="Calibri"/>
              </a:rPr>
              <a:t>Next slide.</a:t>
            </a:r>
          </a:p>
          <a:p>
            <a:endParaRPr lang="en-US">
              <a:cs typeface="Calibri"/>
            </a:endParaRPr>
          </a:p>
          <a:p>
            <a:endParaRPr lang="en-US">
              <a:cs typeface="Calibri"/>
            </a:endParaRPr>
          </a:p>
          <a:p>
            <a:r>
              <a:rPr lang="en-US" b="1">
                <a:cs typeface="Calibri"/>
              </a:rPr>
              <a:t>Note:  </a:t>
            </a:r>
            <a:r>
              <a:rPr lang="en-US">
                <a:cs typeface="Calibri"/>
              </a:rPr>
              <a:t>Other Recoveries </a:t>
            </a:r>
            <a:r>
              <a:rPr lang="en-CA">
                <a:cs typeface="Calibri"/>
              </a:rPr>
              <a:t>consists of sales and services revenue, tax rebate, interfund recoveries including contribution for shared services/GI costs and UF from Ancillaries, fines, rental income, gifts in kinds, conference registration fees and other external recoveries.</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D10D1EDA-6EF2-AC6F-7270-5464E29B0621}"/>
              </a:ext>
            </a:extLst>
          </p:cNvPr>
          <p:cNvSpPr>
            <a:spLocks noGrp="1"/>
          </p:cNvSpPr>
          <p:nvPr>
            <p:ph type="sldNum" sz="quarter" idx="5"/>
          </p:nvPr>
        </p:nvSpPr>
        <p:spPr/>
        <p:txBody>
          <a:bodyPr/>
          <a:lstStyle/>
          <a:p>
            <a:fld id="{2E14F85B-FA22-6C40-A630-3B937B29A32E}" type="slidenum">
              <a:rPr lang="en-US" smtClean="0"/>
              <a:t>23</a:t>
            </a:fld>
            <a:endParaRPr lang="en-US"/>
          </a:p>
        </p:txBody>
      </p:sp>
    </p:spTree>
    <p:extLst>
      <p:ext uri="{BB962C8B-B14F-4D97-AF65-F5344CB8AC3E}">
        <p14:creationId xmlns:p14="http://schemas.microsoft.com/office/powerpoint/2010/main" val="1176891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F4D05-3FFD-760D-697E-15FEA0B69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44C47-2012-2943-1284-96CDE18EA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79364-2D4F-4291-26CB-609E44070521}"/>
              </a:ext>
            </a:extLst>
          </p:cNvPr>
          <p:cNvSpPr>
            <a:spLocks noGrp="1"/>
          </p:cNvSpPr>
          <p:nvPr>
            <p:ph type="body" idx="1"/>
          </p:nvPr>
        </p:nvSpPr>
        <p:spPr/>
        <p:txBody>
          <a:bodyPr/>
          <a:lstStyle/>
          <a:p>
            <a:pPr algn="l"/>
            <a:r>
              <a:rPr lang="en-CA"/>
              <a:t>The </a:t>
            </a:r>
            <a:r>
              <a:rPr lang="en-CA" b="1">
                <a:solidFill>
                  <a:srgbClr val="00B050"/>
                </a:solidFill>
              </a:rPr>
              <a:t>Favourable</a:t>
            </a:r>
            <a:r>
              <a:rPr lang="en-CA"/>
              <a:t> Variance to budget of </a:t>
            </a:r>
            <a:r>
              <a:rPr lang="en-CA" b="1"/>
              <a:t>$81.2 million </a:t>
            </a:r>
            <a:r>
              <a:rPr lang="en-CA"/>
              <a:t>is primarily due to:</a:t>
            </a:r>
          </a:p>
          <a:p>
            <a:pPr algn="l"/>
            <a:endParaRPr lang="en-CA" sz="1100" b="1"/>
          </a:p>
          <a:p>
            <a:pPr algn="l"/>
            <a:r>
              <a:rPr lang="en-CA" b="1"/>
              <a:t>Revenues variance ($62.4 million </a:t>
            </a:r>
            <a:r>
              <a:rPr lang="en-CA" b="1">
                <a:solidFill>
                  <a:srgbClr val="00B050"/>
                </a:solidFill>
              </a:rPr>
              <a:t>Favourable</a:t>
            </a:r>
            <a:r>
              <a:rPr lang="en-CA" b="1"/>
              <a:t>) explained by:</a:t>
            </a:r>
          </a:p>
          <a:p>
            <a:pPr marL="742950" lvl="1" indent="-285750">
              <a:buClr>
                <a:schemeClr val="tx1"/>
              </a:buClr>
              <a:buFont typeface="Wingdings" panose="05000000000000000000" pitchFamily="2" charset="2"/>
              <a:buChar char="§"/>
            </a:pPr>
            <a:r>
              <a:rPr lang="en-CA">
                <a:solidFill>
                  <a:srgbClr val="00B050"/>
                </a:solidFill>
              </a:rPr>
              <a:t>Favourable</a:t>
            </a:r>
            <a:r>
              <a:rPr lang="en-CA"/>
              <a:t> grant revenue of $4.0 million French Access Grant (deferred from 2023-24);</a:t>
            </a:r>
          </a:p>
          <a:p>
            <a:pPr marL="742950" lvl="1" indent="-285750">
              <a:buClr>
                <a:schemeClr val="tx1"/>
              </a:buClr>
              <a:buFont typeface="Wingdings" panose="05000000000000000000" pitchFamily="2" charset="2"/>
              <a:buChar char="§"/>
            </a:pPr>
            <a:r>
              <a:rPr lang="en-CA">
                <a:solidFill>
                  <a:srgbClr val="00B050"/>
                </a:solidFill>
              </a:rPr>
              <a:t>Favourable</a:t>
            </a:r>
            <a:r>
              <a:rPr lang="en-CA"/>
              <a:t> enrolment revenues (net of enrolment related contingencies) of $31.6 million due to labour disruption related deferral for coursework not concluded in 2023-24;</a:t>
            </a:r>
          </a:p>
          <a:p>
            <a:pPr marL="742950" lvl="1" indent="-285750">
              <a:buClr>
                <a:schemeClr val="tx1"/>
              </a:buClr>
              <a:buFont typeface="Wingdings" panose="05000000000000000000" pitchFamily="2" charset="2"/>
              <a:buChar char="§"/>
            </a:pPr>
            <a:r>
              <a:rPr lang="en-CA">
                <a:solidFill>
                  <a:srgbClr val="00B050"/>
                </a:solidFill>
              </a:rPr>
              <a:t>Favourable</a:t>
            </a:r>
            <a:r>
              <a:rPr lang="en-CA"/>
              <a:t> investment income of $18.8 million; </a:t>
            </a:r>
          </a:p>
          <a:p>
            <a:pPr marL="742950" lvl="1" indent="-285750">
              <a:buClr>
                <a:schemeClr val="tx1"/>
              </a:buClr>
              <a:buFont typeface="Wingdings" panose="05000000000000000000" pitchFamily="2" charset="2"/>
              <a:buChar char="§"/>
            </a:pPr>
            <a:r>
              <a:rPr lang="en-CA">
                <a:solidFill>
                  <a:srgbClr val="00B050"/>
                </a:solidFill>
              </a:rPr>
              <a:t>Favourable</a:t>
            </a:r>
            <a:r>
              <a:rPr lang="en-CA"/>
              <a:t> School of Continuing Studies revenue of $10.6 million; offset by </a:t>
            </a:r>
          </a:p>
          <a:p>
            <a:pPr marL="742950" lvl="1" indent="-285750">
              <a:buClr>
                <a:schemeClr val="tx1"/>
              </a:buClr>
              <a:buFont typeface="Wingdings" panose="05000000000000000000" pitchFamily="2" charset="2"/>
              <a:buChar char="§"/>
            </a:pPr>
            <a:r>
              <a:rPr lang="en-CA">
                <a:solidFill>
                  <a:schemeClr val="tx2"/>
                </a:solidFill>
              </a:rPr>
              <a:t>Unfavourable</a:t>
            </a:r>
            <a:r>
              <a:rPr lang="en-CA"/>
              <a:t> various other revenues of $2.6 million.</a:t>
            </a:r>
          </a:p>
          <a:p>
            <a:pPr lvl="1">
              <a:buClr>
                <a:schemeClr val="tx1"/>
              </a:buClr>
            </a:pPr>
            <a:endParaRPr lang="en-CA" sz="1100"/>
          </a:p>
          <a:p>
            <a:pPr algn="l"/>
            <a:r>
              <a:rPr lang="en-CA" b="1"/>
              <a:t>Salaries &amp; Benefits expenditures (25.6 million </a:t>
            </a:r>
            <a:r>
              <a:rPr lang="en-CA" b="1">
                <a:solidFill>
                  <a:srgbClr val="00B050"/>
                </a:solidFill>
              </a:rPr>
              <a:t>Favourable</a:t>
            </a:r>
            <a:r>
              <a:rPr lang="en-CA" b="1"/>
              <a:t>) explained by:</a:t>
            </a:r>
          </a:p>
          <a:p>
            <a:pPr marL="742950" lvl="1" indent="-285750">
              <a:buClr>
                <a:schemeClr val="tx1"/>
              </a:buClr>
              <a:buFont typeface="Wingdings" panose="05000000000000000000" pitchFamily="2" charset="2"/>
              <a:buChar char="§"/>
            </a:pPr>
            <a:r>
              <a:rPr lang="en-CA"/>
              <a:t>Budgeted accruals and central contingencies relating to Salaries and Benefits totalling $106.5 million intended to account for the known payments and estimated costs relating to the repeal of Bill 124 in February 2024 offset by higher than budgeted Salaries &amp; Benefits expenditures totalling $87.6 million. Salaries &amp; Benefits did not increase to the amount expected in part due to strict restrictions on filling vacant positions in place during the year; and</a:t>
            </a:r>
          </a:p>
          <a:p>
            <a:pPr marL="742950" lvl="1" indent="-285750">
              <a:buClr>
                <a:schemeClr val="tx1"/>
              </a:buClr>
              <a:buFont typeface="Wingdings" panose="05000000000000000000" pitchFamily="2" charset="2"/>
              <a:buChar char="§"/>
            </a:pPr>
            <a:r>
              <a:rPr lang="en-CA">
                <a:solidFill>
                  <a:srgbClr val="00B050"/>
                </a:solidFill>
              </a:rPr>
              <a:t>Favourable</a:t>
            </a:r>
            <a:r>
              <a:rPr lang="en-CA"/>
              <a:t> variance in Consulting &amp; External Professional fees of $6.7 million .</a:t>
            </a:r>
          </a:p>
          <a:p>
            <a:pPr marL="742950" lvl="1" indent="-285750">
              <a:buClr>
                <a:schemeClr val="tx1"/>
              </a:buClr>
              <a:buFont typeface="Wingdings" panose="05000000000000000000" pitchFamily="2" charset="2"/>
              <a:buChar char="§"/>
            </a:pPr>
            <a:endParaRPr lang="en-CA" sz="1100"/>
          </a:p>
          <a:p>
            <a:r>
              <a:rPr lang="en-CA" b="1"/>
              <a:t>Operating Costs </a:t>
            </a:r>
            <a:r>
              <a:rPr lang="en-CA" b="1">
                <a:solidFill>
                  <a:schemeClr val="tx2"/>
                </a:solidFill>
              </a:rPr>
              <a:t>Unfavourable</a:t>
            </a:r>
            <a:r>
              <a:rPr lang="en-CA" b="1"/>
              <a:t> variance of $7.1 million due to: </a:t>
            </a:r>
          </a:p>
          <a:p>
            <a:pPr marL="742950" lvl="1" indent="-285750">
              <a:buFont typeface="Arial" panose="020B0604020202020204" pitchFamily="34" charset="0"/>
              <a:buChar char="•"/>
            </a:pPr>
            <a:r>
              <a:rPr lang="en-CA"/>
              <a:t>The University budgeted lower spend of $30.0 million (per the University’s 30/80/90 plan) in operating costs and achieved $22.8 million towards this goal in this category of expenditures.</a:t>
            </a:r>
            <a:endParaRPr lang="en-US">
              <a:cs typeface="Calibri"/>
            </a:endParaRPr>
          </a:p>
        </p:txBody>
      </p:sp>
      <p:sp>
        <p:nvSpPr>
          <p:cNvPr id="4" name="Slide Number Placeholder 3">
            <a:extLst>
              <a:ext uri="{FF2B5EF4-FFF2-40B4-BE49-F238E27FC236}">
                <a16:creationId xmlns:a16="http://schemas.microsoft.com/office/drawing/2014/main" id="{FC0E55B6-EC47-07B7-4A19-B9813F146624}"/>
              </a:ext>
            </a:extLst>
          </p:cNvPr>
          <p:cNvSpPr>
            <a:spLocks noGrp="1"/>
          </p:cNvSpPr>
          <p:nvPr>
            <p:ph type="sldNum" sz="quarter" idx="5"/>
          </p:nvPr>
        </p:nvSpPr>
        <p:spPr/>
        <p:txBody>
          <a:bodyPr/>
          <a:lstStyle/>
          <a:p>
            <a:fld id="{2E14F85B-FA22-6C40-A630-3B937B29A32E}" type="slidenum">
              <a:rPr lang="en-US" smtClean="0"/>
              <a:t>24</a:t>
            </a:fld>
            <a:endParaRPr lang="en-US"/>
          </a:p>
        </p:txBody>
      </p:sp>
    </p:spTree>
    <p:extLst>
      <p:ext uri="{BB962C8B-B14F-4D97-AF65-F5344CB8AC3E}">
        <p14:creationId xmlns:p14="http://schemas.microsoft.com/office/powerpoint/2010/main" val="418081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2E339-D276-C754-81F9-C9C5FE2A7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ADAD4-F093-652A-D9DE-3D26FB999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58017-7F2D-4955-6B80-005409D5ECC1}"/>
              </a:ext>
            </a:extLst>
          </p:cNvPr>
          <p:cNvSpPr>
            <a:spLocks noGrp="1"/>
          </p:cNvSpPr>
          <p:nvPr>
            <p:ph type="body" idx="1"/>
          </p:nvPr>
        </p:nvSpPr>
        <p:spPr/>
        <p:txBody>
          <a:bodyPr/>
          <a:lstStyle/>
          <a:p>
            <a:endParaRPr lang="en-CA"/>
          </a:p>
          <a:p>
            <a:r>
              <a:rPr lang="en-CA"/>
              <a:t> </a:t>
            </a:r>
          </a:p>
        </p:txBody>
      </p:sp>
      <p:sp>
        <p:nvSpPr>
          <p:cNvPr id="4" name="Slide Number Placeholder 3">
            <a:extLst>
              <a:ext uri="{FF2B5EF4-FFF2-40B4-BE49-F238E27FC236}">
                <a16:creationId xmlns:a16="http://schemas.microsoft.com/office/drawing/2014/main" id="{B8831DDE-9803-AA9D-E8EF-D199E3F42E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734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a:p>
            <a:r>
              <a:rPr lang="en-CA"/>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548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CA6B2-E31C-72D8-6438-65EA02FE1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C799C-3A00-E184-4BBE-FD1D5FFF7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712B28-238E-3265-5E22-CE78110681E7}"/>
              </a:ext>
            </a:extLst>
          </p:cNvPr>
          <p:cNvSpPr>
            <a:spLocks noGrp="1"/>
          </p:cNvSpPr>
          <p:nvPr>
            <p:ph type="body" idx="1"/>
          </p:nvPr>
        </p:nvSpPr>
        <p:spPr/>
        <p:txBody>
          <a:bodyPr/>
          <a:lstStyle/>
          <a:p>
            <a:endParaRPr lang="en-CA"/>
          </a:p>
          <a:p>
            <a:r>
              <a:rPr lang="en-CA"/>
              <a:t> </a:t>
            </a:r>
          </a:p>
        </p:txBody>
      </p:sp>
      <p:sp>
        <p:nvSpPr>
          <p:cNvPr id="4" name="Slide Number Placeholder 3">
            <a:extLst>
              <a:ext uri="{FF2B5EF4-FFF2-40B4-BE49-F238E27FC236}">
                <a16:creationId xmlns:a16="http://schemas.microsoft.com/office/drawing/2014/main" id="{806C4CBB-0A8D-1764-64C1-BF733DC856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805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3F5F9-427A-FCC4-48A2-2E8B87DF3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66C49-D3C3-589D-B16B-359D8F1C8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C5974-25E1-35B7-872A-59A1E96DE6A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EECC0CE2-D606-9F2C-AF5A-FB40E638C2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1CA16-1F25-4217-BA57-AA9F9B0C67D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8560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B7787-6CB7-218B-1A9A-DBEB7B344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29DE0-E659-2B29-8D00-123929316A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793AE8-F115-3C76-218B-4E0A7D70A699}"/>
              </a:ext>
            </a:extLst>
          </p:cNvPr>
          <p:cNvSpPr>
            <a:spLocks noGrp="1"/>
          </p:cNvSpPr>
          <p:nvPr>
            <p:ph type="body" idx="1"/>
          </p:nvPr>
        </p:nvSpPr>
        <p:spPr/>
        <p:txBody>
          <a:bodyPr/>
          <a:lstStyle/>
          <a:p>
            <a:r>
              <a:rPr lang="en-CA"/>
              <a:t>The following slides will take the committee through the key assumptions included in these budgeted revenues. </a:t>
            </a:r>
          </a:p>
          <a:p>
            <a:endParaRPr lang="en-CA"/>
          </a:p>
          <a:p>
            <a:r>
              <a:rPr lang="en-CA"/>
              <a:t>NOTE:  Funding from Donations, Endowments &amp; Trusts as well as investment income and other recoveries are held constant in the outer two years with 2027-28 levels.  These are considered to be conservatively estimated in this budget.  </a:t>
            </a:r>
          </a:p>
        </p:txBody>
      </p:sp>
      <p:sp>
        <p:nvSpPr>
          <p:cNvPr id="4" name="Slide Number Placeholder 3">
            <a:extLst>
              <a:ext uri="{FF2B5EF4-FFF2-40B4-BE49-F238E27FC236}">
                <a16:creationId xmlns:a16="http://schemas.microsoft.com/office/drawing/2014/main" id="{12AF3A0A-7E67-4BDC-46B9-22764F1B73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377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3517-3DC0-BB12-7E25-8849C9321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35707-3F90-5349-5D7E-418DA2083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03811F-D7E5-263F-FF19-7FBF172024CB}"/>
              </a:ext>
            </a:extLst>
          </p:cNvPr>
          <p:cNvSpPr>
            <a:spLocks noGrp="1"/>
          </p:cNvSpPr>
          <p:nvPr>
            <p:ph type="body" idx="1"/>
          </p:nvPr>
        </p:nvSpPr>
        <p:spPr/>
        <p:txBody>
          <a:bodyPr/>
          <a:lstStyle/>
          <a:p>
            <a:r>
              <a:rPr lang="en-CA"/>
              <a:t>Other Revenues:</a:t>
            </a:r>
          </a:p>
          <a:p>
            <a:endParaRPr lang="en-CA"/>
          </a:p>
          <a:p>
            <a:r>
              <a:rPr lang="en-CA"/>
              <a:t>We have now taken the committee through the assumptions for Grants and Student fees, other revenue assumptions are as follows:</a:t>
            </a:r>
          </a:p>
          <a:p>
            <a:endParaRPr lang="en-CA"/>
          </a:p>
          <a:p>
            <a:pPr marL="228600" indent="-228600">
              <a:buFont typeface="+mj-lt"/>
              <a:buAutoNum type="alphaUcPeriod"/>
            </a:pPr>
            <a:r>
              <a:rPr lang="en-CA" b="1"/>
              <a:t>Funding from Donations, Investment income and other recoveries </a:t>
            </a:r>
            <a:r>
              <a:rPr lang="en-CA"/>
              <a:t>are assumed to stay relatively constant at $75.1 million in 2025-26 and dropping to $74.0 million in 2028/29 and 2029/30, mostly due to investment income assumed to decline as cash reserves are drawn down.  </a:t>
            </a:r>
          </a:p>
          <a:p>
            <a:pPr marL="228600" indent="-228600">
              <a:buFont typeface="+mj-lt"/>
              <a:buAutoNum type="alphaUcPeriod"/>
            </a:pPr>
            <a:endParaRPr lang="en-CA"/>
          </a:p>
          <a:p>
            <a:pPr marL="228600" indent="-228600">
              <a:buFont typeface="+mj-lt"/>
              <a:buAutoNum type="alphaUcPeriod"/>
            </a:pPr>
            <a:r>
              <a:rPr lang="en-CA" b="1"/>
              <a:t>Forward Action Plan </a:t>
            </a:r>
            <a:r>
              <a:rPr lang="en-CA"/>
              <a:t>projects reflects revenues which are expected to be achieved through the ongoing strategic initiatives carried out across the institution targeting the University’s financial sustainability.  The next few slides will detail some of these initiatives that are underway which are expected to support the delivery of revenue enhancement or cost reductions in the budget over the upcoming budget period.  </a:t>
            </a:r>
          </a:p>
          <a:p>
            <a:pPr marL="228600" indent="-228600">
              <a:buFont typeface="+mj-lt"/>
              <a:buAutoNum type="alphaUcPeriod"/>
            </a:pPr>
            <a:endParaRPr lang="en-CA"/>
          </a:p>
          <a:p>
            <a:pPr marL="228600" indent="-228600">
              <a:buFont typeface="+mj-lt"/>
              <a:buAutoNum type="alphaUcPeriod"/>
            </a:pPr>
            <a:endParaRPr lang="en-CA"/>
          </a:p>
          <a:p>
            <a:pPr marL="228600" indent="-228600">
              <a:buFont typeface="+mj-lt"/>
              <a:buAutoNum type="alphaUcPeriod"/>
            </a:pPr>
            <a:endParaRPr lang="en-CA"/>
          </a:p>
        </p:txBody>
      </p:sp>
      <p:sp>
        <p:nvSpPr>
          <p:cNvPr id="4" name="Slide Number Placeholder 3">
            <a:extLst>
              <a:ext uri="{FF2B5EF4-FFF2-40B4-BE49-F238E27FC236}">
                <a16:creationId xmlns:a16="http://schemas.microsoft.com/office/drawing/2014/main" id="{18271D71-5622-205F-EC52-44E82DD486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754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757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9496D-F19A-568C-57B4-41BCA2EBBB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B3FF8-B8E5-5477-D8EE-0044FC2A5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021AC-324F-2D37-2B07-B82D7FE64B14}"/>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2AEE34E1-9729-3E53-B898-5B968DCA3F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1CA16-1F25-4217-BA57-AA9F9B0C67D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9760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EFB14-56AD-24F3-E770-5908B3F46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C875-112F-B0C3-D983-D8C45E6AA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B176C-F940-0CAF-7B20-EC8EBF4C072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E744DDD5-53B0-9EBA-4295-F499BCE609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8565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0C4F0-8C37-FD53-AFB9-3CD2E8174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F9973-907B-FE9F-5AEB-5F7F49BDD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96C9AC-85E4-BAFC-8738-F7E745990E26}"/>
              </a:ext>
            </a:extLst>
          </p:cNvPr>
          <p:cNvSpPr>
            <a:spLocks noGrp="1"/>
          </p:cNvSpPr>
          <p:nvPr>
            <p:ph type="body" idx="1"/>
          </p:nvPr>
        </p:nvSpPr>
        <p:spPr/>
        <p:txBody>
          <a:bodyPr/>
          <a:lstStyle/>
          <a:p>
            <a:pPr lvl="1" indent="0">
              <a:spcAft>
                <a:spcPts val="1200"/>
              </a:spcAft>
              <a:buNone/>
            </a:pPr>
            <a:r>
              <a:rPr lang="en-CA">
                <a:solidFill>
                  <a:srgbClr val="000000"/>
                </a:solidFill>
                <a:highlight>
                  <a:srgbClr val="FFFF00"/>
                </a:highlight>
                <a:latin typeface="IBM Plex Sans"/>
                <a:ea typeface="+mn-ea"/>
              </a:rPr>
              <a:t>Good prospects in the pipeline to be identified, set up timelines / intake targets and allow department level to carry funds to support strategic initiatives. New and rebranded program areas. </a:t>
            </a:r>
          </a:p>
        </p:txBody>
      </p:sp>
      <p:sp>
        <p:nvSpPr>
          <p:cNvPr id="4" name="Slide Number Placeholder 3">
            <a:extLst>
              <a:ext uri="{FF2B5EF4-FFF2-40B4-BE49-F238E27FC236}">
                <a16:creationId xmlns:a16="http://schemas.microsoft.com/office/drawing/2014/main" id="{726C6F90-CDD1-0B5B-13A3-031FFADB88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3822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50858-B3EB-6DBB-21D2-2C25686D4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E39B1-FE6F-995D-464B-A28EA9C6C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23C2E-4BE7-5B2C-4DCB-B942C22C9F9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2E365010-EB4F-19DD-0EB1-7977CF0755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4F85B-FA22-6C40-A630-3B937B29A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690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E14F85B-FA22-6C40-A630-3B937B29A32E}" type="slidenum">
              <a:rPr lang="en-US" smtClean="0"/>
              <a:t>38</a:t>
            </a:fld>
            <a:endParaRPr lang="en-US"/>
          </a:p>
        </p:txBody>
      </p:sp>
    </p:spTree>
    <p:extLst>
      <p:ext uri="{BB962C8B-B14F-4D97-AF65-F5344CB8AC3E}">
        <p14:creationId xmlns:p14="http://schemas.microsoft.com/office/powerpoint/2010/main" val="21517860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E14F85B-FA22-6C40-A630-3B937B29A32E}" type="slidenum">
              <a:rPr lang="en-US" smtClean="0"/>
              <a:t>39</a:t>
            </a:fld>
            <a:endParaRPr lang="en-US"/>
          </a:p>
        </p:txBody>
      </p:sp>
    </p:spTree>
    <p:extLst>
      <p:ext uri="{BB962C8B-B14F-4D97-AF65-F5344CB8AC3E}">
        <p14:creationId xmlns:p14="http://schemas.microsoft.com/office/powerpoint/2010/main" val="807734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1CA16-1F25-4217-BA57-AA9F9B0C67D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171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1DCA4-B76F-A97D-93A4-83BB3F230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715131-0DDA-5F4A-1D54-F65C217E7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04197-23C6-704F-F25E-9F539BA4E0D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605FA299-999B-2DDB-65B2-F4617930C4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6299D0-7162-4497-8CB7-44867C427E9F}"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00106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EFB8D3-FAFF-44F9-812A-6B9EB557DC6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70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67D8-32C2-61CF-B4A4-A89A60FA9E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8EF23-EE46-D9D2-689A-07AC65847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58A33-D0FD-475E-EA6B-F56EB090E554}"/>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4CC86C7-A86D-A00E-B566-38D1DDAD04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1CA16-1F25-4217-BA57-AA9F9B0C67D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758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D56E9A76-8275-4A20-9D2A-B8C8F911FC33}" type="slidenum">
              <a:rPr lang="en-CA" smtClean="0"/>
              <a:t>45</a:t>
            </a:fld>
            <a:endParaRPr lang="en-CA"/>
          </a:p>
        </p:txBody>
      </p:sp>
    </p:spTree>
    <p:extLst>
      <p:ext uri="{BB962C8B-B14F-4D97-AF65-F5344CB8AC3E}">
        <p14:creationId xmlns:p14="http://schemas.microsoft.com/office/powerpoint/2010/main" val="1964541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EFB8D3-FAFF-44F9-812A-6B9EB557DC6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065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61CA16-1F25-4217-BA57-AA9F9B0C67DE}" type="slidenum">
              <a:rPr lang="en-CA" smtClean="0"/>
              <a:t>49</a:t>
            </a:fld>
            <a:endParaRPr lang="en-CA"/>
          </a:p>
        </p:txBody>
      </p:sp>
    </p:spTree>
    <p:extLst>
      <p:ext uri="{BB962C8B-B14F-4D97-AF65-F5344CB8AC3E}">
        <p14:creationId xmlns:p14="http://schemas.microsoft.com/office/powerpoint/2010/main" val="31253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4.emf"/></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9.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0.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1.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2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ags" Target="../tags/tag50.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tyle 1">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algn="r">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 Placeholder 12">
            <a:extLst>
              <a:ext uri="{FF2B5EF4-FFF2-40B4-BE49-F238E27FC236}">
                <a16:creationId xmlns:a16="http://schemas.microsoft.com/office/drawing/2014/main" id="{45662960-ECF9-544A-B3EA-4102BD62AF1E}"/>
              </a:ext>
            </a:extLst>
          </p:cNvPr>
          <p:cNvSpPr>
            <a:spLocks noGrp="1"/>
          </p:cNvSpPr>
          <p:nvPr>
            <p:ph type="body" sz="quarter" idx="10" hasCustomPrompt="1"/>
          </p:nvPr>
        </p:nvSpPr>
        <p:spPr>
          <a:xfrm>
            <a:off x="371959" y="1470660"/>
            <a:ext cx="4301133" cy="2186940"/>
          </a:xfrm>
          <a:solidFill>
            <a:schemeClr val="accent1"/>
          </a:solidFill>
          <a:ln>
            <a:noFill/>
          </a:ln>
        </p:spPr>
        <p:txBody>
          <a:bodyPr wrap="square" lIns="0" tIns="0" rIns="0" bIns="0" anchor="b">
            <a:noAutofit/>
          </a:bodyPr>
          <a:lstStyle>
            <a:lvl1pPr>
              <a:lnSpc>
                <a:spcPct val="90000"/>
              </a:lnSpc>
              <a:spcBef>
                <a:spcPts val="0"/>
              </a:spcBef>
              <a:defRPr sz="4000" b="1" i="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Presentation Title</a:t>
            </a:r>
          </a:p>
        </p:txBody>
      </p:sp>
      <p:cxnSp>
        <p:nvCxnSpPr>
          <p:cNvPr id="5" name="Straight Connector 4">
            <a:extLst>
              <a:ext uri="{FF2B5EF4-FFF2-40B4-BE49-F238E27FC236}">
                <a16:creationId xmlns:a16="http://schemas.microsoft.com/office/drawing/2014/main" id="{F2D8F8C9-F49E-3048-826A-0937FBC04EBF}"/>
              </a:ext>
            </a:extLst>
          </p:cNvPr>
          <p:cNvCxnSpPr>
            <a:cxnSpLocks/>
          </p:cNvCxnSpPr>
          <p:nvPr userDrawn="1"/>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solidFill>
            <a:schemeClr val="accent1"/>
          </a:solidFill>
          <a:ln>
            <a:noFill/>
          </a:ln>
        </p:spPr>
        <p:txBody>
          <a:bodyPr wrap="none"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solidFill>
            <a:schemeClr val="accent1"/>
          </a:solidFill>
          <a:ln>
            <a:noFill/>
          </a:ln>
        </p:spPr>
        <p:txBody>
          <a:bodyPr wrap="square" lIns="0" tIns="0" rIns="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pic>
        <p:nvPicPr>
          <p:cNvPr id="42" name="Picture Placeholder 9">
            <a:extLst>
              <a:ext uri="{FF2B5EF4-FFF2-40B4-BE49-F238E27FC236}">
                <a16:creationId xmlns:a16="http://schemas.microsoft.com/office/drawing/2014/main" id="{40BEB9EB-86F7-BB40-904C-4805395531C7}"/>
              </a:ext>
            </a:extLst>
          </p:cNvPr>
          <p:cNvPicPr>
            <a:picLocks noChangeAspect="1"/>
          </p:cNvPicPr>
          <p:nvPr userDrawn="1"/>
        </p:nvPicPr>
        <p:blipFill>
          <a:blip r:embed="rId2" cstate="print">
            <a:extLst>
              <a:ext uri="{28A0092B-C50C-407E-A947-70E740481C1C}">
                <a14:useLocalDpi xmlns:a14="http://schemas.microsoft.com/office/drawing/2010/main"/>
              </a:ext>
            </a:extLst>
          </a:blip>
          <a:srcRect t="3417" b="3417"/>
          <a:stretch>
            <a:fillRect/>
          </a:stretch>
        </p:blipFill>
        <p:spPr>
          <a:xfrm>
            <a:off x="382173" y="5066521"/>
            <a:ext cx="4290917" cy="360000"/>
          </a:xfrm>
          <a:prstGeom prst="rect">
            <a:avLst/>
          </a:prstGeom>
        </p:spPr>
      </p:pic>
    </p:spTree>
    <p:extLst>
      <p:ext uri="{BB962C8B-B14F-4D97-AF65-F5344CB8AC3E}">
        <p14:creationId xmlns:p14="http://schemas.microsoft.com/office/powerpoint/2010/main" val="69676661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tyle 2">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027E5C04-A6BF-204B-B6E3-68227002AE82}"/>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algn="l">
              <a:defRPr/>
            </a:lvl1pPr>
          </a:lstStyle>
          <a:p>
            <a:r>
              <a:rPr lang="en-US"/>
              <a:t>Drop photo here to add background photo</a:t>
            </a:r>
          </a:p>
        </p:txBody>
      </p:sp>
      <p:sp>
        <p:nvSpPr>
          <p:cNvPr id="40" name="Text Placeholder 12">
            <a:extLst>
              <a:ext uri="{FF2B5EF4-FFF2-40B4-BE49-F238E27FC236}">
                <a16:creationId xmlns:a16="http://schemas.microsoft.com/office/drawing/2014/main" id="{7B592B49-0EC0-A743-96BA-8989B7B85375}"/>
              </a:ext>
            </a:extLst>
          </p:cNvPr>
          <p:cNvSpPr>
            <a:spLocks noGrp="1"/>
          </p:cNvSpPr>
          <p:nvPr>
            <p:ph type="body" sz="quarter" idx="10" hasCustomPrompt="1"/>
          </p:nvPr>
        </p:nvSpPr>
        <p:spPr>
          <a:xfrm>
            <a:off x="7534759" y="1470660"/>
            <a:ext cx="4301133" cy="2186940"/>
          </a:xfrm>
          <a:solidFill>
            <a:schemeClr val="accent1"/>
          </a:solidFill>
          <a:ln>
            <a:noFill/>
          </a:ln>
        </p:spPr>
        <p:txBody>
          <a:bodyPr lIns="0" tIns="36000" rIns="72000" bIns="0" anchor="b">
            <a:noAutofit/>
          </a:bodyPr>
          <a:lstStyle>
            <a:lvl1pPr>
              <a:lnSpc>
                <a:spcPct val="90000"/>
              </a:lnSpc>
              <a:spcBef>
                <a:spcPts val="0"/>
              </a:spcBef>
              <a:defRPr sz="4000" b="1" i="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Presentation Title</a:t>
            </a:r>
          </a:p>
        </p:txBody>
      </p:sp>
      <p:cxnSp>
        <p:nvCxnSpPr>
          <p:cNvPr id="42" name="Straight Connector 41">
            <a:extLst>
              <a:ext uri="{FF2B5EF4-FFF2-40B4-BE49-F238E27FC236}">
                <a16:creationId xmlns:a16="http://schemas.microsoft.com/office/drawing/2014/main" id="{3A2D2F57-8905-8542-879D-5BEC70B9E59B}"/>
              </a:ext>
            </a:extLst>
          </p:cNvPr>
          <p:cNvCxnSpPr>
            <a:cxnSpLocks/>
          </p:cNvCxnSpPr>
          <p:nvPr userDrawn="1"/>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solidFill>
            <a:schemeClr val="accent1"/>
          </a:solid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solidFill>
            <a:schemeClr val="accent1"/>
          </a:solidFill>
          <a:ln>
            <a:noFill/>
          </a:ln>
        </p:spPr>
        <p:txBody>
          <a:bodyPr lIns="0" tIns="72000" rIns="18000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pic>
        <p:nvPicPr>
          <p:cNvPr id="46" name="Picture Placeholder 9">
            <a:extLst>
              <a:ext uri="{FF2B5EF4-FFF2-40B4-BE49-F238E27FC236}">
                <a16:creationId xmlns:a16="http://schemas.microsoft.com/office/drawing/2014/main" id="{EAFBF119-0909-5F4E-9C66-1F58D0992556}"/>
              </a:ext>
            </a:extLst>
          </p:cNvPr>
          <p:cNvPicPr>
            <a:picLocks noChangeAspect="1"/>
          </p:cNvPicPr>
          <p:nvPr userDrawn="1"/>
        </p:nvPicPr>
        <p:blipFill>
          <a:blip r:embed="rId2" cstate="print">
            <a:extLst>
              <a:ext uri="{28A0092B-C50C-407E-A947-70E740481C1C}">
                <a14:useLocalDpi xmlns:a14="http://schemas.microsoft.com/office/drawing/2010/main"/>
              </a:ext>
            </a:extLst>
          </a:blip>
          <a:srcRect t="3417" b="3417"/>
          <a:stretch>
            <a:fillRect/>
          </a:stretch>
        </p:blipFill>
        <p:spPr>
          <a:xfrm>
            <a:off x="7569357" y="5066521"/>
            <a:ext cx="4290917" cy="360000"/>
          </a:xfrm>
          <a:prstGeom prst="rect">
            <a:avLst/>
          </a:prstGeom>
        </p:spPr>
      </p:pic>
    </p:spTree>
    <p:extLst>
      <p:ext uri="{BB962C8B-B14F-4D97-AF65-F5344CB8AC3E}">
        <p14:creationId xmlns:p14="http://schemas.microsoft.com/office/powerpoint/2010/main" val="283698119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ty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p:nvPr>
        </p:nvSpPr>
        <p:spPr>
          <a:xfrm>
            <a:off x="854982" y="981075"/>
            <a:ext cx="4694238" cy="3071018"/>
          </a:xfrm>
        </p:spPr>
        <p:txBody>
          <a:bodyPr/>
          <a:lstStyle>
            <a:lvl1pPr>
              <a:defRPr sz="4000">
                <a:solidFill>
                  <a:schemeClr val="bg1"/>
                </a:solidFill>
              </a:defRPr>
            </a:lvl1pPr>
          </a:lstStyle>
          <a:p>
            <a:r>
              <a:rPr lang="en-US"/>
              <a:t>Click to edit Master title style</a:t>
            </a:r>
          </a:p>
        </p:txBody>
      </p:sp>
      <p:cxnSp>
        <p:nvCxnSpPr>
          <p:cNvPr id="18" name="Straight Connector 17">
            <a:extLst>
              <a:ext uri="{FF2B5EF4-FFF2-40B4-BE49-F238E27FC236}">
                <a16:creationId xmlns:a16="http://schemas.microsoft.com/office/drawing/2014/main" id="{5D769A60-1E88-804F-A912-2CBC69B8429D}"/>
              </a:ext>
            </a:extLst>
          </p:cNvPr>
          <p:cNvCxnSpPr>
            <a:cxnSpLocks/>
          </p:cNvCxnSpPr>
          <p:nvPr userDrawn="1"/>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26" name="Freeform 25">
            <a:extLst>
              <a:ext uri="{FF2B5EF4-FFF2-40B4-BE49-F238E27FC236}">
                <a16:creationId xmlns:a16="http://schemas.microsoft.com/office/drawing/2014/main" id="{10F37B83-DB99-014C-A42F-9DA46E46F394}"/>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solidFill>
            <a:schemeClr val="bg1"/>
          </a:solidFill>
        </p:spPr>
        <p:txBody>
          <a:bodyPr anchor="ctr"/>
          <a:lstStyle>
            <a:lvl1pPr algn="ctr">
              <a:defRPr/>
            </a:lvl1pPr>
          </a:lstStyle>
          <a:p>
            <a:r>
              <a:rPr lang="en-US"/>
              <a:t>Drop photo here to add background photo</a:t>
            </a:r>
          </a:p>
        </p:txBody>
      </p:sp>
      <p:pic>
        <p:nvPicPr>
          <p:cNvPr id="51" name="Picture Placeholder 9">
            <a:extLst>
              <a:ext uri="{FF2B5EF4-FFF2-40B4-BE49-F238E27FC236}">
                <a16:creationId xmlns:a16="http://schemas.microsoft.com/office/drawing/2014/main" id="{2ED20F88-F063-1C44-B6C6-FB730D81F623}"/>
              </a:ext>
            </a:extLst>
          </p:cNvPr>
          <p:cNvPicPr>
            <a:picLocks noChangeAspect="1"/>
          </p:cNvPicPr>
          <p:nvPr userDrawn="1"/>
        </p:nvPicPr>
        <p:blipFill>
          <a:blip r:embed="rId2" cstate="print">
            <a:extLst>
              <a:ext uri="{28A0092B-C50C-407E-A947-70E740481C1C}">
                <a14:useLocalDpi xmlns:a14="http://schemas.microsoft.com/office/drawing/2010/main"/>
              </a:ext>
            </a:extLst>
          </a:blip>
          <a:srcRect t="3417" b="3417"/>
          <a:stretch>
            <a:fillRect/>
          </a:stretch>
        </p:blipFill>
        <p:spPr>
          <a:xfrm>
            <a:off x="1342293" y="5788897"/>
            <a:ext cx="4290917" cy="360000"/>
          </a:xfrm>
          <a:prstGeom prst="rect">
            <a:avLst/>
          </a:prstGeom>
        </p:spPr>
      </p:pic>
    </p:spTree>
    <p:extLst>
      <p:ext uri="{BB962C8B-B14F-4D97-AF65-F5344CB8AC3E}">
        <p14:creationId xmlns:p14="http://schemas.microsoft.com/office/powerpoint/2010/main" val="2842105564"/>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tyle 4">
    <p:spTree>
      <p:nvGrpSpPr>
        <p:cNvPr id="1" name=""/>
        <p:cNvGrpSpPr/>
        <p:nvPr/>
      </p:nvGrpSpPr>
      <p:grpSpPr>
        <a:xfrm>
          <a:off x="0" y="0"/>
          <a:ext cx="0" cy="0"/>
          <a:chOff x="0" y="0"/>
          <a:chExt cx="0" cy="0"/>
        </a:xfrm>
      </p:grpSpPr>
      <p:pic>
        <p:nvPicPr>
          <p:cNvPr id="82" name="Picture 81">
            <a:extLst>
              <a:ext uri="{FF2B5EF4-FFF2-40B4-BE49-F238E27FC236}">
                <a16:creationId xmlns:a16="http://schemas.microsoft.com/office/drawing/2014/main" id="{58C577D5-343B-6C45-A119-B6AEA16834C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2" name="Title 1">
            <a:extLst>
              <a:ext uri="{FF2B5EF4-FFF2-40B4-BE49-F238E27FC236}">
                <a16:creationId xmlns:a16="http://schemas.microsoft.com/office/drawing/2014/main" id="{F1F82B35-F4CA-DE48-914A-B88E50670ED1}"/>
              </a:ext>
            </a:extLst>
          </p:cNvPr>
          <p:cNvSpPr>
            <a:spLocks noGrp="1"/>
          </p:cNvSpPr>
          <p:nvPr>
            <p:ph type="title"/>
          </p:nvPr>
        </p:nvSpPr>
        <p:spPr>
          <a:xfrm>
            <a:off x="854982" y="981075"/>
            <a:ext cx="4694238" cy="3071018"/>
          </a:xfrm>
        </p:spPr>
        <p:txBody>
          <a:bodyPr/>
          <a:lstStyle>
            <a:lvl1pPr>
              <a:defRPr sz="4000"/>
            </a:lvl1pPr>
          </a:lstStyle>
          <a:p>
            <a:r>
              <a:rPr lang="en-US"/>
              <a:t>Click to edit Master title style</a:t>
            </a:r>
          </a:p>
        </p:txBody>
      </p:sp>
      <p:cxnSp>
        <p:nvCxnSpPr>
          <p:cNvPr id="18" name="Straight Connector 17">
            <a:extLst>
              <a:ext uri="{FF2B5EF4-FFF2-40B4-BE49-F238E27FC236}">
                <a16:creationId xmlns:a16="http://schemas.microsoft.com/office/drawing/2014/main" id="{5D769A60-1E88-804F-A912-2CBC69B8429D}"/>
              </a:ext>
            </a:extLst>
          </p:cNvPr>
          <p:cNvCxnSpPr>
            <a:cxnSpLocks/>
          </p:cNvCxnSpPr>
          <p:nvPr userDrawn="1"/>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26" name="Freeform 25">
            <a:extLst>
              <a:ext uri="{FF2B5EF4-FFF2-40B4-BE49-F238E27FC236}">
                <a16:creationId xmlns:a16="http://schemas.microsoft.com/office/drawing/2014/main" id="{10F37B83-DB99-014C-A42F-9DA46E46F394}"/>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solidFill>
            <a:schemeClr val="bg1"/>
          </a:solidFill>
          <a:ln>
            <a:solidFill>
              <a:schemeClr val="bg1"/>
            </a:solidFill>
          </a:ln>
        </p:spPr>
        <p:txBody>
          <a:bodyPr anchor="ctr"/>
          <a:lstStyle>
            <a:lvl1pPr algn="ctr">
              <a:defRPr/>
            </a:lvl1pPr>
          </a:lstStyle>
          <a:p>
            <a:r>
              <a:rPr lang="en-US"/>
              <a:t>Drop photo here to add background photo</a:t>
            </a:r>
          </a:p>
        </p:txBody>
      </p:sp>
    </p:spTree>
    <p:extLst>
      <p:ext uri="{BB962C8B-B14F-4D97-AF65-F5344CB8AC3E}">
        <p14:creationId xmlns:p14="http://schemas.microsoft.com/office/powerpoint/2010/main" val="3944716776"/>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tyle 1_Thin">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58815"/>
            <a:ext cx="11485301" cy="6146157"/>
          </a:xfrm>
          <a:prstGeom prst="rect">
            <a:avLst/>
          </a:prstGeom>
          <a:solidFill>
            <a:schemeClr val="bg1"/>
          </a:solidFill>
        </p:spPr>
        <p:txBody>
          <a:bodyPr wrap="square" rIns="288000" anchor="ctr">
            <a:noAutofit/>
          </a:bodyPr>
          <a:lstStyle>
            <a:lvl1pPr algn="ctr">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Text Placeholder 2">
            <a:extLst>
              <a:ext uri="{FF2B5EF4-FFF2-40B4-BE49-F238E27FC236}">
                <a16:creationId xmlns:a16="http://schemas.microsoft.com/office/drawing/2014/main" id="{5B0AA002-EEF2-0444-877C-29A9E5603201}"/>
              </a:ext>
            </a:extLst>
          </p:cNvPr>
          <p:cNvSpPr>
            <a:spLocks noGrp="1"/>
          </p:cNvSpPr>
          <p:nvPr userDrawn="1">
            <p:ph type="body" sz="quarter" idx="15" hasCustomPrompt="1"/>
          </p:nvPr>
        </p:nvSpPr>
        <p:spPr>
          <a:xfrm>
            <a:off x="359230" y="1439185"/>
            <a:ext cx="11471604" cy="5059585"/>
          </a:xfrm>
          <a:gradFill flip="none" rotWithShape="1">
            <a:gsLst>
              <a:gs pos="32000">
                <a:srgbClr val="000000">
                  <a:alpha val="51000"/>
                </a:srgbClr>
              </a:gs>
              <a:gs pos="100000">
                <a:schemeClr val="tx1">
                  <a:alpha val="0"/>
                </a:schemeClr>
              </a:gs>
            </a:gsLst>
            <a:lin ang="1620000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a:t> </a:t>
            </a:r>
          </a:p>
        </p:txBody>
      </p:sp>
      <p:sp>
        <p:nvSpPr>
          <p:cNvPr id="13" name="Text Placeholder 12">
            <a:extLst>
              <a:ext uri="{FF2B5EF4-FFF2-40B4-BE49-F238E27FC236}">
                <a16:creationId xmlns:a16="http://schemas.microsoft.com/office/drawing/2014/main" id="{45662960-ECF9-544A-B3EA-4102BD62AF1E}"/>
              </a:ext>
            </a:extLst>
          </p:cNvPr>
          <p:cNvSpPr>
            <a:spLocks noGrp="1"/>
          </p:cNvSpPr>
          <p:nvPr userDrawn="1">
            <p:ph type="body" sz="quarter" idx="10" hasCustomPrompt="1"/>
          </p:nvPr>
        </p:nvSpPr>
        <p:spPr>
          <a:xfrm>
            <a:off x="704469" y="2216276"/>
            <a:ext cx="10496932" cy="2186940"/>
          </a:xfrm>
          <a:noFill/>
          <a:ln>
            <a:noFill/>
          </a:ln>
        </p:spPr>
        <p:txBody>
          <a:bodyPr lIns="0" tIns="0" rIns="0" bIns="0" anchor="b">
            <a:noAutofit/>
          </a:bodyPr>
          <a:lstStyle>
            <a:lvl1pPr>
              <a:lnSpc>
                <a:spcPct val="90000"/>
              </a:lnSpc>
              <a:spcBef>
                <a:spcPts val="0"/>
              </a:spcBef>
              <a:defRPr sz="4000" b="1" i="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Presentation Title</a:t>
            </a:r>
          </a:p>
        </p:txBody>
      </p:sp>
      <p:cxnSp>
        <p:nvCxnSpPr>
          <p:cNvPr id="5" name="Straight Connector 4">
            <a:extLst>
              <a:ext uri="{FF2B5EF4-FFF2-40B4-BE49-F238E27FC236}">
                <a16:creationId xmlns:a16="http://schemas.microsoft.com/office/drawing/2014/main" id="{F2D8F8C9-F49E-3048-826A-0937FBC04EBF}"/>
              </a:ext>
            </a:extLst>
          </p:cNvPr>
          <p:cNvCxnSpPr>
            <a:cxnSpLocks/>
          </p:cNvCxnSpPr>
          <p:nvPr userDrawn="1"/>
        </p:nvCxnSpPr>
        <p:spPr>
          <a:xfrm>
            <a:off x="694023" y="5586047"/>
            <a:ext cx="470529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9E978879-4384-7944-8E60-E6FEF4E21A9D}"/>
              </a:ext>
            </a:extLst>
          </p:cNvPr>
          <p:cNvSpPr>
            <a:spLocks noGrp="1"/>
          </p:cNvSpPr>
          <p:nvPr userDrawn="1">
            <p:ph type="body" sz="quarter" idx="13" hasCustomPrompt="1"/>
          </p:nvPr>
        </p:nvSpPr>
        <p:spPr>
          <a:xfrm>
            <a:off x="704469" y="5047241"/>
            <a:ext cx="10496932" cy="315212"/>
          </a:xfrm>
          <a:noFill/>
          <a:ln>
            <a:noFill/>
          </a:ln>
        </p:spPr>
        <p:txBody>
          <a:bodyPr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userDrawn="1">
            <p:ph type="body" sz="quarter" idx="14" hasCustomPrompt="1"/>
          </p:nvPr>
        </p:nvSpPr>
        <p:spPr>
          <a:xfrm>
            <a:off x="704469" y="4410731"/>
            <a:ext cx="10496932" cy="631755"/>
          </a:xfrm>
          <a:noFill/>
          <a:ln>
            <a:noFill/>
          </a:ln>
        </p:spPr>
        <p:txBody>
          <a:bodyPr lIns="0" tIns="0" rIns="0" bIns="0" anchor="t">
            <a:noAutofit/>
          </a:bodyPr>
          <a:lstStyle>
            <a:lvl1pPr algn="l">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pic>
        <p:nvPicPr>
          <p:cNvPr id="36" name="Picture Placeholder 9">
            <a:extLst>
              <a:ext uri="{FF2B5EF4-FFF2-40B4-BE49-F238E27FC236}">
                <a16:creationId xmlns:a16="http://schemas.microsoft.com/office/drawing/2014/main" id="{96C76D57-38D0-1145-B0E9-789578C7F090}"/>
              </a:ext>
            </a:extLst>
          </p:cNvPr>
          <p:cNvPicPr>
            <a:picLocks noChangeAspect="1"/>
          </p:cNvPicPr>
          <p:nvPr userDrawn="1"/>
        </p:nvPicPr>
        <p:blipFill>
          <a:blip r:embed="rId2" cstate="print">
            <a:extLst>
              <a:ext uri="{28A0092B-C50C-407E-A947-70E740481C1C}">
                <a14:useLocalDpi xmlns:a14="http://schemas.microsoft.com/office/drawing/2010/main"/>
              </a:ext>
            </a:extLst>
          </a:blip>
          <a:srcRect t="3417" b="3417"/>
          <a:stretch>
            <a:fillRect/>
          </a:stretch>
        </p:blipFill>
        <p:spPr>
          <a:xfrm>
            <a:off x="-1803243" y="5843761"/>
            <a:ext cx="4290917" cy="360000"/>
          </a:xfrm>
          <a:prstGeom prst="rect">
            <a:avLst/>
          </a:prstGeom>
        </p:spPr>
      </p:pic>
    </p:spTree>
    <p:extLst>
      <p:ext uri="{BB962C8B-B14F-4D97-AF65-F5344CB8AC3E}">
        <p14:creationId xmlns:p14="http://schemas.microsoft.com/office/powerpoint/2010/main" val="74627509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algn="l">
              <a:defRPr/>
            </a:lvl1pPr>
          </a:lstStyle>
          <a:p>
            <a:r>
              <a:rPr lang="en-US"/>
              <a:t>Drop photo here</a:t>
            </a:r>
            <a:br>
              <a:rPr lang="en-US"/>
            </a:br>
            <a:r>
              <a:rPr lang="en-US"/>
              <a:t>to add background photo</a:t>
            </a:r>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p:spPr>
        <p:txBody>
          <a:bodyPr/>
          <a:lstStyle/>
          <a:p>
            <a:endParaRPr lang="en-US"/>
          </a:p>
        </p:txBody>
      </p:sp>
      <p:sp>
        <p:nvSpPr>
          <p:cNvPr id="10" name="Rectangle 9">
            <a:extLst>
              <a:ext uri="{FF2B5EF4-FFF2-40B4-BE49-F238E27FC236}">
                <a16:creationId xmlns:a16="http://schemas.microsoft.com/office/drawing/2014/main" id="{17E04B78-677A-6B46-914C-0B0515F95B2D}"/>
              </a:ext>
            </a:extLst>
          </p:cNvPr>
          <p:cNvSpPr/>
          <p:nvPr userDrawn="1"/>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DE83E69-D9AC-584D-8346-2152F0FC075C}"/>
              </a:ext>
            </a:extLst>
          </p:cNvPr>
          <p:cNvSpPr/>
          <p:nvPr userDrawn="1"/>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B170CB6-9138-0745-9CD9-E339F3DB91E2}"/>
              </a:ext>
            </a:extLst>
          </p:cNvPr>
          <p:cNvSpPr txBox="1"/>
          <p:nvPr userDrawn="1"/>
        </p:nvSpPr>
        <p:spPr>
          <a:xfrm>
            <a:off x="3724664" y="5053507"/>
            <a:ext cx="1811714" cy="646331"/>
          </a:xfrm>
          <a:prstGeom prst="rect">
            <a:avLst/>
          </a:prstGeom>
          <a:noFill/>
        </p:spPr>
        <p:txBody>
          <a:bodyPr wrap="none" rtlCol="0" anchor="ctr">
            <a:spAutoFit/>
          </a:bodyPr>
          <a:lstStyle/>
          <a:p>
            <a:pPr algn="ctr"/>
            <a:r>
              <a:rPr lang="en-US" sz="3600" b="1" i="0" kern="1200">
                <a:solidFill>
                  <a:schemeClr val="bg1"/>
                </a:solidFill>
                <a:latin typeface="IBM Plex Sans SemiBold" panose="020B0503050203000203" pitchFamily="34" charset="0"/>
                <a:ea typeface="Roboto Thin" pitchFamily="2" charset="0"/>
                <a:cs typeface="+mj-cs"/>
              </a:rPr>
              <a:t>Agenda</a:t>
            </a:r>
          </a:p>
        </p:txBody>
      </p:sp>
      <p:sp>
        <p:nvSpPr>
          <p:cNvPr id="20" name="Freeform 19">
            <a:extLst>
              <a:ext uri="{FF2B5EF4-FFF2-40B4-BE49-F238E27FC236}">
                <a16:creationId xmlns:a16="http://schemas.microsoft.com/office/drawing/2014/main" id="{94AC1224-3BA0-134E-BC2C-FA6E6F4DBC3F}"/>
              </a:ext>
            </a:extLst>
          </p:cNvPr>
          <p:cNvSpPr/>
          <p:nvPr userDrawn="1"/>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a:extLst>
              <a:ext uri="{FF2B5EF4-FFF2-40B4-BE49-F238E27FC236}">
                <a16:creationId xmlns:a16="http://schemas.microsoft.com/office/drawing/2014/main" id="{061155A8-A422-D24B-AE05-1D037E8CBFA4}"/>
              </a:ext>
            </a:extLst>
          </p:cNvPr>
          <p:cNvPicPr>
            <a:picLocks noChangeAspect="1"/>
          </p:cNvPicPr>
          <p:nvPr userDrawn="1"/>
        </p:nvPicPr>
        <p:blipFill>
          <a:blip r:embed="rId2"/>
          <a:stretch>
            <a:fillRect/>
          </a:stretch>
        </p:blipFill>
        <p:spPr>
          <a:xfrm>
            <a:off x="10724971" y="6373999"/>
            <a:ext cx="1242613" cy="273603"/>
          </a:xfrm>
          <a:prstGeom prst="rect">
            <a:avLst/>
          </a:prstGeom>
        </p:spPr>
      </p:pic>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00555"/>
            <a:ext cx="5133721" cy="5646471"/>
          </a:xfr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add agenda items</a:t>
            </a:r>
          </a:p>
        </p:txBody>
      </p:sp>
    </p:spTree>
    <p:extLst>
      <p:ext uri="{BB962C8B-B14F-4D97-AF65-F5344CB8AC3E}">
        <p14:creationId xmlns:p14="http://schemas.microsoft.com/office/powerpoint/2010/main" val="3094577564"/>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tyle 1">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D7AB16D9-F5FC-9B4C-860C-800B521B7B78}"/>
              </a:ext>
            </a:extLst>
          </p:cNvPr>
          <p:cNvSpPr/>
          <p:nvPr userDrawn="1"/>
        </p:nvSpPr>
        <p:spPr>
          <a:xfrm rot="16200000">
            <a:off x="2667000"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Picture Placeholder 9">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algn="r">
              <a:defRPr/>
            </a:lvl1pPr>
          </a:lstStyle>
          <a:p>
            <a:r>
              <a:rPr lang="en-US"/>
              <a:t>Drop photo here to add</a:t>
            </a:r>
            <a:br>
              <a:rPr lang="en-US"/>
            </a:br>
            <a:r>
              <a:rPr lang="en-US"/>
              <a:t>background photo. </a:t>
            </a:r>
          </a:p>
          <a:p>
            <a:r>
              <a:rPr lang="en-US"/>
              <a:t>This layout works best</a:t>
            </a:r>
            <a:br>
              <a:rPr lang="en-US"/>
            </a:br>
            <a:r>
              <a:rPr lang="en-US"/>
              <a:t>with dark photos.</a:t>
            </a:r>
          </a:p>
        </p:txBody>
      </p:sp>
      <p:sp>
        <p:nvSpPr>
          <p:cNvPr id="7" name="Freeform 6">
            <a:extLst>
              <a:ext uri="{FF2B5EF4-FFF2-40B4-BE49-F238E27FC236}">
                <a16:creationId xmlns:a16="http://schemas.microsoft.com/office/drawing/2014/main" id="{7DE443D4-724C-5D4E-9520-760A3A8238B2}"/>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3724931A-81CD-7C42-B650-1CE7B7075C55}"/>
              </a:ext>
            </a:extLst>
          </p:cNvPr>
          <p:cNvSpPr>
            <a:spLocks noGrp="1"/>
          </p:cNvSpPr>
          <p:nvPr>
            <p:ph type="body" sz="quarter" idx="12" hasCustomPrompt="1"/>
          </p:nvPr>
        </p:nvSpPr>
        <p:spPr>
          <a:xfrm>
            <a:off x="1440180" y="1439186"/>
            <a:ext cx="9310369" cy="3983714"/>
          </a:xfrm>
          <a:gradFill flip="none" rotWithShape="1">
            <a:gsLst>
              <a:gs pos="41000">
                <a:srgbClr val="000000">
                  <a:alpha val="45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a:t> </a:t>
            </a:r>
          </a:p>
        </p:txBody>
      </p:sp>
      <p:sp>
        <p:nvSpPr>
          <p:cNvPr id="11" name="Text Placeholder 12">
            <a:extLst>
              <a:ext uri="{FF2B5EF4-FFF2-40B4-BE49-F238E27FC236}">
                <a16:creationId xmlns:a16="http://schemas.microsoft.com/office/drawing/2014/main" id="{182C19CA-5429-ED46-80CD-8B93DBDD0825}"/>
              </a:ext>
            </a:extLst>
          </p:cNvPr>
          <p:cNvSpPr>
            <a:spLocks noGrp="1"/>
          </p:cNvSpPr>
          <p:nvPr>
            <p:ph type="body" sz="quarter" idx="10" hasCustomPrompt="1"/>
          </p:nvPr>
        </p:nvSpPr>
        <p:spPr>
          <a:xfrm>
            <a:off x="511175" y="1622515"/>
            <a:ext cx="5136590" cy="3612970"/>
          </a:xfrm>
          <a:noFill/>
          <a:ln>
            <a:noFill/>
          </a:ln>
        </p:spPr>
        <p:txBody>
          <a:bodyPr lIns="0" tIns="0" rIns="0" bIns="0" anchor="ctr">
            <a:noAutofit/>
          </a:bodyPr>
          <a:lstStyle>
            <a:lvl1pPr>
              <a:lnSpc>
                <a:spcPct val="90000"/>
              </a:lnSpc>
              <a:spcBef>
                <a:spcPts val="0"/>
              </a:spcBef>
              <a:defRPr sz="4000" b="1" i="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text</a:t>
            </a:r>
            <a:br>
              <a:rPr lang="en-US"/>
            </a:br>
            <a:r>
              <a:rPr lang="en-US"/>
              <a:t>to your divider slide</a:t>
            </a:r>
          </a:p>
        </p:txBody>
      </p:sp>
    </p:spTree>
    <p:extLst>
      <p:ext uri="{BB962C8B-B14F-4D97-AF65-F5344CB8AC3E}">
        <p14:creationId xmlns:p14="http://schemas.microsoft.com/office/powerpoint/2010/main" val="3352919902"/>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tyle 2_Thick">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42" name="Text Placeholder 41">
            <a:extLst>
              <a:ext uri="{FF2B5EF4-FFF2-40B4-BE49-F238E27FC236}">
                <a16:creationId xmlns:a16="http://schemas.microsoft.com/office/drawing/2014/main" id="{90D4015A-9A81-034F-AC64-D2D5054A732A}"/>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41000">
                <a:srgbClr val="000000">
                  <a:alpha val="45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11" name="Text Placeholder 12">
            <a:extLst>
              <a:ext uri="{FF2B5EF4-FFF2-40B4-BE49-F238E27FC236}">
                <a16:creationId xmlns:a16="http://schemas.microsoft.com/office/drawing/2014/main" id="{182C19CA-5429-ED46-80CD-8B93DBDD0825}"/>
              </a:ext>
            </a:extLst>
          </p:cNvPr>
          <p:cNvSpPr>
            <a:spLocks noGrp="1"/>
          </p:cNvSpPr>
          <p:nvPr userDrawn="1">
            <p:ph type="body" sz="quarter" idx="10" hasCustomPrompt="1"/>
          </p:nvPr>
        </p:nvSpPr>
        <p:spPr>
          <a:xfrm>
            <a:off x="1228954" y="1453020"/>
            <a:ext cx="6044301" cy="3951962"/>
          </a:xfrm>
          <a:noFill/>
          <a:ln>
            <a:noFill/>
          </a:ln>
        </p:spPr>
        <p:txBody>
          <a:bodyPr wrap="square" lIns="0" tIns="360000" rIns="180000" bIns="0" anchor="ctr">
            <a:noAutofit/>
          </a:bodyPr>
          <a:lstStyle>
            <a:lvl1pPr algn="l">
              <a:lnSpc>
                <a:spcPct val="90000"/>
              </a:lnSpc>
              <a:spcBef>
                <a:spcPts val="0"/>
              </a:spcBef>
              <a:defRPr sz="4800" b="1" i="0"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text</a:t>
            </a:r>
            <a:br>
              <a:rPr lang="en-US"/>
            </a:br>
            <a:r>
              <a:rPr lang="en-US"/>
              <a:t>to your divider slide</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88296954"/>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tyle 2_Thin">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32" name="Text Placeholder 31">
            <a:extLst>
              <a:ext uri="{FF2B5EF4-FFF2-40B4-BE49-F238E27FC236}">
                <a16:creationId xmlns:a16="http://schemas.microsoft.com/office/drawing/2014/main" id="{39316D4C-C12B-3449-B9EE-F7CCDFBAA4FA}"/>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41000">
                <a:srgbClr val="000000">
                  <a:alpha val="45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11" name="Text Placeholder 12">
            <a:extLst>
              <a:ext uri="{FF2B5EF4-FFF2-40B4-BE49-F238E27FC236}">
                <a16:creationId xmlns:a16="http://schemas.microsoft.com/office/drawing/2014/main" id="{182C19CA-5429-ED46-80CD-8B93DBDD0825}"/>
              </a:ext>
            </a:extLst>
          </p:cNvPr>
          <p:cNvSpPr>
            <a:spLocks noGrp="1"/>
          </p:cNvSpPr>
          <p:nvPr userDrawn="1">
            <p:ph type="body" sz="quarter" idx="10" hasCustomPrompt="1"/>
          </p:nvPr>
        </p:nvSpPr>
        <p:spPr>
          <a:xfrm>
            <a:off x="1228954" y="1453020"/>
            <a:ext cx="6044301" cy="3951962"/>
          </a:xfrm>
          <a:noFill/>
          <a:ln>
            <a:noFill/>
          </a:ln>
        </p:spPr>
        <p:txBody>
          <a:bodyPr wrap="square" lIns="0" tIns="360000" rIns="180000" bIns="0" anchor="ctr">
            <a:noAutofit/>
          </a:bodyPr>
          <a:lstStyle>
            <a:lvl1pPr algn="l">
              <a:lnSpc>
                <a:spcPct val="90000"/>
              </a:lnSpc>
              <a:spcBef>
                <a:spcPts val="0"/>
              </a:spcBef>
              <a:defRPr sz="4800" b="1" i="0"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text</a:t>
            </a:r>
            <a:br>
              <a:rPr lang="en-US"/>
            </a:br>
            <a:r>
              <a:rPr lang="en-US"/>
              <a:t>to your divider slide</a:t>
            </a:r>
          </a:p>
        </p:txBody>
      </p:sp>
      <p:sp>
        <p:nvSpPr>
          <p:cNvPr id="31" name="Freeform 30">
            <a:extLst>
              <a:ext uri="{FF2B5EF4-FFF2-40B4-BE49-F238E27FC236}">
                <a16:creationId xmlns:a16="http://schemas.microsoft.com/office/drawing/2014/main" id="{2C857AFE-1172-BA41-AF85-C4A51E95B2CA}"/>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04311965"/>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Photo">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C3BBD24-06A8-1A4A-99ED-8A60807077D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p:spPr>
        <p:txBody>
          <a:bodyPr bIns="180000" anchor="b">
            <a:normAutofit/>
          </a:bodyPr>
          <a:lstStyle>
            <a:lvl1pPr algn="ctr">
              <a:defRPr sz="1600">
                <a:solidFill>
                  <a:schemeClr val="bg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p:nvPr>
        </p:nvSpPr>
        <p:spPr>
          <a:xfrm>
            <a:off x="355800" y="357216"/>
            <a:ext cx="11480400" cy="1562400"/>
          </a:xfrm>
          <a:solidFill>
            <a:schemeClr val="tx1">
              <a:alpha val="35000"/>
            </a:schemeClr>
          </a:solidFill>
        </p:spPr>
        <p:txBody>
          <a:bodyPr anchor="ctr"/>
          <a:lstStyle>
            <a:lvl1pPr algn="ctr">
              <a:defRPr b="1" i="0">
                <a:solidFill>
                  <a:schemeClr val="bg1"/>
                </a:solidFill>
                <a:latin typeface="IBM Plex Sans SemiBold" panose="020B050305020300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5" name="Freeform 14">
            <a:extLst>
              <a:ext uri="{FF2B5EF4-FFF2-40B4-BE49-F238E27FC236}">
                <a16:creationId xmlns:a16="http://schemas.microsoft.com/office/drawing/2014/main" id="{7AA6FF0F-EF68-C34F-8441-557C608E34D2}"/>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2F9C4D6D-A922-1345-A1A8-1C756DCF58EF}"/>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57">
            <a:extLst>
              <a:ext uri="{FF2B5EF4-FFF2-40B4-BE49-F238E27FC236}">
                <a16:creationId xmlns:a16="http://schemas.microsoft.com/office/drawing/2014/main" id="{1AF0F73F-121B-4645-901F-267B00C591B5}"/>
              </a:ext>
            </a:extLst>
          </p:cNvPr>
          <p:cNvSpPr>
            <a:spLocks noGrp="1"/>
          </p:cNvSpPr>
          <p:nvPr>
            <p:ph type="body" sz="quarter" idx="15"/>
          </p:nvPr>
        </p:nvSpPr>
        <p:spPr>
          <a:xfrm>
            <a:off x="518859" y="3015397"/>
            <a:ext cx="541192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1250125"/>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p:spPr>
        <p:txBody>
          <a:bodyPr bIns="180000" anchor="b">
            <a:normAutofit/>
          </a:bodyPr>
          <a:lstStyle>
            <a:lvl1pPr algn="ctr">
              <a:defRPr sz="1600">
                <a:solidFill>
                  <a:schemeClr val="bg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p:nvPr>
        </p:nvSpPr>
        <p:spPr>
          <a:xfrm>
            <a:off x="355800" y="357216"/>
            <a:ext cx="11480400" cy="1562400"/>
          </a:xfrm>
          <a:solidFill>
            <a:schemeClr val="tx1">
              <a:alpha val="35000"/>
            </a:schemeClr>
          </a:solidFill>
        </p:spPr>
        <p:txBody>
          <a:bodyPr anchor="ctr"/>
          <a:lstStyle>
            <a:lvl1pPr algn="ctr">
              <a:defRPr b="1" i="0">
                <a:solidFill>
                  <a:schemeClr val="bg1"/>
                </a:solidFill>
                <a:latin typeface="IBM Plex Sans SemiBold" panose="020B050305020300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5" name="Freeform 14">
            <a:extLst>
              <a:ext uri="{FF2B5EF4-FFF2-40B4-BE49-F238E27FC236}">
                <a16:creationId xmlns:a16="http://schemas.microsoft.com/office/drawing/2014/main" id="{7AA6FF0F-EF68-C34F-8441-557C608E34D2}"/>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BC3A69CB-0B60-2E46-9CE9-075656CED18E}"/>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 name="Picture 29">
            <a:extLst>
              <a:ext uri="{FF2B5EF4-FFF2-40B4-BE49-F238E27FC236}">
                <a16:creationId xmlns:a16="http://schemas.microsoft.com/office/drawing/2014/main" id="{F1CD1720-798A-2144-8E95-90329F56E55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4036445495"/>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Photo">
    <p:spTree>
      <p:nvGrpSpPr>
        <p:cNvPr id="1" name=""/>
        <p:cNvGrpSpPr/>
        <p:nvPr/>
      </p:nvGrpSpPr>
      <p:grpSpPr>
        <a:xfrm>
          <a:off x="0" y="0"/>
          <a:ext cx="0" cy="0"/>
          <a:chOff x="0" y="0"/>
          <a:chExt cx="0" cy="0"/>
        </a:xfrm>
      </p:grpSpPr>
      <p:sp>
        <p:nvSpPr>
          <p:cNvPr id="66" name="Picture Placeholder 6">
            <a:extLst>
              <a:ext uri="{FF2B5EF4-FFF2-40B4-BE49-F238E27FC236}">
                <a16:creationId xmlns:a16="http://schemas.microsoft.com/office/drawing/2014/main" id="{E55F0531-8A67-5B46-8504-4E5A79665BC8}"/>
              </a:ext>
            </a:extLst>
          </p:cNvPr>
          <p:cNvSpPr>
            <a:spLocks noGrp="1"/>
          </p:cNvSpPr>
          <p:nvPr>
            <p:ph type="pic" sz="quarter" idx="22" hasCustomPrompt="1"/>
          </p:nvPr>
        </p:nvSpPr>
        <p:spPr>
          <a:xfrm>
            <a:off x="355512" y="358954"/>
            <a:ext cx="11480977" cy="1558925"/>
          </a:xfrm>
        </p:spPr>
        <p:txBody>
          <a:bodyPr bIns="180000" anchor="b">
            <a:normAutofit/>
          </a:bodyPr>
          <a:lstStyle>
            <a:lvl1pPr algn="ctr">
              <a:spcBef>
                <a:spcPts val="0"/>
              </a:spcBef>
              <a:defRPr sz="1800">
                <a:solidFill>
                  <a:schemeClr val="bg1"/>
                </a:solidFill>
              </a:defRPr>
            </a:lvl1pPr>
          </a:lstStyle>
          <a:p>
            <a:r>
              <a:rPr lang="en-US"/>
              <a:t>Drag and drop photo onto slide to add header image</a:t>
            </a:r>
          </a:p>
        </p:txBody>
      </p:sp>
      <p:sp>
        <p:nvSpPr>
          <p:cNvPr id="69" name="Title 1">
            <a:extLst>
              <a:ext uri="{FF2B5EF4-FFF2-40B4-BE49-F238E27FC236}">
                <a16:creationId xmlns:a16="http://schemas.microsoft.com/office/drawing/2014/main" id="{20E1D805-0FBE-4047-AA28-F7B71DA351E3}"/>
              </a:ext>
            </a:extLst>
          </p:cNvPr>
          <p:cNvSpPr>
            <a:spLocks noGrp="1"/>
          </p:cNvSpPr>
          <p:nvPr>
            <p:ph type="title"/>
          </p:nvPr>
        </p:nvSpPr>
        <p:spPr>
          <a:xfrm>
            <a:off x="355800" y="357216"/>
            <a:ext cx="11480400" cy="1562400"/>
          </a:xfrm>
          <a:solidFill>
            <a:schemeClr val="tx1">
              <a:alpha val="35000"/>
            </a:schemeClr>
          </a:solidFill>
        </p:spPr>
        <p:txBody>
          <a:bodyPr anchor="ctr"/>
          <a:lstStyle>
            <a:lvl1pPr algn="ctr">
              <a:defRPr b="1" i="0">
                <a:solidFill>
                  <a:schemeClr val="bg1"/>
                </a:solidFill>
                <a:latin typeface="IBM Plex Sans SemiBold" panose="020B0503050203000203" pitchFamily="34" charset="0"/>
              </a:defRPr>
            </a:lvl1pPr>
          </a:lstStyle>
          <a:p>
            <a:r>
              <a:rPr lang="en-US"/>
              <a:t>Click to edit Master title style</a:t>
            </a:r>
          </a:p>
        </p:txBody>
      </p:sp>
      <p:sp>
        <p:nvSpPr>
          <p:cNvPr id="68" name="Freeform 67">
            <a:extLst>
              <a:ext uri="{FF2B5EF4-FFF2-40B4-BE49-F238E27FC236}">
                <a16:creationId xmlns:a16="http://schemas.microsoft.com/office/drawing/2014/main" id="{A81A7D1D-57C2-7F4D-86FF-CCB8244B5FD9}"/>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70" name="Rectangle 69">
            <a:extLst>
              <a:ext uri="{FF2B5EF4-FFF2-40B4-BE49-F238E27FC236}">
                <a16:creationId xmlns:a16="http://schemas.microsoft.com/office/drawing/2014/main" id="{79E4E51C-FB87-8B4E-8FE3-8608D1425507}"/>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 name="Picture 31">
            <a:extLst>
              <a:ext uri="{FF2B5EF4-FFF2-40B4-BE49-F238E27FC236}">
                <a16:creationId xmlns:a16="http://schemas.microsoft.com/office/drawing/2014/main" id="{E8D4B176-2C79-484B-A8DE-FEC4A3AFEB5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87488439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orizontal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p:nvPr>
        </p:nvSpPr>
        <p:spPr>
          <a:xfrm>
            <a:off x="515380" y="241403"/>
            <a:ext cx="11161240" cy="720000"/>
          </a:xfrm>
        </p:spPr>
        <p:txBody>
          <a:bodyPr>
            <a:noAutofit/>
          </a:bodyPr>
          <a:lstStyle/>
          <a:p>
            <a:r>
              <a:rPr lang="en-US"/>
              <a:t>Click to edit Master title style</a:t>
            </a:r>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solidFill>
            <a:schemeClr val="accent1"/>
          </a:solidFill>
        </p:spPr>
        <p:txBody>
          <a:bodyPr lIns="360000" rIns="360000" anchor="ctr">
            <a:noAutofit/>
          </a:bodyPr>
          <a:lstStyle>
            <a:lvl1pPr algn="ctr">
              <a:spcBef>
                <a:spcPts val="0"/>
              </a:spcBef>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p:spPr>
        <p:txBody>
          <a:bodyPr>
            <a:noAutofit/>
          </a:bodyPr>
          <a:lstStyle>
            <a:lvl1pPr>
              <a:defRPr sz="18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CA75758-CE2F-AD4D-9C00-A5C4D754094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1163839746"/>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ight Panel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p:nvPr>
        </p:nvSpPr>
        <p:spPr>
          <a:xfrm>
            <a:off x="515380" y="241403"/>
            <a:ext cx="11161240" cy="72000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userDrawn="1"/>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p>
          <a:p>
            <a:pPr lvl="0"/>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422D4709-976D-8A4B-91D9-0F46B2A3B23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438911408"/>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Panel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p:nvPr>
        </p:nvSpPr>
        <p:spPr>
          <a:xfrm>
            <a:off x="515380" y="241403"/>
            <a:ext cx="11161240" cy="72000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userDrawn="1"/>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p>
          <a:p>
            <a:pPr lvl="0"/>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p:spPr>
        <p:txBody>
          <a:bodyPr bIns="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2" name="Content Placeholder 7">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7">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a:extLst>
              <a:ext uri="{FF2B5EF4-FFF2-40B4-BE49-F238E27FC236}">
                <a16:creationId xmlns:a16="http://schemas.microsoft.com/office/drawing/2014/main" id="{30D26959-709E-344A-9D91-500503F8DEF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866242549"/>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p:spPr>
        <p:txBody>
          <a:bodyPr/>
          <a:lstStyle/>
          <a:p>
            <a:endParaRPr lang="en-US"/>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4478866" y="225425"/>
            <a:ext cx="7197753" cy="720000"/>
          </a:xfrm>
        </p:spPr>
        <p:txBody>
          <a:bodyPr/>
          <a:lstStyle/>
          <a:p>
            <a:r>
              <a:rPr lang="en-US"/>
              <a:t>Click to edit Master title style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reeform 18">
            <a:extLst>
              <a:ext uri="{FF2B5EF4-FFF2-40B4-BE49-F238E27FC236}">
                <a16:creationId xmlns:a16="http://schemas.microsoft.com/office/drawing/2014/main" id="{43A43FB6-03C7-CC41-BCE9-0DF5F24BF3CB}"/>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a:extLst>
              <a:ext uri="{FF2B5EF4-FFF2-40B4-BE49-F238E27FC236}">
                <a16:creationId xmlns:a16="http://schemas.microsoft.com/office/drawing/2014/main" id="{70AB483B-B616-384E-83C0-785A1EA1630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984922739"/>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endParaRPr lang="en-US"/>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519641" y="225425"/>
            <a:ext cx="7197753" cy="720000"/>
          </a:xfrm>
        </p:spPr>
        <p:txBody>
          <a:bodyPr/>
          <a:lstStyle/>
          <a:p>
            <a:r>
              <a:rPr lang="en-US"/>
              <a:t>Click to edit Master title style</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13" name="Freeform 12">
            <a:extLst>
              <a:ext uri="{FF2B5EF4-FFF2-40B4-BE49-F238E27FC236}">
                <a16:creationId xmlns:a16="http://schemas.microsoft.com/office/drawing/2014/main" id="{3F8F1147-DAD1-334F-B034-7921149D6AFE}"/>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7105119"/>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390650"/>
            <a:ext cx="10497312" cy="3443288"/>
          </a:xfrm>
          <a:solidFill>
            <a:schemeClr val="bg1"/>
          </a:solidFill>
        </p:spPr>
        <p:txBody>
          <a:bodyPr anchor="ctr"/>
          <a:lstStyle>
            <a:lvl1pPr algn="ctr">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719865"/>
            <a:ext cx="11169650" cy="338036"/>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p>
        </p:txBody>
      </p:sp>
      <p:sp>
        <p:nvSpPr>
          <p:cNvPr id="5" name="Freeform 4">
            <a:extLst>
              <a:ext uri="{FF2B5EF4-FFF2-40B4-BE49-F238E27FC236}">
                <a16:creationId xmlns:a16="http://schemas.microsoft.com/office/drawing/2014/main" id="{BB48568B-1C7F-1043-8FB4-C34722649442}"/>
              </a:ext>
            </a:extLst>
          </p:cNvPr>
          <p:cNvSpPr/>
          <p:nvPr userDrawn="1"/>
        </p:nvSpPr>
        <p:spPr>
          <a:xfrm>
            <a:off x="603504" y="87782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D0FD2320-9916-B945-8520-A2418121744A}"/>
              </a:ext>
            </a:extLst>
          </p:cNvPr>
          <p:cNvSpPr/>
          <p:nvPr userDrawn="1"/>
        </p:nvSpPr>
        <p:spPr>
          <a:xfrm flipV="1">
            <a:off x="603504" y="464248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F410E56-EAA4-184C-A88F-39DBFF3B3134}"/>
              </a:ext>
            </a:extLst>
          </p:cNvPr>
          <p:cNvSpPr/>
          <p:nvPr userDrawn="1"/>
        </p:nvSpPr>
        <p:spPr>
          <a:xfrm>
            <a:off x="688881" y="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4" name="Rectangle 23">
            <a:extLst>
              <a:ext uri="{FF2B5EF4-FFF2-40B4-BE49-F238E27FC236}">
                <a16:creationId xmlns:a16="http://schemas.microsoft.com/office/drawing/2014/main" id="{01CCB49D-21BD-7E44-AE19-8BE23A6D654A}"/>
              </a:ext>
            </a:extLst>
          </p:cNvPr>
          <p:cNvSpPr/>
          <p:nvPr userDrawn="1"/>
        </p:nvSpPr>
        <p:spPr>
          <a:xfrm>
            <a:off x="10308452" y="4533255"/>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pic>
        <p:nvPicPr>
          <p:cNvPr id="13" name="Picture 12">
            <a:extLst>
              <a:ext uri="{FF2B5EF4-FFF2-40B4-BE49-F238E27FC236}">
                <a16:creationId xmlns:a16="http://schemas.microsoft.com/office/drawing/2014/main" id="{E7FE781F-0518-2345-A57C-DEB4B8BFF1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1919817328"/>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867">
          <p15:clr>
            <a:srgbClr val="FBAE40"/>
          </p15:clr>
        </p15:guide>
        <p15:guide id="8" orient="horz" pos="3612">
          <p15:clr>
            <a:srgbClr val="FBAE40"/>
          </p15:clr>
        </p15:guide>
        <p15:guide id="9" orient="horz" pos="3045">
          <p15:clr>
            <a:srgbClr val="FBAE40"/>
          </p15:clr>
        </p15:guide>
        <p15:guide id="10" orient="horz" pos="38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Layout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04235"/>
            <a:ext cx="3885652" cy="365125"/>
          </a:xfrm>
        </p:spPr>
        <p:txBody>
          <a:bodyPr/>
          <a:lstStyle/>
          <a:p>
            <a:endParaRPr lang="en-US"/>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27443" y="768858"/>
            <a:ext cx="4953381" cy="4589526"/>
          </a:xfrm>
          <a:noFill/>
        </p:spPr>
        <p:txBody>
          <a:bodyPr anchor="ctr"/>
          <a:lstStyle>
            <a:lvl1pPr algn="ctr">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27444" y="5734050"/>
            <a:ext cx="4953382" cy="326765"/>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p>
        </p:txBody>
      </p:sp>
      <p:sp>
        <p:nvSpPr>
          <p:cNvPr id="23" name="Rectangle 22">
            <a:extLst>
              <a:ext uri="{FF2B5EF4-FFF2-40B4-BE49-F238E27FC236}">
                <a16:creationId xmlns:a16="http://schemas.microsoft.com/office/drawing/2014/main" id="{1F410E56-EAA4-184C-A88F-39DBFF3B3134}"/>
              </a:ext>
            </a:extLst>
          </p:cNvPr>
          <p:cNvSpPr/>
          <p:nvPr userDrawn="1"/>
        </p:nvSpPr>
        <p:spPr>
          <a:xfrm>
            <a:off x="6096000" y="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Lst>
          </p:cNvPr>
          <p:cNvSpPr/>
          <p:nvPr userDrawn="1"/>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algn="ctr">
              <a:defRPr/>
            </a:lvl1pPr>
          </a:lstStyle>
          <a:p>
            <a:r>
              <a:rPr lang="en-US"/>
              <a:t>Drop photo here</a:t>
            </a:r>
            <a:br>
              <a:rPr lang="en-US"/>
            </a:br>
            <a:r>
              <a:rPr lang="en-US"/>
              <a:t>to add background photo</a:t>
            </a:r>
          </a:p>
        </p:txBody>
      </p:sp>
      <p:sp>
        <p:nvSpPr>
          <p:cNvPr id="24" name="Rectangle 23">
            <a:extLst>
              <a:ext uri="{FF2B5EF4-FFF2-40B4-BE49-F238E27FC236}">
                <a16:creationId xmlns:a16="http://schemas.microsoft.com/office/drawing/2014/main" id="{01CCB49D-21BD-7E44-AE19-8BE23A6D654A}"/>
              </a:ext>
            </a:extLst>
          </p:cNvPr>
          <p:cNvSpPr/>
          <p:nvPr userDrawn="1"/>
        </p:nvSpPr>
        <p:spPr>
          <a:xfrm>
            <a:off x="10760656" y="4450959"/>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pic>
        <p:nvPicPr>
          <p:cNvPr id="11" name="Picture 10">
            <a:extLst>
              <a:ext uri="{FF2B5EF4-FFF2-40B4-BE49-F238E27FC236}">
                <a16:creationId xmlns:a16="http://schemas.microsoft.com/office/drawing/2014/main" id="{6D022EC4-CA4B-2540-B156-F5767CE456F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631868"/>
      </p:ext>
    </p:extLst>
  </p:cSld>
  <p:clrMapOvr>
    <a:masterClrMapping/>
  </p:clrMapOvr>
  <p:extLst>
    <p:ext uri="{DCECCB84-F9BA-43D5-87BE-67443E8EF086}">
      <p15:sldGuideLst xmlns:p15="http://schemas.microsoft.com/office/powerpoint/2012/main">
        <p15:guide id="4" pos="7363">
          <p15:clr>
            <a:srgbClr val="FBAE40"/>
          </p15:clr>
        </p15:guide>
        <p15:guide id="7" orient="horz" pos="3612">
          <p15:clr>
            <a:srgbClr val="FBAE40"/>
          </p15:clr>
        </p15:guide>
        <p15:guide id="8" orient="horz" pos="3816">
          <p15:clr>
            <a:srgbClr val="FBAE40"/>
          </p15:clr>
        </p15:guide>
        <p15:guide id="9" orient="horz" pos="482">
          <p15:clr>
            <a:srgbClr val="FBAE40"/>
          </p15:clr>
        </p15:guide>
        <p15:guide id="10" pos="422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61" name="Rectangle 60">
            <a:extLst>
              <a:ext uri="{FF2B5EF4-FFF2-40B4-BE49-F238E27FC236}">
                <a16:creationId xmlns:a16="http://schemas.microsoft.com/office/drawing/2014/main" id="{E2808EE8-9812-924F-92E0-A705FC0A1140}"/>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AECA45BF-7B1F-5649-9576-D519983F0E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2492470777"/>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61" name="Rectangle 60">
            <a:extLst>
              <a:ext uri="{FF2B5EF4-FFF2-40B4-BE49-F238E27FC236}">
                <a16:creationId xmlns:a16="http://schemas.microsoft.com/office/drawing/2014/main" id="{E2808EE8-9812-924F-92E0-A705FC0A1140}"/>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18859" y="1773238"/>
            <a:ext cx="3523302"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3540" y="1773238"/>
            <a:ext cx="349256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18432"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pic>
        <p:nvPicPr>
          <p:cNvPr id="13" name="Picture 12">
            <a:extLst>
              <a:ext uri="{FF2B5EF4-FFF2-40B4-BE49-F238E27FC236}">
                <a16:creationId xmlns:a16="http://schemas.microsoft.com/office/drawing/2014/main" id="{31E90577-5A07-9849-88E9-86D615B77F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815693412"/>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47">
          <p15:clr>
            <a:srgbClr val="FBAE40"/>
          </p15:clr>
        </p15:guide>
        <p15:guide id="16" pos="4951">
          <p15:clr>
            <a:srgbClr val="FBAE40"/>
          </p15:clr>
        </p15:guide>
        <p15:guide id="17" pos="515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5" name="Rectangle 4">
            <a:extLst>
              <a:ext uri="{FF2B5EF4-FFF2-40B4-BE49-F238E27FC236}">
                <a16:creationId xmlns:a16="http://schemas.microsoft.com/office/drawing/2014/main" id="{55ACEF09-F0CD-7449-9B9E-747B150BFF64}"/>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773238"/>
            <a:ext cx="2540528"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773238"/>
            <a:ext cx="2553131"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773238"/>
            <a:ext cx="2547914"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14518" y="1773238"/>
            <a:ext cx="2549800"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7820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14518"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a:t>CLICK TO ADD SUBHEADER</a:t>
            </a:r>
          </a:p>
        </p:txBody>
      </p:sp>
      <p:pic>
        <p:nvPicPr>
          <p:cNvPr id="15" name="Picture 14">
            <a:extLst>
              <a:ext uri="{FF2B5EF4-FFF2-40B4-BE49-F238E27FC236}">
                <a16:creationId xmlns:a16="http://schemas.microsoft.com/office/drawing/2014/main" id="{A51EE3BB-C5D8-7748-AC61-802ED7AA1D7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4049894943"/>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17">
          <p15:clr>
            <a:srgbClr val="FBAE40"/>
          </p15:clr>
        </p15:guide>
        <p15:guide id="15" orient="horz" pos="754">
          <p15:clr>
            <a:srgbClr val="FBAE40"/>
          </p15:clr>
        </p15:guide>
        <p15:guide id="16" orient="horz" pos="3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Tea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4100286"/>
            <a:ext cx="2530185"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23114" y="2986560"/>
            <a:ext cx="257012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a:t>Click to add bio</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23114" y="4100286"/>
            <a:ext cx="25643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23114"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99" name="Title 1">
            <a:extLst>
              <a:ext uri="{FF2B5EF4-FFF2-40B4-BE49-F238E27FC236}">
                <a16:creationId xmlns:a16="http://schemas.microsoft.com/office/drawing/2014/main" id="{8F57AE45-33D9-C440-9135-ACD7B9712159}"/>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103" name="Picture 102">
            <a:extLst>
              <a:ext uri="{FF2B5EF4-FFF2-40B4-BE49-F238E27FC236}">
                <a16:creationId xmlns:a16="http://schemas.microsoft.com/office/drawing/2014/main" id="{E6E493E1-DAA7-D547-AA89-A4C4BC5865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1565206227"/>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1933">
          <p15:clr>
            <a:srgbClr val="FBAE40"/>
          </p15:clr>
        </p15:guide>
        <p15:guide id="14" orient="horz" pos="2505">
          <p15:clr>
            <a:srgbClr val="FBAE40"/>
          </p15:clr>
        </p15:guide>
        <p15:guide id="16" orient="horz" pos="38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x Tea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2" name="Title 1">
            <a:extLst>
              <a:ext uri="{FF2B5EF4-FFF2-40B4-BE49-F238E27FC236}">
                <a16:creationId xmlns:a16="http://schemas.microsoft.com/office/drawing/2014/main" id="{6E2A8AFB-F209-8C42-ACBB-8E2C934266B5}"/>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89" name="Picture 88">
            <a:extLst>
              <a:ext uri="{FF2B5EF4-FFF2-40B4-BE49-F238E27FC236}">
                <a16:creationId xmlns:a16="http://schemas.microsoft.com/office/drawing/2014/main" id="{BCF0B2E4-19B3-E347-A2C0-292DB4DF1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261019126"/>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33">
          <p15:clr>
            <a:srgbClr val="FBAE40"/>
          </p15:clr>
        </p15:guide>
        <p15:guide id="18" orient="horz" pos="2505">
          <p15:clr>
            <a:srgbClr val="FBAE40"/>
          </p15:clr>
        </p15:guide>
        <p15:guide id="20" orient="horz"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ltiple Images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B4CAAB5D-0925-2346-BEC1-0B343C01636A}"/>
              </a:ext>
            </a:extLst>
          </p:cNvPr>
          <p:cNvSpPr>
            <a:spLocks noGrp="1"/>
          </p:cNvSpPr>
          <p:nvPr>
            <p:ph sz="quarter" idx="21"/>
          </p:nvPr>
        </p:nvSpPr>
        <p:spPr>
          <a:xfrm>
            <a:off x="7464425" y="3796153"/>
            <a:ext cx="4212195" cy="23696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2" y="1197263"/>
            <a:ext cx="4211638" cy="2377210"/>
          </a:xfrm>
        </p:spPr>
        <p:txBody>
          <a:bodyPr>
            <a:noAutofit/>
          </a:bodyPr>
          <a:lstStyle/>
          <a:p>
            <a:r>
              <a:rPr lang="en-US"/>
              <a:t>Click icon to add picture</a:t>
            </a:r>
          </a:p>
        </p:txBody>
      </p:sp>
      <p:sp>
        <p:nvSpPr>
          <p:cNvPr id="13" name="Title 1">
            <a:extLst>
              <a:ext uri="{FF2B5EF4-FFF2-40B4-BE49-F238E27FC236}">
                <a16:creationId xmlns:a16="http://schemas.microsoft.com/office/drawing/2014/main" id="{C5BEAB38-C748-2248-8770-3109CF347825}"/>
              </a:ext>
            </a:extLst>
          </p:cNvPr>
          <p:cNvSpPr>
            <a:spLocks noGrp="1"/>
          </p:cNvSpPr>
          <p:nvPr>
            <p:ph type="title"/>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a:t>Click to edit Master title style</a:t>
            </a:r>
          </a:p>
        </p:txBody>
      </p:sp>
      <p:pic>
        <p:nvPicPr>
          <p:cNvPr id="14" name="Picture 13">
            <a:extLst>
              <a:ext uri="{FF2B5EF4-FFF2-40B4-BE49-F238E27FC236}">
                <a16:creationId xmlns:a16="http://schemas.microsoft.com/office/drawing/2014/main" id="{7865DF70-CAC2-5B48-A439-F80062E2E27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526105041"/>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3C008195-F589-284C-88E0-4291E0E17338}"/>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B15CAE20-284E-154E-A048-D6BDC26BDDB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19148416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_Right Bar">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4D6D2240-FA47-0D4F-A2AD-9029D094373B}"/>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8DB00395-58E4-2940-BEC1-A7ECD6C19A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51272584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p:txBody>
          <a:bodyPr lIns="0" tIns="0" rIns="0" bIns="0"/>
          <a:lstStyle/>
          <a:p>
            <a:fld id="{5B64C28E-966E-6B4A-816A-311B7D0A2E6D}" type="slidenum">
              <a:rPr lang="en-US" smtClean="0"/>
              <a:t>‹#›</a:t>
            </a:fld>
            <a:endParaRPr lang="en-US"/>
          </a:p>
        </p:txBody>
      </p:sp>
      <p:sp>
        <p:nvSpPr>
          <p:cNvPr id="6" name="Rectangle 5">
            <a:extLst>
              <a:ext uri="{FF2B5EF4-FFF2-40B4-BE49-F238E27FC236}">
                <a16:creationId xmlns:a16="http://schemas.microsoft.com/office/drawing/2014/main" id="{F28626B5-9424-544A-997E-D29151C33BF4}"/>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C53F225-B7C0-C74B-A467-EE9BF5427E7D}"/>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9" name="Picture 8">
            <a:extLst>
              <a:ext uri="{FF2B5EF4-FFF2-40B4-BE49-F238E27FC236}">
                <a16:creationId xmlns:a16="http://schemas.microsoft.com/office/drawing/2014/main" id="{47871F36-3B46-EF44-9BF2-45303CDBB1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742703865"/>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York University Logo.&#10;">
            <a:extLst>
              <a:ext uri="{FF2B5EF4-FFF2-40B4-BE49-F238E27FC236}">
                <a16:creationId xmlns:a16="http://schemas.microsoft.com/office/drawing/2014/main" id="{8F77E252-CAFA-7822-886B-45273CF871F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Tree>
    <p:extLst>
      <p:ext uri="{BB962C8B-B14F-4D97-AF65-F5344CB8AC3E}">
        <p14:creationId xmlns:p14="http://schemas.microsoft.com/office/powerpoint/2010/main" val="109652894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7796103"/>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tion Header">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49579"/>
            <a:ext cx="11485301" cy="6146157"/>
          </a:xfrm>
          <a:prstGeom prst="rect">
            <a:avLst/>
          </a:prstGeom>
          <a:solidFill>
            <a:schemeClr val="bg1"/>
          </a:solidFill>
        </p:spPr>
        <p:txBody>
          <a:bodyPr wrap="square" rIns="288000" anchor="ctr">
            <a:noAutofit/>
          </a:bodyPr>
          <a:lstStyle>
            <a:lvl1pPr marL="0" indent="0" algn="ctr">
              <a:buFont typeface="Arial" panose="020B0604020202020204" pitchFamily="34" charset="0"/>
              <a:buNone/>
              <a:defRPr/>
            </a:lvl1pPr>
          </a:lstStyle>
          <a:p>
            <a:r>
              <a:rPr lang="en-US"/>
              <a:t>Drop photo here to add background photo</a:t>
            </a:r>
          </a:p>
        </p:txBody>
      </p:sp>
      <p:sp>
        <p:nvSpPr>
          <p:cNvPr id="37" name="Text Placeholder 2">
            <a:extLst>
              <a:ext uri="{FF2B5EF4-FFF2-40B4-BE49-F238E27FC236}">
                <a16:creationId xmlns:a16="http://schemas.microsoft.com/office/drawing/2014/main" id="{5B0AA002-EEF2-0444-877C-29A9E5603201}"/>
              </a:ext>
              <a:ext uri="{C183D7F6-B498-43B3-948B-1728B52AA6E4}">
                <adec:decorative xmlns:adec="http://schemas.microsoft.com/office/drawing/2017/decorative" val="1"/>
              </a:ext>
            </a:extLst>
          </p:cNvPr>
          <p:cNvSpPr>
            <a:spLocks noGrp="1"/>
          </p:cNvSpPr>
          <p:nvPr userDrawn="1">
            <p:ph type="body" sz="quarter" idx="15" hasCustomPrompt="1"/>
          </p:nvPr>
        </p:nvSpPr>
        <p:spPr>
          <a:xfrm>
            <a:off x="359228" y="1443600"/>
            <a:ext cx="11484000" cy="5059585"/>
          </a:xfrm>
          <a:prstGeom prst="rect">
            <a:avLst/>
          </a:prstGeo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marL="571500" indent="-571500">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Section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userDrawn="1">
            <p:ph type="body" sz="quarter" idx="14" hasCustomPrompt="1"/>
          </p:nvPr>
        </p:nvSpPr>
        <p:spPr>
          <a:xfrm>
            <a:off x="704469" y="4410731"/>
            <a:ext cx="10496932" cy="631755"/>
          </a:xfrm>
          <a:prstGeom prst="rect">
            <a:avLst/>
          </a:prstGeom>
          <a:noFill/>
          <a:ln>
            <a:noFill/>
          </a:ln>
        </p:spPr>
        <p:txBody>
          <a:bodyPr lIns="0" tIns="0" rIns="0" bIns="0" anchor="t">
            <a:noAutofit/>
          </a:bodyPr>
          <a:lstStyle>
            <a:lvl1pPr marL="0" indent="0" algn="l">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Section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userDrawn="1">
            <p:ph type="body" sz="quarter" idx="13" hasCustomPrompt="1"/>
          </p:nvPr>
        </p:nvSpPr>
        <p:spPr>
          <a:xfrm>
            <a:off x="704469" y="5047241"/>
            <a:ext cx="10496932" cy="315212"/>
          </a:xfrm>
          <a:prstGeom prst="rect">
            <a:avLst/>
          </a:prstGeom>
          <a:noFill/>
          <a:ln>
            <a:noFill/>
          </a:ln>
        </p:spPr>
        <p:txBody>
          <a:bodyPr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Additional information if needed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261992089"/>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ection Header_4">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32" name="Text Placeholder 31">
            <a:extLst>
              <a:ext uri="{FF2B5EF4-FFF2-40B4-BE49-F238E27FC236}">
                <a16:creationId xmlns:a16="http://schemas.microsoft.com/office/drawing/2014/main" id="{39316D4C-C12B-3449-B9EE-F7CCDFBAA4F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31" name="Freeform 30">
            <a:extLst>
              <a:ext uri="{FF2B5EF4-FFF2-40B4-BE49-F238E27FC236}">
                <a16:creationId xmlns:a16="http://schemas.microsoft.com/office/drawing/2014/main" id="{2C857AFE-1172-BA41-AF85-C4A51E95B2CA}"/>
              </a:ext>
              <a:ext uri="{C183D7F6-B498-43B3-948B-1728B52AA6E4}">
                <adec:decorative xmlns:adec="http://schemas.microsoft.com/office/drawing/2017/decorative" val="1"/>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713543939"/>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Slide_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3" y="1136080"/>
            <a:ext cx="4311579" cy="2503143"/>
          </a:xfrm>
          <a:solidFill>
            <a:schemeClr val="accent1"/>
          </a:solidFill>
          <a:ln>
            <a:noFill/>
          </a:ln>
        </p:spPr>
        <p:txBody>
          <a:bodyPr vert="horz" lIns="0" tIns="36000" rIns="72000" bIns="0" rtlCol="0" anchor="b">
            <a:noAutofit/>
          </a:bodyPr>
          <a:lstStyle>
            <a:lvl1pPr marL="0" indent="0">
              <a:lnSpc>
                <a:spcPct val="90000"/>
              </a:lnSpc>
              <a:spcBef>
                <a:spcPts val="0"/>
              </a:spcBef>
              <a:spcAft>
                <a:spcPts val="225"/>
              </a:spcAft>
              <a:buFont typeface="Arial" panose="020B0604020202020204" pitchFamily="34" charset="0"/>
              <a:buNone/>
              <a:defRPr lang="en-US" sz="3000">
                <a:solidFill>
                  <a:schemeClr val="bg1"/>
                </a:solidFill>
                <a:cs typeface="+mn-cs"/>
              </a:defRPr>
            </a:lvl1pPr>
          </a:lstStyle>
          <a:p>
            <a:pPr marL="0" lvl="0" indent="0">
              <a:lnSpc>
                <a:spcPct val="90000"/>
              </a:lnSpc>
              <a:spcBef>
                <a:spcPts val="0"/>
              </a:spcBef>
              <a:spcAft>
                <a:spcPts val="225"/>
              </a:spcAft>
              <a:buFont typeface="Arial" panose="020B0604020202020204" pitchFamily="34" charset="0"/>
            </a:pPr>
            <a:r>
              <a:rPr lang="en-US"/>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60" y="3665117"/>
            <a:ext cx="4301133" cy="631755"/>
          </a:xfrm>
          <a:prstGeom prst="rect">
            <a:avLst/>
          </a:prstGeom>
          <a:solidFill>
            <a:schemeClr val="accent1"/>
          </a:solidFill>
          <a:ln>
            <a:noFill/>
          </a:ln>
        </p:spPr>
        <p:txBody>
          <a:bodyPr lIns="0" tIns="72000" rIns="180000" bIns="0" anchor="t">
            <a:noAutofit/>
          </a:bodyPr>
          <a:lstStyle>
            <a:lvl1pPr marL="0" indent="0">
              <a:lnSpc>
                <a:spcPct val="100000"/>
              </a:lnSpc>
              <a:spcBef>
                <a:spcPts val="0"/>
              </a:spcBef>
              <a:buFont typeface="Arial" panose="020B0604020202020204" pitchFamily="34" charset="0"/>
              <a:buNone/>
              <a:defRPr sz="1200" b="0" i="0" cap="none" baseline="0">
                <a:solidFill>
                  <a:schemeClr val="bg1"/>
                </a:solidFill>
                <a:latin typeface="IBM Plex Sans Light" panose="020B0403050203000203" pitchFamily="34" charset="0"/>
              </a:defRPr>
            </a:lvl1pPr>
            <a:lvl2pPr>
              <a:defRPr sz="2100" b="1" i="0">
                <a:solidFill>
                  <a:schemeClr val="bg1"/>
                </a:solidFill>
                <a:latin typeface="IBM Plex Sans SemiBold" panose="020B0503050203000203" pitchFamily="34" charset="0"/>
              </a:defRPr>
            </a:lvl2pPr>
            <a:lvl3pPr>
              <a:defRPr sz="1800" b="1" i="0">
                <a:solidFill>
                  <a:schemeClr val="bg1"/>
                </a:solidFill>
                <a:latin typeface="IBM Plex Sans SemiBold" panose="020B0503050203000203" pitchFamily="34" charset="0"/>
              </a:defRPr>
            </a:lvl3pPr>
            <a:lvl4pPr>
              <a:defRPr sz="1500" b="1" i="0">
                <a:solidFill>
                  <a:schemeClr val="bg1"/>
                </a:solidFill>
                <a:latin typeface="IBM Plex Sans SemiBold" panose="020B0503050203000203" pitchFamily="34" charset="0"/>
              </a:defRPr>
            </a:lvl4pPr>
            <a:lvl5pPr>
              <a:defRPr sz="1500" b="1" i="0">
                <a:solidFill>
                  <a:schemeClr val="bg1"/>
                </a:solidFill>
                <a:latin typeface="IBM Plex Sans SemiBold" panose="020B0503050203000203" pitchFamily="34" charset="0"/>
              </a:defRPr>
            </a:lvl5pPr>
          </a:lstStyle>
          <a:p>
            <a:pPr lvl="0"/>
            <a:r>
              <a:rPr lang="en-US"/>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60" y="4301625"/>
            <a:ext cx="4301133" cy="315212"/>
          </a:xfrm>
          <a:prstGeom prst="rect">
            <a:avLst/>
          </a:prstGeom>
          <a:solidFill>
            <a:schemeClr val="accent1"/>
          </a:solidFill>
          <a:ln>
            <a:noFill/>
          </a:ln>
        </p:spPr>
        <p:txBody>
          <a:bodyPr lIns="0" tIns="0" rIns="180000" bIns="0" anchor="b">
            <a:noAutofit/>
          </a:bodyPr>
          <a:lstStyle>
            <a:lvl1pPr marL="0" indent="0">
              <a:buFont typeface="Arial" panose="020B0604020202020204" pitchFamily="34" charset="0"/>
              <a:buNone/>
              <a:defRPr sz="900" b="1" i="0" cap="all" baseline="0">
                <a:solidFill>
                  <a:schemeClr val="bg1"/>
                </a:solidFill>
                <a:latin typeface="IBM Plex Sans SemiBold" panose="020B0503050203000203" pitchFamily="34" charset="0"/>
              </a:defRPr>
            </a:lvl1pPr>
            <a:lvl2pPr>
              <a:defRPr sz="2100" b="1" i="0">
                <a:solidFill>
                  <a:schemeClr val="bg1"/>
                </a:solidFill>
                <a:latin typeface="IBM Plex Sans SemiBold" panose="020B0503050203000203" pitchFamily="34" charset="0"/>
              </a:defRPr>
            </a:lvl2pPr>
            <a:lvl3pPr>
              <a:defRPr sz="1800" b="1" i="0">
                <a:solidFill>
                  <a:schemeClr val="bg1"/>
                </a:solidFill>
                <a:latin typeface="IBM Plex Sans SemiBold" panose="020B0503050203000203" pitchFamily="34" charset="0"/>
              </a:defRPr>
            </a:lvl3pPr>
            <a:lvl4pPr>
              <a:defRPr sz="1500" b="1" i="0">
                <a:solidFill>
                  <a:schemeClr val="bg1"/>
                </a:solidFill>
                <a:latin typeface="IBM Plex Sans SemiBold" panose="020B0503050203000203" pitchFamily="34" charset="0"/>
              </a:defRPr>
            </a:lvl4pPr>
            <a:lvl5pPr>
              <a:defRPr sz="1500" b="1" i="0">
                <a:solidFill>
                  <a:schemeClr val="bg1"/>
                </a:solidFill>
                <a:latin typeface="IBM Plex Sans SemiBold" panose="020B0503050203000203" pitchFamily="34" charset="0"/>
              </a:defRPr>
            </a:lvl5pPr>
          </a:lstStyle>
          <a:p>
            <a:pPr lvl="0"/>
            <a:r>
              <a:rPr lang="en-US"/>
              <a:t>Presenter name</a:t>
            </a:r>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p:nvCxnSpPr>
        <p:spPr>
          <a:xfrm>
            <a:off x="7524314"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569358"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600" y="355924"/>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2" y="1"/>
            <a:ext cx="12192003"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sz="1350"/>
          </a:p>
        </p:txBody>
      </p:sp>
      <p:cxnSp>
        <p:nvCxnSpPr>
          <p:cNvPr id="3" name="Straight Connector 2">
            <a:extLst>
              <a:ext uri="{FF2B5EF4-FFF2-40B4-BE49-F238E27FC236}">
                <a16:creationId xmlns:a16="http://schemas.microsoft.com/office/drawing/2014/main" id="{0372DA2A-F7E5-7FFB-3A6A-94EAA50B7F11}"/>
              </a:ext>
              <a:ext uri="{C183D7F6-B498-43B3-948B-1728B52AA6E4}">
                <adec:decorative xmlns:adec="http://schemas.microsoft.com/office/drawing/2017/decorative" val="1"/>
              </a:ext>
            </a:extLst>
          </p:cNvPr>
          <p:cNvCxnSpPr>
            <a:cxnSpLocks/>
          </p:cNvCxnSpPr>
          <p:nvPr userDrawn="1"/>
        </p:nvCxnSpPr>
        <p:spPr>
          <a:xfrm>
            <a:off x="7524314"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Placeholder 9" descr="York University Logo.">
            <a:extLst>
              <a:ext uri="{FF2B5EF4-FFF2-40B4-BE49-F238E27FC236}">
                <a16:creationId xmlns:a16="http://schemas.microsoft.com/office/drawing/2014/main" id="{E9A9175F-AC10-8BA5-CD8F-AB9EF568A429}"/>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7569358" y="5066521"/>
            <a:ext cx="4290917" cy="360000"/>
          </a:xfrm>
          <a:prstGeom prst="rect">
            <a:avLst/>
          </a:prstGeom>
        </p:spPr>
      </p:pic>
      <p:sp>
        <p:nvSpPr>
          <p:cNvPr id="5" name="Freeform 10">
            <a:extLst>
              <a:ext uri="{FF2B5EF4-FFF2-40B4-BE49-F238E27FC236}">
                <a16:creationId xmlns:a16="http://schemas.microsoft.com/office/drawing/2014/main" id="{7D3B17FD-2F0B-B192-CFAE-BFE76ACDDA91}"/>
              </a:ext>
              <a:ext uri="{C183D7F6-B498-43B3-948B-1728B52AA6E4}">
                <adec:decorative xmlns:adec="http://schemas.microsoft.com/office/drawing/2017/decorative" val="1"/>
              </a:ext>
            </a:extLst>
          </p:cNvPr>
          <p:cNvSpPr/>
          <p:nvPr userDrawn="1"/>
        </p:nvSpPr>
        <p:spPr>
          <a:xfrm>
            <a:off x="-2" y="1"/>
            <a:ext cx="12192003"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sz="1350"/>
          </a:p>
        </p:txBody>
      </p:sp>
    </p:spTree>
    <p:custDataLst>
      <p:tags r:id="rId1"/>
    </p:custDataLst>
    <p:extLst>
      <p:ext uri="{BB962C8B-B14F-4D97-AF65-F5344CB8AC3E}">
        <p14:creationId xmlns:p14="http://schemas.microsoft.com/office/powerpoint/2010/main" val="14806761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_3">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42" name="Text Placeholder 41">
            <a:extLst>
              <a:ext uri="{FF2B5EF4-FFF2-40B4-BE49-F238E27FC236}">
                <a16:creationId xmlns:a16="http://schemas.microsoft.com/office/drawing/2014/main" id="{90D4015A-9A81-034F-AC64-D2D5054A732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636571415"/>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3C008195-F589-284C-88E0-4291E0E17338}"/>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B15CAE20-284E-154E-A048-D6BDC26BDDB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242902597"/>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a:prstGeom prst="rect">
            <a:avLst/>
          </a:prstGeom>
        </p:spPr>
        <p:txBody>
          <a:bodyPr>
            <a:noAutofit/>
          </a:bodyPr>
          <a:lstStyle>
            <a:lvl1pPr>
              <a:defRPr sz="16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prstGeom prst="rect">
            <a:avLst/>
          </a:prstGeom>
          <a:solidFill>
            <a:schemeClr val="accent1"/>
          </a:solidFill>
        </p:spPr>
        <p:txBody>
          <a:bodyPr lIns="360000" rIns="360000" anchor="ctr">
            <a:noAutofit/>
          </a:bodyPr>
          <a:lstStyle>
            <a:lvl1pPr marL="0" indent="0" algn="ctr">
              <a:spcBef>
                <a:spcPts val="0"/>
              </a:spcBef>
              <a:buFont typeface="Arial" panose="020B0604020202020204" pitchFamily="34" charset="0"/>
              <a:buNone/>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44025664"/>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with Image and Content">
    <p:spTree>
      <p:nvGrpSpPr>
        <p:cNvPr id="1" name=""/>
        <p:cNvGrpSpPr/>
        <p:nvPr/>
      </p:nvGrpSpPr>
      <p:grpSpPr>
        <a:xfrm>
          <a:off x="0" y="0"/>
          <a:ext cx="0" cy="0"/>
          <a:chOff x="0" y="0"/>
          <a:chExt cx="0" cy="0"/>
        </a:xfrm>
      </p:grpSpPr>
      <p:sp>
        <p:nvSpPr>
          <p:cNvPr id="4" name="Rectangle 3"/>
          <p:cNvSpPr/>
          <p:nvPr userDrawn="1"/>
        </p:nvSpPr>
        <p:spPr>
          <a:xfrm>
            <a:off x="2" y="0"/>
            <a:ext cx="419573" cy="6858000"/>
          </a:xfrm>
          <a:prstGeom prst="rect">
            <a:avLst/>
          </a:prstGeom>
          <a:solidFill>
            <a:srgbClr val="C32330"/>
          </a:solidFill>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a:solidFill>
                <a:prstClr val="white"/>
              </a:solidFill>
            </a:endParaRPr>
          </a:p>
        </p:txBody>
      </p:sp>
      <p:sp>
        <p:nvSpPr>
          <p:cNvPr id="5" name="Title 1"/>
          <p:cNvSpPr>
            <a:spLocks noGrp="1"/>
          </p:cNvSpPr>
          <p:nvPr>
            <p:ph type="title"/>
          </p:nvPr>
        </p:nvSpPr>
        <p:spPr>
          <a:xfrm>
            <a:off x="914072" y="274638"/>
            <a:ext cx="10878957" cy="1034288"/>
          </a:xfrm>
          <a:prstGeom prst="rect">
            <a:avLst/>
          </a:prstGeom>
        </p:spPr>
        <p:txBody>
          <a:bodyPr/>
          <a:lstStyle>
            <a:lvl1pPr algn="l">
              <a:defRPr sz="4000">
                <a:solidFill>
                  <a:schemeClr val="tx1">
                    <a:lumMod val="65000"/>
                    <a:lumOff val="35000"/>
                  </a:schemeClr>
                </a:solidFill>
              </a:defRPr>
            </a:lvl1pPr>
          </a:lstStyle>
          <a:p>
            <a:r>
              <a:rPr lang="en-CA"/>
              <a:t>Click to edit Master title style</a:t>
            </a:r>
            <a:endParaRPr lang="en-US"/>
          </a:p>
        </p:txBody>
      </p:sp>
      <p:sp>
        <p:nvSpPr>
          <p:cNvPr id="8" name="Content Placeholder 2"/>
          <p:cNvSpPr>
            <a:spLocks noGrp="1"/>
          </p:cNvSpPr>
          <p:nvPr>
            <p:ph idx="1"/>
          </p:nvPr>
        </p:nvSpPr>
        <p:spPr>
          <a:xfrm>
            <a:off x="914072" y="1308926"/>
            <a:ext cx="10878957" cy="4082066"/>
          </a:xfrm>
          <a:prstGeom prst="rect">
            <a:avLst/>
          </a:prstGeom>
        </p:spPr>
        <p:txBody>
          <a:bodyPr/>
          <a:lstStyle>
            <a:lvl1pPr marL="342900" indent="-342900">
              <a:buClrTx/>
              <a:buFont typeface="Arial"/>
              <a:buChar char="•"/>
              <a:defRPr sz="2400">
                <a:solidFill>
                  <a:schemeClr val="tx1">
                    <a:lumMod val="65000"/>
                    <a:lumOff val="35000"/>
                  </a:schemeClr>
                </a:solidFill>
              </a:defRPr>
            </a:lvl1pPr>
            <a:lvl2pPr marL="800100" indent="-342900">
              <a:buClrTx/>
              <a:buFont typeface="Arial"/>
              <a:buChar char="•"/>
              <a:defRPr sz="2200" baseline="0">
                <a:solidFill>
                  <a:schemeClr val="tx1">
                    <a:lumMod val="65000"/>
                    <a:lumOff val="35000"/>
                  </a:schemeClr>
                </a:solidFill>
              </a:defRPr>
            </a:lvl2pPr>
            <a:lvl3pPr marL="1257300" indent="-342900">
              <a:buClrTx/>
              <a:buFont typeface="Arial"/>
              <a:buChar char="•"/>
              <a:defRPr sz="2000">
                <a:solidFill>
                  <a:schemeClr val="tx1">
                    <a:lumMod val="65000"/>
                    <a:lumOff val="35000"/>
                  </a:schemeClr>
                </a:solidFill>
              </a:defRPr>
            </a:lvl3pPr>
            <a:lvl4pPr marL="1657350" indent="-285750">
              <a:buClrTx/>
              <a:buFont typeface="Arial"/>
              <a:buChar char="•"/>
              <a:defRPr sz="1800">
                <a:solidFill>
                  <a:schemeClr val="tx1">
                    <a:lumMod val="65000"/>
                    <a:lumOff val="35000"/>
                  </a:schemeClr>
                </a:solidFill>
              </a:defRPr>
            </a:lvl4pPr>
            <a:lvl5pPr marL="2114550" indent="-285750">
              <a:buClrTx/>
              <a:buFont typeface="Arial"/>
              <a:buChar char="•"/>
              <a:defRPr sz="160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46446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4975225"/>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7522F2D5-E9EF-4343-8DC4-709C8E32AE72}"/>
              </a:ext>
            </a:extLst>
          </p:cNvPr>
          <p:cNvSpPr>
            <a:spLocks noGrp="1"/>
          </p:cNvSpPr>
          <p:nvPr>
            <p:ph type="pic" sz="quarter" idx="18"/>
          </p:nvPr>
        </p:nvSpPr>
        <p:spPr>
          <a:xfrm>
            <a:off x="6203951" y="1196975"/>
            <a:ext cx="5469190" cy="4975225"/>
          </a:xfrm>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55296112"/>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9" orient="horz" pos="754">
          <p15:clr>
            <a:srgbClr val="FBAE40"/>
          </p15:clr>
        </p15:guide>
        <p15:guide id="10" orient="horz" pos="38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C6AF4E3-7C7A-4050-BF98-8B639F08A4A8}" type="slidenum">
              <a:rPr lang="en-CA" smtClean="0"/>
              <a:pPr/>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endParaRPr lang="en-CA"/>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3141581906"/>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Header_Accessi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38274" y="1437141"/>
            <a:ext cx="9324000" cy="3983715"/>
          </a:xfrm>
          <a:solidFill>
            <a:schemeClr val="tx1">
              <a:lumMod val="50000"/>
              <a:lumOff val="50000"/>
            </a:schemeClr>
          </a:solidFill>
          <a:ln>
            <a:noFill/>
          </a:ln>
        </p:spPr>
        <p:txBody>
          <a:bodyPr vert="horz" lIns="540000" tIns="540000" rIns="540000" bIns="540000" rtlCol="0" anchor="ctr">
            <a:noAutofit/>
          </a:bodyPr>
          <a:lstStyle>
            <a:lvl1pPr algn="ctr">
              <a:lnSpc>
                <a:spcPct val="100000"/>
              </a:lnSpc>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a:t>
            </a:r>
            <a:br>
              <a:rPr lang="en-US"/>
            </a:br>
            <a:r>
              <a:rPr lang="en-US"/>
              <a:t>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478758298"/>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C6AF4E3-7C7A-4050-BF98-8B639F08A4A8}" type="slidenum">
              <a:rPr lang="en-CA" smtClean="0"/>
              <a:pPr/>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r>
              <a:rPr lang="en-CA"/>
              <a:t>Confidential- Only meant for PVP/Deans members</a:t>
            </a:r>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288684638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a:prstGeom prst="rect">
            <a:avLst/>
          </a:prstGeo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a:prstGeom prst="rect">
            <a:avLst/>
          </a:prstGeo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69"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46382457"/>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aragraph Styl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hasCustomPrompt="1"/>
          </p:nvPr>
        </p:nvSpPr>
        <p:spPr>
          <a:xfrm>
            <a:off x="511175" y="1196975"/>
            <a:ext cx="11169650" cy="4968875"/>
          </a:xfrm>
          <a:prstGeom prst="rect">
            <a:avLst/>
          </a:prstGeom>
        </p:spPr>
        <p:txBody>
          <a:bodyPr/>
          <a:lstStyle>
            <a:lvl4pPr marL="0" indent="0">
              <a:spcBef>
                <a:spcPts val="600"/>
              </a:spcBef>
              <a:spcAft>
                <a:spcPts val="300"/>
              </a:spcAft>
              <a:buFontTx/>
              <a:buNone/>
              <a:defRPr b="1" i="0">
                <a:solidFill>
                  <a:schemeClr val="accent1"/>
                </a:solidFill>
                <a:latin typeface="IBM Plex Sans SmBld" panose="020B0503050203000203" pitchFamily="34" charset="0"/>
              </a:defRPr>
            </a:lvl4pPr>
            <a:lvl5pPr marL="0" indent="0">
              <a:spcBef>
                <a:spcPts val="600"/>
              </a:spcBef>
              <a:spcAft>
                <a:spcPts val="300"/>
              </a:spcAft>
              <a:buFontTx/>
              <a:buNone/>
              <a:defRPr sz="1600" b="1" i="0">
                <a:latin typeface="IBM Plex Sans SmBld" panose="020B0503050203000203" pitchFamily="34" charset="0"/>
              </a:defRPr>
            </a:lvl5pPr>
            <a:lvl6pPr marL="0" marR="0" indent="0" algn="l" defTabSz="914400" rtl="0" eaLnBrk="1" fontAlgn="auto" latinLnBrk="0" hangingPunct="1">
              <a:lnSpc>
                <a:spcPct val="90000"/>
              </a:lnSpc>
              <a:spcBef>
                <a:spcPts val="600"/>
              </a:spcBef>
              <a:spcAft>
                <a:spcPts val="300"/>
              </a:spcAft>
              <a:buClrTx/>
              <a:buSzTx/>
              <a:buFontTx/>
              <a:buNone/>
              <a:tabLst/>
              <a:defRPr sz="1600" b="0" i="1">
                <a:latin typeface="IBM Plex Sans ExtLt" panose="020B0303050203000203" pitchFamily="34" charset="0"/>
              </a:defRPr>
            </a:lvl6pPr>
            <a:lvl7pPr marL="0" marR="0" indent="0" algn="l" defTabSz="914400" rtl="0" eaLnBrk="1" fontAlgn="auto" latinLnBrk="0" hangingPunct="1">
              <a:lnSpc>
                <a:spcPct val="90000"/>
              </a:lnSpc>
              <a:spcBef>
                <a:spcPts val="600"/>
              </a:spcBef>
              <a:spcAft>
                <a:spcPts val="300"/>
              </a:spcAft>
              <a:buClrTx/>
              <a:buSzTx/>
              <a:buFontTx/>
              <a:buNone/>
              <a:tabLst/>
              <a:defRPr sz="1200"/>
            </a:lvl7pPr>
            <a:lvl8pPr marL="0" indent="0">
              <a:spcBef>
                <a:spcPts val="600"/>
              </a:spcBef>
              <a:spcAft>
                <a:spcPts val="300"/>
              </a:spcAft>
              <a:buFontTx/>
              <a:buNone/>
              <a:defRPr sz="1600" b="0" i="0">
                <a:latin typeface="IBM Plex Serif ExtLt" panose="02060303050406000203" pitchFamily="18" charset="77"/>
              </a:defRPr>
            </a:lvl8pPr>
            <a:lvl9pPr marL="0" marR="0" indent="0" algn="l" defTabSz="914400" rtl="0" eaLnBrk="1" fontAlgn="auto" latinLnBrk="0" hangingPunct="1">
              <a:lnSpc>
                <a:spcPct val="90000"/>
              </a:lnSpc>
              <a:spcBef>
                <a:spcPts val="600"/>
              </a:spcBef>
              <a:spcAft>
                <a:spcPts val="300"/>
              </a:spcAft>
              <a:buClrTx/>
              <a:buSzTx/>
              <a:buFontTx/>
              <a:buNone/>
              <a:tabLst/>
              <a:defRPr sz="1600" b="0" i="0">
                <a:latin typeface="IBM Plex Serif Medm" panose="02060503050406000203" pitchFamily="18" charset="77"/>
              </a:defRPr>
            </a:lvl9pPr>
          </a:lstStyle>
          <a:p>
            <a:pPr lvl="0"/>
            <a:r>
              <a:rPr lang="en-US"/>
              <a:t>Click to use Master text styles – Level one through Level nine</a:t>
            </a:r>
          </a:p>
          <a:p>
            <a:pPr lvl="1"/>
            <a:r>
              <a:rPr lang="en-US"/>
              <a:t>Second level</a:t>
            </a:r>
          </a:p>
          <a:p>
            <a:pPr lvl="2"/>
            <a:r>
              <a:rPr lang="en-US"/>
              <a:t>Third level</a:t>
            </a:r>
          </a:p>
          <a:p>
            <a:pPr lvl="3"/>
            <a:r>
              <a:rPr lang="en-US"/>
              <a:t>Level FOUR: IBM PLEX SANS SEMIBOLD IN ALL CAPS FOR THIS RED HEADING STYLE</a:t>
            </a:r>
          </a:p>
          <a:p>
            <a:pPr lvl="4"/>
            <a:r>
              <a:rPr lang="en-US"/>
              <a:t>Level FIVE: IBM Plex Sans </a:t>
            </a:r>
            <a:r>
              <a:rPr lang="en-US" err="1"/>
              <a:t>Semibold</a:t>
            </a:r>
            <a:r>
              <a:rPr lang="en-US"/>
              <a:t> for a bold paragraph style.</a:t>
            </a:r>
          </a:p>
          <a:p>
            <a:pPr marL="0" marR="0" lvl="5" indent="0" algn="l" defTabSz="914400" rtl="0" eaLnBrk="1" fontAlgn="auto" latinLnBrk="0" hangingPunct="1">
              <a:lnSpc>
                <a:spcPct val="90000"/>
              </a:lnSpc>
              <a:spcBef>
                <a:spcPts val="600"/>
              </a:spcBef>
              <a:spcAft>
                <a:spcPts val="300"/>
              </a:spcAft>
              <a:buClrTx/>
              <a:buSzTx/>
              <a:buFontTx/>
              <a:buNone/>
              <a:tabLst/>
              <a:defRPr/>
            </a:pPr>
            <a:r>
              <a:rPr lang="en-US"/>
              <a:t>Level SIX: </a:t>
            </a:r>
            <a:r>
              <a:rPr lang="en-CA"/>
              <a:t>IBM Plex Sans </a:t>
            </a:r>
            <a:r>
              <a:rPr lang="en-CA" err="1"/>
              <a:t>ExtraLight</a:t>
            </a:r>
            <a:r>
              <a:rPr lang="en-CA"/>
              <a:t> Italics for </a:t>
            </a:r>
            <a:r>
              <a:rPr lang="en-US"/>
              <a:t>an italicized paragraph. Use this for quote names or descriptions.</a:t>
            </a:r>
          </a:p>
          <a:p>
            <a:pPr marL="0" marR="0" lvl="6" indent="0" algn="l" defTabSz="914400" rtl="0" eaLnBrk="1" fontAlgn="auto" latinLnBrk="0" hangingPunct="1">
              <a:lnSpc>
                <a:spcPct val="90000"/>
              </a:lnSpc>
              <a:spcBef>
                <a:spcPts val="600"/>
              </a:spcBef>
              <a:spcAft>
                <a:spcPts val="300"/>
              </a:spcAft>
              <a:buClrTx/>
              <a:buSzTx/>
              <a:buFontTx/>
              <a:buNone/>
              <a:tabLst/>
              <a:defRPr/>
            </a:pPr>
            <a:r>
              <a:rPr lang="en-US"/>
              <a:t>Level SEVEN: </a:t>
            </a:r>
            <a:r>
              <a:rPr lang="en-CA"/>
              <a:t>IBM Plex Sans for </a:t>
            </a:r>
            <a:r>
              <a:rPr lang="en-US"/>
              <a:t>smaller font style. Use this as a photo caption. See Resources for example.</a:t>
            </a:r>
          </a:p>
          <a:p>
            <a:pPr lvl="7"/>
            <a:r>
              <a:rPr lang="en-US"/>
              <a:t>Level EIGHT: </a:t>
            </a:r>
            <a:r>
              <a:rPr lang="en-CA"/>
              <a:t>IBM Plex Serif </a:t>
            </a:r>
            <a:r>
              <a:rPr lang="en-CA" err="1"/>
              <a:t>ExtraLight</a:t>
            </a:r>
            <a:r>
              <a:rPr lang="en-CA"/>
              <a:t> for quoted text.</a:t>
            </a:r>
            <a:endParaRPr lang="en-US"/>
          </a:p>
          <a:p>
            <a:pPr marL="0" marR="0" lvl="8" indent="0" algn="l" defTabSz="914400" rtl="0" eaLnBrk="1" fontAlgn="auto" latinLnBrk="0" hangingPunct="1">
              <a:lnSpc>
                <a:spcPct val="90000"/>
              </a:lnSpc>
              <a:spcBef>
                <a:spcPts val="600"/>
              </a:spcBef>
              <a:spcAft>
                <a:spcPts val="300"/>
              </a:spcAft>
              <a:buClrTx/>
              <a:buSzTx/>
              <a:buFontTx/>
              <a:buNone/>
              <a:tabLst/>
              <a:defRPr/>
            </a:pPr>
            <a:r>
              <a:rPr lang="en-US"/>
              <a:t>Level NINE: </a:t>
            </a:r>
            <a:r>
              <a:rPr lang="en-CA"/>
              <a:t>IBM Plex Serif Medium for bolded items within quoted text.</a:t>
            </a:r>
            <a:endParaRPr lang="en-US"/>
          </a:p>
          <a:p>
            <a:pPr lvl="5"/>
            <a:endParaRPr lang="en-US"/>
          </a:p>
          <a:p>
            <a:pPr lvl="4"/>
            <a:endParaRPr lang="en-US"/>
          </a:p>
          <a:p>
            <a:pPr lvl="4"/>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tint val="75000"/>
                </a:srgbClr>
              </a:solidFill>
              <a:effectLst/>
              <a:uLnTx/>
              <a:uFillTx/>
              <a:latin typeface="IBM Plex Sans Light" panose="020B0403050203000203" pitchFamily="34" charset="0"/>
              <a:ea typeface="+mn-ea"/>
              <a:cs typeface="+mn-cs"/>
            </a:endParaRPr>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spTree>
    <p:custDataLst>
      <p:tags r:id="rId1"/>
    </p:custDataLst>
    <p:extLst>
      <p:ext uri="{BB962C8B-B14F-4D97-AF65-F5344CB8AC3E}">
        <p14:creationId xmlns:p14="http://schemas.microsoft.com/office/powerpoint/2010/main" val="1837582676"/>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solidFill>
            <a:schemeClr val="accent1"/>
          </a:solidFill>
          <a:ln>
            <a:noFill/>
          </a:ln>
        </p:spPr>
        <p:txBody>
          <a:bodyPr vert="horz" wrap="square" lIns="0" tIns="0" rIns="0" bIns="0" rtlCol="0" anchor="b">
            <a:noAutofit/>
          </a:bodyPr>
          <a:lstStyle>
            <a:lvl1pPr marL="0" marR="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lang="en-US" sz="4000" dirty="0">
                <a:solidFill>
                  <a:schemeClr val="bg1"/>
                </a:solidFill>
                <a:cs typeface="+mn-cs"/>
              </a:defRPr>
            </a:lvl1pPr>
          </a:lstStyle>
          <a:p>
            <a:pPr marL="0" marR="0" lvl="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a:pPr>
            <a:r>
              <a:rPr lang="en-US"/>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prstGeom prst="rect">
            <a:avLst/>
          </a:prstGeom>
          <a:solidFill>
            <a:schemeClr val="accent1"/>
          </a:solidFill>
          <a:ln>
            <a:noFill/>
          </a:ln>
        </p:spPr>
        <p:txBody>
          <a:bodyPr wrap="square" lIns="0" tIns="0" rIns="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prstGeom prst="rect">
            <a:avLst/>
          </a:prstGeom>
          <a:solidFill>
            <a:schemeClr val="accent1"/>
          </a:solidFill>
          <a:ln>
            <a:noFill/>
          </a:ln>
        </p:spPr>
        <p:txBody>
          <a:bodyPr wrap="none"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userDrawn="1"/>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marL="0" indent="0" algn="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942739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_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solidFill>
            <a:schemeClr val="accent1"/>
          </a:solidFill>
          <a:ln>
            <a:noFill/>
          </a:ln>
        </p:spPr>
        <p:txBody>
          <a:bodyPr vert="horz" lIns="0" tIns="36000" rIns="72000" bIns="0" rtlCol="0" anchor="b">
            <a:noAutofit/>
          </a:bodyPr>
          <a:lstStyle>
            <a:lvl1pPr marL="0" indent="0">
              <a:lnSpc>
                <a:spcPct val="90000"/>
              </a:lnSpc>
              <a:spcBef>
                <a:spcPts val="0"/>
              </a:spcBef>
              <a:spcAft>
                <a:spcPts val="300"/>
              </a:spcAft>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prstGeom prst="rect">
            <a:avLst/>
          </a:prstGeom>
          <a:solidFill>
            <a:schemeClr val="accent1"/>
          </a:solidFill>
          <a:ln>
            <a:noFill/>
          </a:ln>
        </p:spPr>
        <p:txBody>
          <a:bodyPr lIns="0" tIns="72000" rIns="18000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prstGeom prst="rect">
            <a:avLst/>
          </a:prstGeom>
          <a:solidFill>
            <a:schemeClr val="accent1"/>
          </a:solid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userDrawn="1"/>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00496567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_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solidFill>
                  <a:schemeClr val="bg1"/>
                </a:solidFill>
              </a:defRPr>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prstGeom prst="rect">
            <a:avLst/>
          </a:prstGeom>
          <a:solidFill>
            <a:schemeClr val="bg1"/>
          </a:solidFill>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535910667"/>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prstGeom prst="rect">
            <a:avLst/>
          </a:prstGeom>
          <a:solidFill>
            <a:schemeClr val="bg1"/>
          </a:solidFill>
          <a:ln>
            <a:solidFill>
              <a:schemeClr val="bg1"/>
            </a:solidFill>
          </a:ln>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530212218"/>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E83E69-D9AC-584D-8346-2152F0FC075C}"/>
              </a:ext>
              <a:ext uri="{C183D7F6-B498-43B3-948B-1728B52AA6E4}">
                <adec:decorative xmlns:adec="http://schemas.microsoft.com/office/drawing/2017/decorative" val="1"/>
              </a:ext>
            </a:extLst>
          </p:cNvPr>
          <p:cNvSpPr/>
          <p:nvPr userDrawn="1"/>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a:t>Agenda</a:t>
            </a:r>
          </a:p>
        </p:txBody>
      </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12763"/>
            <a:ext cx="5160963" cy="5659437"/>
          </a:xfrm>
          <a:prstGeom prst="rect">
            <a:avLst/>
          </a:prstGeo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add agenda items</a:t>
            </a:r>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a:prstGeom prst="rect">
            <a:avLst/>
          </a:prstGeom>
        </p:spPr>
        <p:txBody>
          <a:bodyPr/>
          <a:lstStyle/>
          <a:p>
            <a:r>
              <a:rPr lang="en-CA"/>
              <a:t>Confidential- Only meant for PVP/Deans members</a:t>
            </a:r>
            <a:endParaRPr lang="en-US"/>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0" name="Freeform 19">
            <a:extLst>
              <a:ext uri="{FF2B5EF4-FFF2-40B4-BE49-F238E27FC236}">
                <a16:creationId xmlns:a16="http://schemas.microsoft.com/office/drawing/2014/main" id="{94AC1224-3BA0-134E-BC2C-FA6E6F4DBC3F}"/>
              </a:ext>
              <a:ext uri="{C183D7F6-B498-43B3-948B-1728B52AA6E4}">
                <adec:decorative xmlns:adec="http://schemas.microsoft.com/office/drawing/2017/decorative" val="1"/>
              </a:ext>
            </a:extLst>
          </p:cNvPr>
          <p:cNvSpPr/>
          <p:nvPr userDrawn="1"/>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294419678"/>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49579"/>
            <a:ext cx="11485301" cy="6146157"/>
          </a:xfrm>
          <a:prstGeom prst="rect">
            <a:avLst/>
          </a:prstGeom>
          <a:solidFill>
            <a:schemeClr val="bg1"/>
          </a:solidFill>
        </p:spPr>
        <p:txBody>
          <a:bodyPr wrap="square" rIns="288000" anchor="ctr">
            <a:noAutofit/>
          </a:bodyPr>
          <a:lstStyle>
            <a:lvl1pPr marL="0" indent="0" algn="ctr">
              <a:buFont typeface="Arial" panose="020B0604020202020204" pitchFamily="34" charset="0"/>
              <a:buNone/>
              <a:defRPr/>
            </a:lvl1pPr>
          </a:lstStyle>
          <a:p>
            <a:r>
              <a:rPr lang="en-US"/>
              <a:t>Drop photo here to add background photo</a:t>
            </a:r>
          </a:p>
        </p:txBody>
      </p:sp>
      <p:sp>
        <p:nvSpPr>
          <p:cNvPr id="37" name="Text Placeholder 2">
            <a:extLst>
              <a:ext uri="{FF2B5EF4-FFF2-40B4-BE49-F238E27FC236}">
                <a16:creationId xmlns:a16="http://schemas.microsoft.com/office/drawing/2014/main" id="{5B0AA002-EEF2-0444-877C-29A9E5603201}"/>
              </a:ext>
              <a:ext uri="{C183D7F6-B498-43B3-948B-1728B52AA6E4}">
                <adec:decorative xmlns:adec="http://schemas.microsoft.com/office/drawing/2017/decorative" val="1"/>
              </a:ext>
            </a:extLst>
          </p:cNvPr>
          <p:cNvSpPr>
            <a:spLocks noGrp="1"/>
          </p:cNvSpPr>
          <p:nvPr userDrawn="1">
            <p:ph type="body" sz="quarter" idx="15" hasCustomPrompt="1"/>
          </p:nvPr>
        </p:nvSpPr>
        <p:spPr>
          <a:xfrm>
            <a:off x="359228" y="1443600"/>
            <a:ext cx="11484000" cy="5059585"/>
          </a:xfrm>
          <a:prstGeom prst="rect">
            <a:avLst/>
          </a:prstGeo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marL="571500" indent="-571500">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Section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userDrawn="1">
            <p:ph type="body" sz="quarter" idx="14" hasCustomPrompt="1"/>
          </p:nvPr>
        </p:nvSpPr>
        <p:spPr>
          <a:xfrm>
            <a:off x="704469" y="4410731"/>
            <a:ext cx="10496932" cy="631755"/>
          </a:xfrm>
          <a:prstGeom prst="rect">
            <a:avLst/>
          </a:prstGeom>
          <a:noFill/>
          <a:ln>
            <a:noFill/>
          </a:ln>
        </p:spPr>
        <p:txBody>
          <a:bodyPr lIns="0" tIns="0" rIns="0" bIns="0" anchor="t">
            <a:noAutofit/>
          </a:bodyPr>
          <a:lstStyle>
            <a:lvl1pPr marL="0" indent="0" algn="l">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Section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userDrawn="1">
            <p:ph type="body" sz="quarter" idx="13" hasCustomPrompt="1"/>
          </p:nvPr>
        </p:nvSpPr>
        <p:spPr>
          <a:xfrm>
            <a:off x="704469" y="5047241"/>
            <a:ext cx="10496932" cy="315212"/>
          </a:xfrm>
          <a:prstGeom prst="rect">
            <a:avLst/>
          </a:prstGeom>
          <a:noFill/>
          <a:ln>
            <a:noFill/>
          </a:ln>
        </p:spPr>
        <p:txBody>
          <a:bodyPr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Additional information if needed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063234687"/>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_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a:t>Drop photo here to add</a:t>
            </a:r>
            <a:br>
              <a:rPr lang="en-US"/>
            </a:br>
            <a:r>
              <a:rPr lang="en-US"/>
              <a:t>background photo </a:t>
            </a:r>
          </a:p>
          <a:p>
            <a:r>
              <a:rPr lang="en-US"/>
              <a:t>(then ensure alt text is assigned)</a:t>
            </a:r>
          </a:p>
        </p:txBody>
      </p:sp>
      <p:sp>
        <p:nvSpPr>
          <p:cNvPr id="3" name="Text Placeholder 2">
            <a:extLst>
              <a:ext uri="{FF2B5EF4-FFF2-40B4-BE49-F238E27FC236}">
                <a16:creationId xmlns:a16="http://schemas.microsoft.com/office/drawing/2014/main" id="{3724931A-81CD-7C42-B650-1CE7B7075C55}"/>
              </a:ext>
              <a:ext uri="{C183D7F6-B498-43B3-948B-1728B52AA6E4}">
                <adec:decorative xmlns:adec="http://schemas.microsoft.com/office/drawing/2017/decorative" val="1"/>
              </a:ext>
            </a:extLst>
          </p:cNvPr>
          <p:cNvSpPr>
            <a:spLocks noGrp="1"/>
          </p:cNvSpPr>
          <p:nvPr>
            <p:ph type="body" sz="quarter" idx="12" hasCustomPrompt="1"/>
          </p:nvPr>
        </p:nvSpPr>
        <p:spPr>
          <a:xfrm>
            <a:off x="1436400" y="1436400"/>
            <a:ext cx="9310369" cy="3992400"/>
          </a:xfrm>
          <a:prstGeom prst="rect">
            <a:avLst/>
          </a:prstGeo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45231" y="1432558"/>
            <a:ext cx="5594349" cy="3983715"/>
          </a:xfrm>
          <a:noFill/>
          <a:ln>
            <a:noFill/>
          </a:ln>
        </p:spPr>
        <p:txBody>
          <a:bodyPr vert="horz" lIns="21600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669184576"/>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_3">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42" name="Text Placeholder 41">
            <a:extLst>
              <a:ext uri="{FF2B5EF4-FFF2-40B4-BE49-F238E27FC236}">
                <a16:creationId xmlns:a16="http://schemas.microsoft.com/office/drawing/2014/main" id="{90D4015A-9A81-034F-AC64-D2D5054A732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119738488"/>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_4">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32" name="Text Placeholder 31">
            <a:extLst>
              <a:ext uri="{FF2B5EF4-FFF2-40B4-BE49-F238E27FC236}">
                <a16:creationId xmlns:a16="http://schemas.microsoft.com/office/drawing/2014/main" id="{39316D4C-C12B-3449-B9EE-F7CCDFBAA4F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31" name="Freeform 30">
            <a:extLst>
              <a:ext uri="{FF2B5EF4-FFF2-40B4-BE49-F238E27FC236}">
                <a16:creationId xmlns:a16="http://schemas.microsoft.com/office/drawing/2014/main" id="{2C857AFE-1172-BA41-AF85-C4A51E95B2CA}"/>
              </a:ext>
              <a:ext uri="{C183D7F6-B498-43B3-948B-1728B52AA6E4}">
                <adec:decorative xmlns:adec="http://schemas.microsoft.com/office/drawing/2017/decorative" val="1"/>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156311373"/>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_Accessi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38274" y="1437141"/>
            <a:ext cx="9324000" cy="3983715"/>
          </a:xfrm>
          <a:solidFill>
            <a:schemeClr val="tx1">
              <a:lumMod val="50000"/>
              <a:lumOff val="50000"/>
            </a:schemeClr>
          </a:solidFill>
          <a:ln>
            <a:noFill/>
          </a:ln>
        </p:spPr>
        <p:txBody>
          <a:bodyPr vert="horz" lIns="540000" tIns="540000" rIns="540000" bIns="540000" rtlCol="0" anchor="ctr">
            <a:noAutofit/>
          </a:bodyPr>
          <a:lstStyle>
            <a:lvl1pPr algn="ctr">
              <a:lnSpc>
                <a:spcPct val="100000"/>
              </a:lnSpc>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a:t>
            </a:r>
            <a:br>
              <a:rPr lang="en-US"/>
            </a:br>
            <a:r>
              <a:rPr lang="en-US"/>
              <a:t>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514739575"/>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C6AF4E3-7C7A-4050-BF98-8B639F08A4A8}" type="slidenum">
              <a:rPr lang="en-CA" smtClean="0"/>
              <a:pPr/>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r>
              <a:rPr lang="en-CA"/>
              <a:t>Confidential- Only meant for PVP/Deans members</a:t>
            </a:r>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2835251477"/>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4975225"/>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7522F2D5-E9EF-4343-8DC4-709C8E32AE72}"/>
              </a:ext>
            </a:extLst>
          </p:cNvPr>
          <p:cNvSpPr>
            <a:spLocks noGrp="1"/>
          </p:cNvSpPr>
          <p:nvPr>
            <p:ph type="pic" sz="quarter" idx="18"/>
          </p:nvPr>
        </p:nvSpPr>
        <p:spPr>
          <a:xfrm>
            <a:off x="6203951" y="1196975"/>
            <a:ext cx="5469190" cy="4975225"/>
          </a:xfrm>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26243796"/>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9" orient="horz" pos="754">
          <p15:clr>
            <a:srgbClr val="FBAE40"/>
          </p15:clr>
        </p15:guide>
        <p15:guide id="10" orient="horz" pos="388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a:prstGeom prst="rect">
            <a:avLst/>
          </a:prstGeo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a:prstGeom prst="rect">
            <a:avLst/>
          </a:prstGeo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69"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63021335"/>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01651" y="1196975"/>
            <a:ext cx="350362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01650" y="1773238"/>
            <a:ext cx="3510001"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4231" y="1797540"/>
            <a:ext cx="3510000" cy="4368309"/>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70"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8238043"/>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25">
          <p15:clr>
            <a:srgbClr val="FBAE40"/>
          </p15:clr>
        </p15:guide>
        <p15:guide id="16" pos="4951">
          <p15:clr>
            <a:srgbClr val="FBAE40"/>
          </p15:clr>
        </p15:guide>
        <p15:guide id="17" pos="5155">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218329"/>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844674"/>
            <a:ext cx="2540528"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86591" y="1211906"/>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844674"/>
            <a:ext cx="2553131"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844674"/>
            <a:ext cx="2547914" cy="432117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53504"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53504" y="1844674"/>
            <a:ext cx="2549800" cy="432752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85250398"/>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62">
          <p15:clr>
            <a:srgbClr val="FBAE40"/>
          </p15:clr>
        </p15:guide>
        <p15:guide id="15" orient="horz" pos="754">
          <p15:clr>
            <a:srgbClr val="FBAE40"/>
          </p15:clr>
        </p15:guide>
        <p15:guide id="16" orient="horz" pos="388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marL="0" indent="0" algn="ctr">
              <a:buFont typeface="Arial" panose="020B0604020202020204" pitchFamily="34" charset="0"/>
              <a:buNone/>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3" name="Text Placeholder 57">
            <a:extLst>
              <a:ext uri="{FF2B5EF4-FFF2-40B4-BE49-F238E27FC236}">
                <a16:creationId xmlns:a16="http://schemas.microsoft.com/office/drawing/2014/main" id="{29A5CBBC-4A91-4C72-AE28-46A6B97D7626}"/>
              </a:ext>
            </a:extLst>
          </p:cNvPr>
          <p:cNvSpPr>
            <a:spLocks noGrp="1"/>
          </p:cNvSpPr>
          <p:nvPr>
            <p:ph type="body" sz="quarter" idx="20"/>
          </p:nvPr>
        </p:nvSpPr>
        <p:spPr>
          <a:xfrm>
            <a:off x="511631" y="3011997"/>
            <a:ext cx="5421633" cy="3138341"/>
          </a:xfrm>
          <a:prstGeom prst="rect">
            <a:avLst/>
          </a:prstGeom>
        </p:spPr>
        <p:txBody>
          <a:bodyPr lIns="0">
            <a:noAutofit/>
          </a:bodyPr>
          <a:lstStyle>
            <a:lvl1pPr>
              <a:defRPr sz="1600"/>
            </a:lvl1pPr>
            <a:lvl2pPr>
              <a:defRPr sz="1600"/>
            </a:lvl2pPr>
            <a:lvl3pPr>
              <a:defRPr sz="1400"/>
            </a:lvl3pPr>
            <a:lvl4pPr marL="669600" indent="0">
              <a:buNone/>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2F9C4D6D-A922-1345-A1A8-1C756DCF58EF}"/>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01595554"/>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53769F31-6ABB-C943-BB08-2C41A9CE09B2}"/>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BC3A69CB-0B60-2E46-9CE9-075656CED18E}"/>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41821789"/>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072FC477-98CC-A64C-82A6-5D6E46920DD4}"/>
              </a:ext>
            </a:extLst>
          </p:cNvPr>
          <p:cNvSpPr>
            <a:spLocks noGrp="1"/>
          </p:cNvSpPr>
          <p:nvPr>
            <p:ph type="pic" sz="quarter" idx="26"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a:prstGeom prst="rect">
            <a:avLst/>
          </a:prstGeom>
        </p:spPr>
        <p:txBody>
          <a:bodyPr lIns="0">
            <a:noAutofit/>
          </a:bodyPr>
          <a:lstStyle>
            <a:lvl1pPr marL="126000" marR="0" indent="-126000" algn="l" defTabSz="914400" rtl="0" eaLnBrk="1" fontAlgn="auto" latinLnBrk="0" hangingPunct="1">
              <a:lnSpc>
                <a:spcPct val="100000"/>
              </a:lnSpc>
              <a:spcBef>
                <a:spcPts val="0"/>
              </a:spcBef>
              <a:spcAft>
                <a:spcPts val="300"/>
              </a:spcAft>
              <a:buClrTx/>
              <a:buSzTx/>
              <a:buFontTx/>
              <a:buBlip>
                <a:blip r:embed="rId3"/>
              </a:buBlip>
              <a:tabLst/>
              <a:defRPr sz="1400"/>
            </a:lvl1pPr>
            <a:lvl2pPr marL="252000" marR="0" indent="-126000" algn="l" defTabSz="914400" rtl="0" eaLnBrk="1" fontAlgn="auto" latinLnBrk="0" hangingPunct="1">
              <a:lnSpc>
                <a:spcPct val="100000"/>
              </a:lnSpc>
              <a:spcBef>
                <a:spcPts val="0"/>
              </a:spcBef>
              <a:spcAft>
                <a:spcPts val="300"/>
              </a:spcAft>
              <a:buClr>
                <a:srgbClr val="E31837"/>
              </a:buClr>
              <a:buSzTx/>
              <a:buFont typeface="Arial" panose="020B0604020202020204" pitchFamily="34" charset="0"/>
              <a:buChar char="•"/>
              <a:tabLst/>
              <a:defRPr sz="1400"/>
            </a:lvl2pPr>
            <a:lvl3pPr marL="396000" marR="0" indent="-126000" algn="l" defTabSz="914400" rtl="0" eaLnBrk="1" fontAlgn="auto" latinLnBrk="0" hangingPunct="1">
              <a:lnSpc>
                <a:spcPct val="100000"/>
              </a:lnSpc>
              <a:spcBef>
                <a:spcPts val="0"/>
              </a:spcBef>
              <a:spcAft>
                <a:spcPts val="300"/>
              </a:spcAft>
              <a:buClr>
                <a:srgbClr val="E31837"/>
              </a:buClr>
              <a:buSzTx/>
              <a:buFont typeface="Wingdings" panose="05000000000000000000" pitchFamily="2" charset="2"/>
              <a:buChar char="§"/>
              <a:tabLst/>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1929671556"/>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prstGeom prst="rect">
            <a:avLst/>
          </a:prstGeom>
          <a:solidFill>
            <a:schemeClr val="bg1"/>
          </a:solidFill>
        </p:spPr>
        <p:txBody>
          <a:bodyPr anchor="ctr"/>
          <a:lstStyle>
            <a:lvl1pPr marL="0" indent="0" algn="ctr">
              <a:buFont typeface="Arial" panose="020B0604020202020204" pitchFamily="34" charset="0"/>
              <a:buNone/>
              <a:defRPr sz="3600" b="0" i="0">
                <a:latin typeface="IBM Plex Serif Med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Lt" panose="02060303050406000203" pitchFamily="18" charset="77"/>
              </a:defRPr>
            </a:lvl1pPr>
          </a:lstStyle>
          <a:p>
            <a:pPr lvl="0"/>
            <a:r>
              <a:rPr lang="en-US"/>
              <a:t>- Click to add name</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 uri="{C183D7F6-B498-43B3-948B-1728B52AA6E4}">
                <adec:decorative xmlns:adec="http://schemas.microsoft.com/office/drawing/2017/decorative" val="1"/>
              </a:ext>
            </a:extLst>
          </p:cNvPr>
          <p:cNvSpPr/>
          <p:nvPr userDrawn="1"/>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 uri="{C183D7F6-B498-43B3-948B-1728B52AA6E4}">
                <adec:decorative xmlns:adec="http://schemas.microsoft.com/office/drawing/2017/decorative" val="1"/>
              </a:ext>
            </a:extLst>
          </p:cNvPr>
          <p:cNvSpPr/>
          <p:nvPr userDrawn="1"/>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userDrawn="1"/>
        </p:nvSpPr>
        <p:spPr>
          <a:xfrm>
            <a:off x="10308452" y="4671805"/>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userDrawn="1"/>
        </p:nvSpPr>
        <p:spPr>
          <a:xfrm>
            <a:off x="688881" y="13855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Tree>
    <p:custDataLst>
      <p:tags r:id="rId1"/>
    </p:custDataLst>
    <p:extLst>
      <p:ext uri="{BB962C8B-B14F-4D97-AF65-F5344CB8AC3E}">
        <p14:creationId xmlns:p14="http://schemas.microsoft.com/office/powerpoint/2010/main" val="3743071924"/>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958">
          <p15:clr>
            <a:srgbClr val="FBAE40"/>
          </p15:clr>
        </p15:guide>
        <p15:guide id="8" orient="horz" pos="3680">
          <p15:clr>
            <a:srgbClr val="FBAE40"/>
          </p15:clr>
        </p15:guide>
        <p15:guide id="9" orient="horz" pos="3135">
          <p15:clr>
            <a:srgbClr val="FBAE40"/>
          </p15:clr>
        </p15:guide>
        <p15:guide id="10" orient="horz" pos="3906">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Slide - 2 Column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1"/>
            <a:ext cx="5432389" cy="644163"/>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08775" y="962828"/>
            <a:ext cx="4986630" cy="4589526"/>
          </a:xfrm>
          <a:prstGeom prst="rect">
            <a:avLst/>
          </a:prstGeom>
          <a:noFill/>
        </p:spPr>
        <p:txBody>
          <a:bodyPr anchor="ctr"/>
          <a:lstStyle>
            <a:lvl1pPr marL="0" indent="0" algn="ctr">
              <a:buFont typeface="Arial" panose="020B0604020202020204" pitchFamily="34" charset="0"/>
              <a:buNone/>
              <a:defRPr sz="3600" b="0" i="0">
                <a:latin typeface="IBM Plex Serif Med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12008" y="5913438"/>
            <a:ext cx="4967961" cy="323850"/>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Lt" panose="02060303050406000203" pitchFamily="18" charset="77"/>
              </a:defRPr>
            </a:lvl1pPr>
          </a:lstStyle>
          <a:p>
            <a:pPr lvl="0"/>
            <a:r>
              <a:rPr lang="en-US"/>
              <a:t>- Click to add name</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a:prstGeom prst="rect">
            <a:avLst/>
          </a:prstGeom>
        </p:spPr>
        <p:txBody>
          <a:bodyPr/>
          <a:lstStyle/>
          <a:p>
            <a:r>
              <a:rPr lang="en-CA"/>
              <a:t>Confidential- Only meant for PVP/Deans members</a:t>
            </a:r>
            <a:endParaRPr lang="en-US"/>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marL="0" indent="0" algn="ctr">
              <a:buFont typeface="Arial" panose="020B0604020202020204" pitchFamily="34" charset="0"/>
              <a:buNone/>
              <a:defRPr/>
            </a:lvl1pPr>
          </a:lstStyle>
          <a:p>
            <a:r>
              <a:rPr lang="en-US"/>
              <a:t>Drop photo here</a:t>
            </a:r>
            <a:br>
              <a:rPr lang="en-US"/>
            </a:br>
            <a:r>
              <a:rPr lang="en-US"/>
              <a:t>to add background photo</a:t>
            </a:r>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userDrawn="1"/>
        </p:nvSpPr>
        <p:spPr>
          <a:xfrm>
            <a:off x="10760656" y="4644929"/>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userDrawn="1"/>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 uri="{C183D7F6-B498-43B3-948B-1728B52AA6E4}">
                <adec:decorative xmlns:adec="http://schemas.microsoft.com/office/drawing/2017/decorative" val="1"/>
              </a:ext>
            </a:extLst>
          </p:cNvPr>
          <p:cNvSpPr/>
          <p:nvPr userDrawn="1"/>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374450312"/>
      </p:ext>
    </p:extLst>
  </p:cSld>
  <p:clrMapOvr>
    <a:masterClrMapping/>
  </p:clrMapOvr>
  <p:extLst>
    <p:ext uri="{DCECCB84-F9BA-43D5-87BE-67443E8EF086}">
      <p15:sldGuideLst xmlns:p15="http://schemas.microsoft.com/office/powerpoint/2012/main">
        <p15:guide id="4" pos="7363">
          <p15:clr>
            <a:srgbClr val="FBAE40"/>
          </p15:clr>
        </p15:guide>
        <p15:guide id="7" orient="horz" pos="3725">
          <p15:clr>
            <a:srgbClr val="FBAE40"/>
          </p15:clr>
        </p15:guide>
        <p15:guide id="8" orient="horz" pos="3498">
          <p15:clr>
            <a:srgbClr val="FBAE40"/>
          </p15:clr>
        </p15:guide>
        <p15:guide id="9" orient="horz" pos="595">
          <p15:clr>
            <a:srgbClr val="FBAE40"/>
          </p15:clr>
        </p15:guide>
        <p15:guide id="10" pos="4226">
          <p15:clr>
            <a:srgbClr val="FBAE40"/>
          </p15:clr>
        </p15:guide>
        <p15:guide id="11" orient="horz" pos="392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ultiple Content">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1" y="1204775"/>
            <a:ext cx="4201387" cy="2384434"/>
          </a:xfrm>
          <a:prstGeom prst="rect">
            <a:avLst/>
          </a:prstGeom>
          <a:ln w="25400">
            <a:solidFill>
              <a:schemeClr val="accent2">
                <a:lumMod val="60000"/>
                <a:lumOff val="40000"/>
              </a:schemeClr>
            </a:solidFill>
            <a:miter lim="800000"/>
          </a:ln>
        </p:spPr>
        <p:txBody>
          <a:bodyPr>
            <a:noAutofit/>
          </a:bodyPr>
          <a:lstStyle>
            <a:lvl1pPr marL="0" indent="0">
              <a:buFont typeface="Arial" panose="020B0604020202020204" pitchFamily="34" charset="0"/>
              <a:buNone/>
              <a:defRPr/>
            </a:lvl1pPr>
          </a:lstStyle>
          <a:p>
            <a:r>
              <a:rPr lang="en-US"/>
              <a:t>Click icon to add picture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5" name="Picture Placeholder 4">
            <a:extLst>
              <a:ext uri="{FF2B5EF4-FFF2-40B4-BE49-F238E27FC236}">
                <a16:creationId xmlns:a16="http://schemas.microsoft.com/office/drawing/2014/main" id="{E51A7A73-3A69-E940-A5D6-0D6278955763}"/>
              </a:ext>
            </a:extLst>
          </p:cNvPr>
          <p:cNvSpPr>
            <a:spLocks noGrp="1"/>
          </p:cNvSpPr>
          <p:nvPr>
            <p:ph type="pic" sz="quarter" idx="24"/>
          </p:nvPr>
        </p:nvSpPr>
        <p:spPr>
          <a:xfrm>
            <a:off x="7478711" y="3796152"/>
            <a:ext cx="4201387" cy="2384434"/>
          </a:xfrm>
          <a:ln w="25400">
            <a:solidFill>
              <a:schemeClr val="accent2">
                <a:lumMod val="60000"/>
                <a:lumOff val="40000"/>
              </a:schemeClr>
            </a:solidFill>
            <a:miter lim="800000"/>
          </a:ln>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86586612"/>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a:prstGeom prst="rect">
            <a:avLst/>
          </a:prstGeom>
        </p:spPr>
        <p:txBody>
          <a:bodyPr>
            <a:noAutofit/>
          </a:bodyPr>
          <a:lstStyle>
            <a:lvl1pPr>
              <a:defRPr sz="16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prstGeom prst="rect">
            <a:avLst/>
          </a:prstGeom>
          <a:solidFill>
            <a:schemeClr val="accent1"/>
          </a:solidFill>
        </p:spPr>
        <p:txBody>
          <a:bodyPr lIns="360000" rIns="360000" anchor="ctr">
            <a:noAutofit/>
          </a:bodyPr>
          <a:lstStyle>
            <a:lvl1pPr marL="0" indent="0" algn="ctr">
              <a:spcBef>
                <a:spcPts val="0"/>
              </a:spcBef>
              <a:buFont typeface="Arial" panose="020B0604020202020204" pitchFamily="34" charset="0"/>
              <a:buNone/>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63589889"/>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userDrawn="1"/>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a:prstGeom prst="rect">
            <a:avLst/>
          </a:prstGeom>
        </p:spPr>
        <p:txBody>
          <a:bodyPr>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1"/>
            <a:ext cx="6773796" cy="237686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87645113"/>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userDrawn="1"/>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a:prstGeom prst="rect">
            <a:avLst/>
          </a:prstGeom>
        </p:spPr>
        <p:txBody>
          <a:bodyPr bIns="0">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2" name="Content Placeholder 1">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72430896"/>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Column Slide -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a:prstGeom prst="rect">
            <a:avLst/>
          </a:prstGeom>
        </p:spPr>
        <p:txBody>
          <a:bodyPr/>
          <a:lstStyle/>
          <a:p>
            <a:r>
              <a:rPr lang="en-CA"/>
              <a:t>Confidential- Only meant for PVP/Deans members</a:t>
            </a:r>
            <a:endParaRPr lang="en-US"/>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 uri="{C183D7F6-B498-43B3-948B-1728B52AA6E4}">
                <adec:decorative xmlns:adec="http://schemas.microsoft.com/office/drawing/2017/decorative" val="1"/>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151968088"/>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guide id="9" orient="horz" pos="77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Column Slide -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a:t>Click to Add a Title To Your Slide</a:t>
            </a:r>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6" name="Slide Number Placeholder 5">
            <a:extLst>
              <a:ext uri="{FF2B5EF4-FFF2-40B4-BE49-F238E27FC236}">
                <a16:creationId xmlns:a16="http://schemas.microsoft.com/office/drawing/2014/main" id="{8B45346B-C031-4DC5-BD8C-58AA5D5801BA}"/>
              </a:ext>
            </a:extLst>
          </p:cNvPr>
          <p:cNvSpPr>
            <a:spLocks noGrp="1"/>
          </p:cNvSpPr>
          <p:nvPr>
            <p:ph type="sldNum" sz="quarter" idx="20"/>
          </p:nvPr>
        </p:nvSpPr>
        <p:spPr>
          <a:xfrm>
            <a:off x="514799" y="6356349"/>
            <a:ext cx="413249" cy="365125"/>
          </a:xfrm>
          <a:prstGeom prst="rect">
            <a:avLst/>
          </a:prstGeom>
        </p:spPr>
        <p:txBody>
          <a:bodyPr/>
          <a:lstStyle/>
          <a:p>
            <a:fld id="{4C6AF4E3-7C7A-4050-BF98-8B639F08A4A8}" type="slidenum">
              <a:rPr lang="en-CA" smtClean="0"/>
              <a:pPr/>
              <a:t>‹#›</a:t>
            </a:fld>
            <a:endParaRPr lang="en-CA"/>
          </a:p>
        </p:txBody>
      </p:sp>
      <p:sp>
        <p:nvSpPr>
          <p:cNvPr id="5" name="Footer Placeholder 4">
            <a:extLst>
              <a:ext uri="{FF2B5EF4-FFF2-40B4-BE49-F238E27FC236}">
                <a16:creationId xmlns:a16="http://schemas.microsoft.com/office/drawing/2014/main" id="{E2CF1909-1530-44C5-9EA4-AB532F16C426}"/>
              </a:ext>
            </a:extLst>
          </p:cNvPr>
          <p:cNvSpPr>
            <a:spLocks noGrp="1"/>
          </p:cNvSpPr>
          <p:nvPr>
            <p:ph type="ftr" sz="quarter" idx="19"/>
          </p:nvPr>
        </p:nvSpPr>
        <p:spPr>
          <a:xfrm>
            <a:off x="1193803" y="6356351"/>
            <a:ext cx="6523035" cy="365124"/>
          </a:xfrm>
          <a:prstGeom prst="rect">
            <a:avLst/>
          </a:prstGeom>
        </p:spPr>
        <p:txBody>
          <a:bodyPr/>
          <a:lstStyle/>
          <a:p>
            <a:r>
              <a:rPr lang="en-CA"/>
              <a:t>Confidential- Only meant for PVP/Deans members</a:t>
            </a:r>
          </a:p>
        </p:txBody>
      </p:sp>
      <p:sp>
        <p:nvSpPr>
          <p:cNvPr id="13" name="Freeform 12">
            <a:extLst>
              <a:ext uri="{FF2B5EF4-FFF2-40B4-BE49-F238E27FC236}">
                <a16:creationId xmlns:a16="http://schemas.microsoft.com/office/drawing/2014/main" id="{3F8F1147-DAD1-334F-B034-7921149D6AFE}"/>
              </a:ext>
              <a:ext uri="{C183D7F6-B498-43B3-948B-1728B52AA6E4}">
                <adec:decorative xmlns:adec="http://schemas.microsoft.com/office/drawing/2017/decorative" val="1"/>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163846610"/>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guide id="9" orient="horz" pos="77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ur Column Team Slide">
    <p:spTree>
      <p:nvGrpSpPr>
        <p:cNvPr id="1" name=""/>
        <p:cNvGrpSpPr/>
        <p:nvPr/>
      </p:nvGrpSpPr>
      <p:grpSpPr>
        <a:xfrm>
          <a:off x="0" y="0"/>
          <a:ext cx="0" cy="0"/>
          <a:chOff x="0" y="0"/>
          <a:chExt cx="0" cy="0"/>
        </a:xfrm>
      </p:grpSpPr>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5938" y="225425"/>
            <a:ext cx="11164161" cy="720000"/>
          </a:xfrm>
        </p:spPr>
        <p:txBody>
          <a:bodyPr/>
          <a:lstStyle>
            <a:lvl1pPr>
              <a:defRPr b="0"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59"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marL="216000" marR="0" lvl="0" indent="-216000" algn="l" defTabSz="914400" rtl="0" eaLnBrk="1" fontAlgn="auto" latinLnBrk="0" hangingPunct="1">
              <a:lnSpc>
                <a:spcPct val="100000"/>
              </a:lnSpc>
              <a:spcBef>
                <a:spcPts val="0"/>
              </a:spcBef>
              <a:spcAft>
                <a:spcPts val="300"/>
              </a:spcAft>
              <a:buClrTx/>
              <a:buSzTx/>
              <a:tabLst/>
              <a:defRPr/>
            </a:pPr>
            <a:r>
              <a:rPr lang="en-US"/>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57325" y="2986560"/>
            <a:ext cx="253143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52851" y="3521089"/>
            <a:ext cx="2535911"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58837"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88014915"/>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2183">
          <p15:clr>
            <a:srgbClr val="FBAE40"/>
          </p15:clr>
        </p15:guide>
        <p15:guide id="14" orient="horz" pos="2568">
          <p15:clr>
            <a:srgbClr val="FBAE40"/>
          </p15:clr>
        </p15:guide>
        <p15:guide id="16" orient="horz" pos="388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ix Column Team Slide">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72885494"/>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79">
          <p15:clr>
            <a:srgbClr val="FBAE40"/>
          </p15:clr>
        </p15:guide>
        <p15:guide id="18" orient="horz" pos="2478">
          <p15:clr>
            <a:srgbClr val="FBAE40"/>
          </p15:clr>
        </p15:guide>
        <p15:guide id="20" orient="horz" pos="388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aragraph Styl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hasCustomPrompt="1"/>
          </p:nvPr>
        </p:nvSpPr>
        <p:spPr>
          <a:xfrm>
            <a:off x="511175" y="1196975"/>
            <a:ext cx="11169650" cy="4968875"/>
          </a:xfrm>
          <a:prstGeom prst="rect">
            <a:avLst/>
          </a:prstGeom>
        </p:spPr>
        <p:txBody>
          <a:bodyPr/>
          <a:lstStyle>
            <a:lvl4pPr marL="0" indent="0">
              <a:spcBef>
                <a:spcPts val="600"/>
              </a:spcBef>
              <a:spcAft>
                <a:spcPts val="300"/>
              </a:spcAft>
              <a:buFontTx/>
              <a:buNone/>
              <a:defRPr b="1" i="0">
                <a:solidFill>
                  <a:schemeClr val="accent1"/>
                </a:solidFill>
                <a:latin typeface="IBM Plex Sans SemiBold" panose="020B0503050203000203" pitchFamily="34" charset="0"/>
              </a:defRPr>
            </a:lvl4pPr>
            <a:lvl5pPr marL="0" indent="0">
              <a:spcBef>
                <a:spcPts val="600"/>
              </a:spcBef>
              <a:spcAft>
                <a:spcPts val="300"/>
              </a:spcAft>
              <a:buFontTx/>
              <a:buNone/>
              <a:defRPr sz="1600" b="1" i="0">
                <a:latin typeface="IBM Plex Sans SemiBold" panose="020B0503050203000203" pitchFamily="34" charset="0"/>
              </a:defRPr>
            </a:lvl5pPr>
            <a:lvl6pPr marL="0" marR="0" indent="0" algn="l" defTabSz="914400" rtl="0" eaLnBrk="1" fontAlgn="auto" latinLnBrk="0" hangingPunct="1">
              <a:lnSpc>
                <a:spcPct val="90000"/>
              </a:lnSpc>
              <a:spcBef>
                <a:spcPts val="600"/>
              </a:spcBef>
              <a:spcAft>
                <a:spcPts val="300"/>
              </a:spcAft>
              <a:buClrTx/>
              <a:buSzTx/>
              <a:buFontTx/>
              <a:buNone/>
              <a:tabLst/>
              <a:defRPr sz="1600" b="0" i="1">
                <a:latin typeface="IBM Plex Sans ExtraLight" panose="020B0303050203000203" pitchFamily="34" charset="0"/>
              </a:defRPr>
            </a:lvl6pPr>
            <a:lvl7pPr marL="0" marR="0" indent="0" algn="l" defTabSz="914400" rtl="0" eaLnBrk="1" fontAlgn="auto" latinLnBrk="0" hangingPunct="1">
              <a:lnSpc>
                <a:spcPct val="90000"/>
              </a:lnSpc>
              <a:spcBef>
                <a:spcPts val="600"/>
              </a:spcBef>
              <a:spcAft>
                <a:spcPts val="300"/>
              </a:spcAft>
              <a:buClrTx/>
              <a:buSzTx/>
              <a:buFontTx/>
              <a:buNone/>
              <a:tabLst/>
              <a:defRPr sz="1200"/>
            </a:lvl7pPr>
            <a:lvl8pPr marL="0" indent="0">
              <a:spcBef>
                <a:spcPts val="600"/>
              </a:spcBef>
              <a:spcAft>
                <a:spcPts val="300"/>
              </a:spcAft>
              <a:buFontTx/>
              <a:buNone/>
              <a:defRPr sz="1600" b="0" i="0">
                <a:latin typeface="IBM Plex Serif ExtLt" panose="02060303050406000203" pitchFamily="18" charset="77"/>
              </a:defRPr>
            </a:lvl8pPr>
            <a:lvl9pPr marL="0" marR="0" indent="0" algn="l" defTabSz="914400" rtl="0" eaLnBrk="1" fontAlgn="auto" latinLnBrk="0" hangingPunct="1">
              <a:lnSpc>
                <a:spcPct val="90000"/>
              </a:lnSpc>
              <a:spcBef>
                <a:spcPts val="600"/>
              </a:spcBef>
              <a:spcAft>
                <a:spcPts val="300"/>
              </a:spcAft>
              <a:buClrTx/>
              <a:buSzTx/>
              <a:buFontTx/>
              <a:buNone/>
              <a:tabLst/>
              <a:defRPr sz="1600" b="0" i="0">
                <a:latin typeface="IBM Plex Serif Medm" panose="02060503050406000203" pitchFamily="18" charset="77"/>
              </a:defRPr>
            </a:lvl9pPr>
          </a:lstStyle>
          <a:p>
            <a:pPr lvl="0"/>
            <a:r>
              <a:rPr lang="en-US"/>
              <a:t>Click to use Master text styles – Level one through Level nine</a:t>
            </a:r>
          </a:p>
          <a:p>
            <a:pPr lvl="1"/>
            <a:r>
              <a:rPr lang="en-US"/>
              <a:t>Second level</a:t>
            </a:r>
          </a:p>
          <a:p>
            <a:pPr lvl="2"/>
            <a:r>
              <a:rPr lang="en-US"/>
              <a:t>Third level</a:t>
            </a:r>
          </a:p>
          <a:p>
            <a:pPr lvl="3"/>
            <a:r>
              <a:rPr lang="en-US"/>
              <a:t>Level FOUR: IBM PLEX SANS SEMIBOLD IN ALL CAPS FOR THIS RED HEADING STYLE</a:t>
            </a:r>
          </a:p>
          <a:p>
            <a:pPr lvl="4"/>
            <a:r>
              <a:rPr lang="en-US"/>
              <a:t>Level FIVE: IBM Plex Sans </a:t>
            </a:r>
            <a:r>
              <a:rPr lang="en-US" err="1"/>
              <a:t>Semibold</a:t>
            </a:r>
            <a:r>
              <a:rPr lang="en-US"/>
              <a:t> for a bold paragraph style.</a:t>
            </a:r>
          </a:p>
          <a:p>
            <a:pPr marL="0" marR="0" lvl="5" indent="0" algn="l" defTabSz="914400" rtl="0" eaLnBrk="1" fontAlgn="auto" latinLnBrk="0" hangingPunct="1">
              <a:lnSpc>
                <a:spcPct val="90000"/>
              </a:lnSpc>
              <a:spcBef>
                <a:spcPts val="600"/>
              </a:spcBef>
              <a:spcAft>
                <a:spcPts val="300"/>
              </a:spcAft>
              <a:buClrTx/>
              <a:buSzTx/>
              <a:buFontTx/>
              <a:buNone/>
              <a:tabLst/>
              <a:defRPr/>
            </a:pPr>
            <a:r>
              <a:rPr lang="en-US"/>
              <a:t>Level SIX: </a:t>
            </a:r>
            <a:r>
              <a:rPr lang="en-CA"/>
              <a:t>IBM Plex Sans </a:t>
            </a:r>
            <a:r>
              <a:rPr lang="en-CA" err="1"/>
              <a:t>ExtraLight</a:t>
            </a:r>
            <a:r>
              <a:rPr lang="en-CA"/>
              <a:t> Italics for </a:t>
            </a:r>
            <a:r>
              <a:rPr lang="en-US"/>
              <a:t>an italicized paragraph. Use this for quote names or descriptions.</a:t>
            </a:r>
          </a:p>
          <a:p>
            <a:pPr marL="0" marR="0" lvl="6" indent="0" algn="l" defTabSz="914400" rtl="0" eaLnBrk="1" fontAlgn="auto" latinLnBrk="0" hangingPunct="1">
              <a:lnSpc>
                <a:spcPct val="90000"/>
              </a:lnSpc>
              <a:spcBef>
                <a:spcPts val="600"/>
              </a:spcBef>
              <a:spcAft>
                <a:spcPts val="300"/>
              </a:spcAft>
              <a:buClrTx/>
              <a:buSzTx/>
              <a:buFontTx/>
              <a:buNone/>
              <a:tabLst/>
              <a:defRPr/>
            </a:pPr>
            <a:r>
              <a:rPr lang="en-US"/>
              <a:t>Level SEVEN: </a:t>
            </a:r>
            <a:r>
              <a:rPr lang="en-CA"/>
              <a:t>IBM Plex Sans for </a:t>
            </a:r>
            <a:r>
              <a:rPr lang="en-US"/>
              <a:t>smaller font style. Use this as a photo caption. See Resources for example.</a:t>
            </a:r>
          </a:p>
          <a:p>
            <a:pPr lvl="7"/>
            <a:r>
              <a:rPr lang="en-US"/>
              <a:t>Level EIGHT: </a:t>
            </a:r>
            <a:r>
              <a:rPr lang="en-CA"/>
              <a:t>IBM Plex Serif </a:t>
            </a:r>
            <a:r>
              <a:rPr lang="en-CA" err="1"/>
              <a:t>ExtraLight</a:t>
            </a:r>
            <a:r>
              <a:rPr lang="en-CA"/>
              <a:t> for quoted text.</a:t>
            </a:r>
            <a:endParaRPr lang="en-US"/>
          </a:p>
          <a:p>
            <a:pPr marL="0" marR="0" lvl="8" indent="0" algn="l" defTabSz="914400" rtl="0" eaLnBrk="1" fontAlgn="auto" latinLnBrk="0" hangingPunct="1">
              <a:lnSpc>
                <a:spcPct val="90000"/>
              </a:lnSpc>
              <a:spcBef>
                <a:spcPts val="600"/>
              </a:spcBef>
              <a:spcAft>
                <a:spcPts val="300"/>
              </a:spcAft>
              <a:buClrTx/>
              <a:buSzTx/>
              <a:buFontTx/>
              <a:buNone/>
              <a:tabLst/>
              <a:defRPr/>
            </a:pPr>
            <a:r>
              <a:rPr lang="en-US"/>
              <a:t>Level NINE: </a:t>
            </a:r>
            <a:r>
              <a:rPr lang="en-CA"/>
              <a:t>IBM Plex Serif Medium for bolded items within quoted text.</a:t>
            </a:r>
            <a:endParaRPr lang="en-US"/>
          </a:p>
          <a:p>
            <a:pPr lvl="5"/>
            <a:endParaRPr lang="en-US"/>
          </a:p>
          <a:p>
            <a:pPr lvl="4"/>
            <a:endParaRPr lang="en-US"/>
          </a:p>
          <a:p>
            <a:pPr lvl="4"/>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5B64C28E-966E-6B4A-816A-311B7D0A2E6D}"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3423157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Reverse">
    <p:bg>
      <p:bgPr>
        <a:solidFill>
          <a:schemeClr val="accent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mj-lt"/>
              </a:defRPr>
            </a:lvl1pPr>
          </a:lstStyle>
          <a:p>
            <a:r>
              <a:rPr lang="en-US"/>
              <a:t>Click to Add a Title To Your Slide</a:t>
            </a:r>
          </a:p>
        </p:txBody>
      </p:sp>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prstGeom prst="rect">
            <a:avLst/>
          </a:prstGeo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lvl1pPr>
              <a:defRPr>
                <a:solidFill>
                  <a:schemeClr val="bg1"/>
                </a:solidFill>
              </a:defRPr>
            </a:lvl1pPr>
          </a:lstStyle>
          <a:p>
            <a:fld id="{5B64C28E-966E-6B4A-816A-311B7D0A2E6D}" type="slidenum">
              <a:rPr lang="en-US" smtClean="0"/>
              <a:pPr/>
              <a:t>‹#›</a:t>
            </a:fld>
            <a:endParaRPr lang="en-US">
              <a:solidFill>
                <a:schemeClr val="bg1"/>
              </a:solidFill>
            </a:endParaRPr>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Tree>
    <p:custDataLst>
      <p:tags r:id="rId1"/>
    </p:custDataLst>
    <p:extLst>
      <p:ext uri="{BB962C8B-B14F-4D97-AF65-F5344CB8AC3E}">
        <p14:creationId xmlns:p14="http://schemas.microsoft.com/office/powerpoint/2010/main" val="3530331161"/>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a:xfrm>
            <a:off x="514799" y="6356349"/>
            <a:ext cx="413249" cy="365125"/>
          </a:xfrm>
          <a:prstGeom prst="rect">
            <a:avLst/>
          </a:prstGeom>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a:xfrm>
            <a:off x="1008000" y="6356351"/>
            <a:ext cx="8816400" cy="365124"/>
          </a:xfrm>
          <a:prstGeom prst="rect">
            <a:avLst/>
          </a:prstGeom>
        </p:spPr>
        <p:txBody>
          <a:bodyPr/>
          <a:lstStyle/>
          <a:p>
            <a:r>
              <a:rPr lang="en-CA"/>
              <a:t>Confidential- Only meant for PVP/Deans members</a:t>
            </a:r>
            <a:endParaRPr lang="en-US"/>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09654388"/>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9416108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Alterna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5B64C28E-966E-6B4A-816A-311B7D0A2E6D}"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r>
              <a:rPr lang="en-CA"/>
              <a:t>Confidential- Only meant for PVP/Deans members</a:t>
            </a:r>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Rectangle 6">
            <a:extLst>
              <a:ext uri="{FF2B5EF4-FFF2-40B4-BE49-F238E27FC236}">
                <a16:creationId xmlns:a16="http://schemas.microsoft.com/office/drawing/2014/main" id="{EDDD6444-7929-724E-BB2A-0AFE5BF6CFDF}"/>
              </a:ext>
              <a:ext uri="{C183D7F6-B498-43B3-948B-1728B52AA6E4}">
                <adec:decorative xmlns:adec="http://schemas.microsoft.com/office/drawing/2017/decorative" val="1"/>
              </a:ext>
            </a:extLst>
          </p:cNvPr>
          <p:cNvSpPr/>
          <p:nvPr userDrawn="1"/>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2445175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3" name="Picture Placeholder 2">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4" name="Picture Placeholder 3">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5" name="Picture Placeholder 4">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6" name="Picture Placeholder 5">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7" name="Picture Placeholder 6">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8" name="Picture Placeholder 7">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9" name="Picture Placeholder 8">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8" name="Picture Placeholder 9">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9" name="Picture Placeholder 10">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0" name="Picture Placeholder 1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1" name="Picture Placeholder 12">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2" name="Picture Placeholder 13">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3" name="Picture Placeholder 14">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4" name="Picture Placeholder 15">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5" name="Picture Placeholder 16">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6" name="Picture Placeholder 17">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7" name="Picture Placeholder 18">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8" name="Picture Placeholder 19">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9" name="Picture Placeholder 20">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0" name="Picture Placeholder 2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1" name="Picture Placeholder 22">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2" name="Picture Placeholder 23">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3" name="Picture Placeholder 24">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4" name="Picture Placeholder 25">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5" name="Picture Placeholder 26">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6" name="Picture Placeholder 27">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7" name="Picture Placeholder 28">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8" name="Picture Placeholder 29">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9" name="Picture Placeholder 30">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0" name="Picture Placeholder 3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1" name="Picture Placeholder 32">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2" name="Picture Placeholder 33">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3" name="Picture Placeholder 34">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4" name="Picture Placeholder 35">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5" name="Picture Placeholder 36">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6" name="Picture Placeholder 37">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7" name="Picture Placeholder 38">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8" name="Picture Placeholder 39">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9" name="Picture Placeholder 40">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0" name="Picture Placeholder 4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1" name="Picture Placeholder 42">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2" name="Picture Placeholder 43">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3" name="Picture Placeholder 44">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4" name="Picture Placeholder 45">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5" name="Picture Placeholder 46">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6" name="Picture Placeholder 47">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7" name="Picture Placeholder 48">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8" name="Picture Placeholder 49">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9" name="Picture Placeholder 50">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1" name="Picture Placeholder 52">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2" name="Picture Placeholder 53">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3" name="Picture Placeholder 54">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4" name="Picture Placeholder 55">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5" name="Picture Placeholder 56">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6" name="Picture Placeholder 57">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7" name="Picture Placeholder 58">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8" name="Picture Placeholder 59">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9" name="Picture Placeholder 60">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0" name="Picture Placeholder 6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1" name="Picture Placeholder 62">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2" name="Picture Placeholder 63">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3" name="Picture Placeholder 64">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4" name="Picture Placeholder 65">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5" name="Picture Placeholder 66">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6" name="Picture Placeholder 67">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7" name="Picture Placeholder 68">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8" name="Picture Placeholder 69">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9" name="Picture Placeholder 70">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0" name="Picture Placeholder 7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1" name="Picture Placeholder 72">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13794388"/>
      </p:ext>
    </p:extLst>
  </p:cSld>
  <p:clrMapOvr>
    <a:masterClrMapping/>
  </p:clrMapOvr>
  <p:extLst>
    <p:ext uri="{DCECCB84-F9BA-43D5-87BE-67443E8EF086}">
      <p15:sldGuideLst xmlns:p15="http://schemas.microsoft.com/office/powerpoint/2012/main">
        <p15:guide id="3" pos="316">
          <p15:clr>
            <a:srgbClr val="FBAE40"/>
          </p15:clr>
        </p15:guide>
        <p15:guide id="14" pos="7363">
          <p15:clr>
            <a:srgbClr val="FBAE40"/>
          </p15:clr>
        </p15:guide>
        <p15:guide id="20" orient="horz" pos="3888">
          <p15:clr>
            <a:srgbClr val="FBAE40"/>
          </p15:clr>
        </p15:guide>
        <p15:guide id="21" pos="7537">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Gallery (up to 72)">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r>
              <a:rPr lang="en-CA"/>
              <a:t>Confidential- Only meant for PVP/Deans members</a:t>
            </a:r>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F962E419-71CE-EE12-829F-ADCC897D877A}"/>
              </a:ext>
            </a:extLst>
          </p:cNvPr>
          <p:cNvSpPr>
            <a:spLocks noGrp="1"/>
          </p:cNvSpPr>
          <p:nvPr>
            <p:ph sz="quarter" idx="145" hasCustomPrompt="1"/>
          </p:nvPr>
        </p:nvSpPr>
        <p:spPr>
          <a:xfrm>
            <a:off x="514350"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 name="Content Placeholder 6">
            <a:extLst>
              <a:ext uri="{FF2B5EF4-FFF2-40B4-BE49-F238E27FC236}">
                <a16:creationId xmlns:a16="http://schemas.microsoft.com/office/drawing/2014/main" id="{57561BF6-0ABB-0847-6812-54FF9A789938}"/>
              </a:ext>
            </a:extLst>
          </p:cNvPr>
          <p:cNvSpPr>
            <a:spLocks noGrp="1"/>
          </p:cNvSpPr>
          <p:nvPr>
            <p:ph sz="quarter" idx="146" hasCustomPrompt="1"/>
          </p:nvPr>
        </p:nvSpPr>
        <p:spPr>
          <a:xfrm>
            <a:off x="514350"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26" name="Content Placeholder 4">
            <a:extLst>
              <a:ext uri="{FF2B5EF4-FFF2-40B4-BE49-F238E27FC236}">
                <a16:creationId xmlns:a16="http://schemas.microsoft.com/office/drawing/2014/main" id="{C085757C-805C-0E06-9284-5F5B823BB699}"/>
              </a:ext>
            </a:extLst>
          </p:cNvPr>
          <p:cNvSpPr>
            <a:spLocks noGrp="1"/>
          </p:cNvSpPr>
          <p:nvPr>
            <p:ph sz="quarter" idx="147" hasCustomPrompt="1"/>
          </p:nvPr>
        </p:nvSpPr>
        <p:spPr>
          <a:xfrm>
            <a:off x="514350"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27" name="Content Placeholder 6">
            <a:extLst>
              <a:ext uri="{FF2B5EF4-FFF2-40B4-BE49-F238E27FC236}">
                <a16:creationId xmlns:a16="http://schemas.microsoft.com/office/drawing/2014/main" id="{36EE3707-07F6-D2FB-3EDF-E1F81321FD5F}"/>
              </a:ext>
            </a:extLst>
          </p:cNvPr>
          <p:cNvSpPr>
            <a:spLocks noGrp="1"/>
          </p:cNvSpPr>
          <p:nvPr>
            <p:ph sz="quarter" idx="148" hasCustomPrompt="1"/>
          </p:nvPr>
        </p:nvSpPr>
        <p:spPr>
          <a:xfrm>
            <a:off x="514350"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28" name="Content Placeholder 4">
            <a:extLst>
              <a:ext uri="{FF2B5EF4-FFF2-40B4-BE49-F238E27FC236}">
                <a16:creationId xmlns:a16="http://schemas.microsoft.com/office/drawing/2014/main" id="{D5339092-3FE0-6C69-82C0-AFC86AD90EB8}"/>
              </a:ext>
            </a:extLst>
          </p:cNvPr>
          <p:cNvSpPr>
            <a:spLocks noGrp="1"/>
          </p:cNvSpPr>
          <p:nvPr>
            <p:ph sz="quarter" idx="149" hasCustomPrompt="1"/>
          </p:nvPr>
        </p:nvSpPr>
        <p:spPr>
          <a:xfrm>
            <a:off x="514350"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29" name="Content Placeholder 6">
            <a:extLst>
              <a:ext uri="{FF2B5EF4-FFF2-40B4-BE49-F238E27FC236}">
                <a16:creationId xmlns:a16="http://schemas.microsoft.com/office/drawing/2014/main" id="{C091EB4B-8864-390F-F560-6C70F451CE9A}"/>
              </a:ext>
            </a:extLst>
          </p:cNvPr>
          <p:cNvSpPr>
            <a:spLocks noGrp="1"/>
          </p:cNvSpPr>
          <p:nvPr>
            <p:ph sz="quarter" idx="150" hasCustomPrompt="1"/>
          </p:nvPr>
        </p:nvSpPr>
        <p:spPr>
          <a:xfrm>
            <a:off x="514350"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0" name="Content Placeholder 4">
            <a:extLst>
              <a:ext uri="{FF2B5EF4-FFF2-40B4-BE49-F238E27FC236}">
                <a16:creationId xmlns:a16="http://schemas.microsoft.com/office/drawing/2014/main" id="{10EE1118-A7CD-260F-6A24-D906909CFBB5}"/>
              </a:ext>
            </a:extLst>
          </p:cNvPr>
          <p:cNvSpPr>
            <a:spLocks noGrp="1"/>
          </p:cNvSpPr>
          <p:nvPr>
            <p:ph sz="quarter" idx="151" hasCustomPrompt="1"/>
          </p:nvPr>
        </p:nvSpPr>
        <p:spPr>
          <a:xfrm>
            <a:off x="1462306"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1" name="Content Placeholder 6">
            <a:extLst>
              <a:ext uri="{FF2B5EF4-FFF2-40B4-BE49-F238E27FC236}">
                <a16:creationId xmlns:a16="http://schemas.microsoft.com/office/drawing/2014/main" id="{CD99F0AA-EE3A-4966-7BFB-FB3B7784D7C2}"/>
              </a:ext>
            </a:extLst>
          </p:cNvPr>
          <p:cNvSpPr>
            <a:spLocks noGrp="1"/>
          </p:cNvSpPr>
          <p:nvPr>
            <p:ph sz="quarter" idx="152" hasCustomPrompt="1"/>
          </p:nvPr>
        </p:nvSpPr>
        <p:spPr>
          <a:xfrm>
            <a:off x="1462306"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2" name="Content Placeholder 4">
            <a:extLst>
              <a:ext uri="{FF2B5EF4-FFF2-40B4-BE49-F238E27FC236}">
                <a16:creationId xmlns:a16="http://schemas.microsoft.com/office/drawing/2014/main" id="{2281AF8D-2253-074B-A281-796C787722C3}"/>
              </a:ext>
            </a:extLst>
          </p:cNvPr>
          <p:cNvSpPr>
            <a:spLocks noGrp="1"/>
          </p:cNvSpPr>
          <p:nvPr>
            <p:ph sz="quarter" idx="153" hasCustomPrompt="1"/>
          </p:nvPr>
        </p:nvSpPr>
        <p:spPr>
          <a:xfrm>
            <a:off x="1462306"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3" name="Content Placeholder 6">
            <a:extLst>
              <a:ext uri="{FF2B5EF4-FFF2-40B4-BE49-F238E27FC236}">
                <a16:creationId xmlns:a16="http://schemas.microsoft.com/office/drawing/2014/main" id="{25E7A542-FCF3-772E-D917-A5D4A79FD6D3}"/>
              </a:ext>
            </a:extLst>
          </p:cNvPr>
          <p:cNvSpPr>
            <a:spLocks noGrp="1"/>
          </p:cNvSpPr>
          <p:nvPr>
            <p:ph sz="quarter" idx="154" hasCustomPrompt="1"/>
          </p:nvPr>
        </p:nvSpPr>
        <p:spPr>
          <a:xfrm>
            <a:off x="1462306"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4" name="Content Placeholder 4">
            <a:extLst>
              <a:ext uri="{FF2B5EF4-FFF2-40B4-BE49-F238E27FC236}">
                <a16:creationId xmlns:a16="http://schemas.microsoft.com/office/drawing/2014/main" id="{F0346796-421F-5CA2-24CA-F203A307E752}"/>
              </a:ext>
            </a:extLst>
          </p:cNvPr>
          <p:cNvSpPr>
            <a:spLocks noGrp="1"/>
          </p:cNvSpPr>
          <p:nvPr>
            <p:ph sz="quarter" idx="155" hasCustomPrompt="1"/>
          </p:nvPr>
        </p:nvSpPr>
        <p:spPr>
          <a:xfrm>
            <a:off x="1462306"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5" name="Content Placeholder 6">
            <a:extLst>
              <a:ext uri="{FF2B5EF4-FFF2-40B4-BE49-F238E27FC236}">
                <a16:creationId xmlns:a16="http://schemas.microsoft.com/office/drawing/2014/main" id="{C3DC7CB4-B265-4F10-F7A6-B2B546366857}"/>
              </a:ext>
            </a:extLst>
          </p:cNvPr>
          <p:cNvSpPr>
            <a:spLocks noGrp="1"/>
          </p:cNvSpPr>
          <p:nvPr>
            <p:ph sz="quarter" idx="156" hasCustomPrompt="1"/>
          </p:nvPr>
        </p:nvSpPr>
        <p:spPr>
          <a:xfrm>
            <a:off x="1462306"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6" name="Content Placeholder 4">
            <a:extLst>
              <a:ext uri="{FF2B5EF4-FFF2-40B4-BE49-F238E27FC236}">
                <a16:creationId xmlns:a16="http://schemas.microsoft.com/office/drawing/2014/main" id="{5480AD58-5FF9-E252-8C7E-25B2BAD3F04C}"/>
              </a:ext>
            </a:extLst>
          </p:cNvPr>
          <p:cNvSpPr>
            <a:spLocks noGrp="1"/>
          </p:cNvSpPr>
          <p:nvPr>
            <p:ph sz="quarter" idx="157" hasCustomPrompt="1"/>
          </p:nvPr>
        </p:nvSpPr>
        <p:spPr>
          <a:xfrm>
            <a:off x="2418651"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7" name="Content Placeholder 6">
            <a:extLst>
              <a:ext uri="{FF2B5EF4-FFF2-40B4-BE49-F238E27FC236}">
                <a16:creationId xmlns:a16="http://schemas.microsoft.com/office/drawing/2014/main" id="{07FBFCC4-D624-56B4-C5DE-522FA1960567}"/>
              </a:ext>
            </a:extLst>
          </p:cNvPr>
          <p:cNvSpPr>
            <a:spLocks noGrp="1"/>
          </p:cNvSpPr>
          <p:nvPr>
            <p:ph sz="quarter" idx="158" hasCustomPrompt="1"/>
          </p:nvPr>
        </p:nvSpPr>
        <p:spPr>
          <a:xfrm>
            <a:off x="2418651"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8" name="Content Placeholder 4">
            <a:extLst>
              <a:ext uri="{FF2B5EF4-FFF2-40B4-BE49-F238E27FC236}">
                <a16:creationId xmlns:a16="http://schemas.microsoft.com/office/drawing/2014/main" id="{CE26BDE7-B189-D2BB-A1ED-953048C9F8C9}"/>
              </a:ext>
            </a:extLst>
          </p:cNvPr>
          <p:cNvSpPr>
            <a:spLocks noGrp="1"/>
          </p:cNvSpPr>
          <p:nvPr>
            <p:ph sz="quarter" idx="159" hasCustomPrompt="1"/>
          </p:nvPr>
        </p:nvSpPr>
        <p:spPr>
          <a:xfrm>
            <a:off x="2418651"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39" name="Content Placeholder 6">
            <a:extLst>
              <a:ext uri="{FF2B5EF4-FFF2-40B4-BE49-F238E27FC236}">
                <a16:creationId xmlns:a16="http://schemas.microsoft.com/office/drawing/2014/main" id="{03A03110-8915-6382-892A-B4DEC45421EC}"/>
              </a:ext>
            </a:extLst>
          </p:cNvPr>
          <p:cNvSpPr>
            <a:spLocks noGrp="1"/>
          </p:cNvSpPr>
          <p:nvPr>
            <p:ph sz="quarter" idx="160" hasCustomPrompt="1"/>
          </p:nvPr>
        </p:nvSpPr>
        <p:spPr>
          <a:xfrm>
            <a:off x="2418651"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0" name="Content Placeholder 4">
            <a:extLst>
              <a:ext uri="{FF2B5EF4-FFF2-40B4-BE49-F238E27FC236}">
                <a16:creationId xmlns:a16="http://schemas.microsoft.com/office/drawing/2014/main" id="{A309E188-C59E-A690-F365-57E5AF29D9E0}"/>
              </a:ext>
            </a:extLst>
          </p:cNvPr>
          <p:cNvSpPr>
            <a:spLocks noGrp="1"/>
          </p:cNvSpPr>
          <p:nvPr>
            <p:ph sz="quarter" idx="161" hasCustomPrompt="1"/>
          </p:nvPr>
        </p:nvSpPr>
        <p:spPr>
          <a:xfrm>
            <a:off x="2418651"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1" name="Content Placeholder 6">
            <a:extLst>
              <a:ext uri="{FF2B5EF4-FFF2-40B4-BE49-F238E27FC236}">
                <a16:creationId xmlns:a16="http://schemas.microsoft.com/office/drawing/2014/main" id="{DFE66C83-DD63-9CD4-DA2B-CD1D5AB60902}"/>
              </a:ext>
            </a:extLst>
          </p:cNvPr>
          <p:cNvSpPr>
            <a:spLocks noGrp="1"/>
          </p:cNvSpPr>
          <p:nvPr>
            <p:ph sz="quarter" idx="162" hasCustomPrompt="1"/>
          </p:nvPr>
        </p:nvSpPr>
        <p:spPr>
          <a:xfrm>
            <a:off x="2418651"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2" name="Content Placeholder 4">
            <a:extLst>
              <a:ext uri="{FF2B5EF4-FFF2-40B4-BE49-F238E27FC236}">
                <a16:creationId xmlns:a16="http://schemas.microsoft.com/office/drawing/2014/main" id="{C115EE14-C5FC-D743-50A5-BFC4A74CD3DC}"/>
              </a:ext>
            </a:extLst>
          </p:cNvPr>
          <p:cNvSpPr>
            <a:spLocks noGrp="1"/>
          </p:cNvSpPr>
          <p:nvPr>
            <p:ph sz="quarter" idx="163" hasCustomPrompt="1"/>
          </p:nvPr>
        </p:nvSpPr>
        <p:spPr>
          <a:xfrm>
            <a:off x="3366607"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3" name="Content Placeholder 6">
            <a:extLst>
              <a:ext uri="{FF2B5EF4-FFF2-40B4-BE49-F238E27FC236}">
                <a16:creationId xmlns:a16="http://schemas.microsoft.com/office/drawing/2014/main" id="{6C4ECEDD-A56B-E142-37F7-42EE0A68B184}"/>
              </a:ext>
            </a:extLst>
          </p:cNvPr>
          <p:cNvSpPr>
            <a:spLocks noGrp="1"/>
          </p:cNvSpPr>
          <p:nvPr>
            <p:ph sz="quarter" idx="164" hasCustomPrompt="1"/>
          </p:nvPr>
        </p:nvSpPr>
        <p:spPr>
          <a:xfrm>
            <a:off x="3366607"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4" name="Content Placeholder 4">
            <a:extLst>
              <a:ext uri="{FF2B5EF4-FFF2-40B4-BE49-F238E27FC236}">
                <a16:creationId xmlns:a16="http://schemas.microsoft.com/office/drawing/2014/main" id="{E8CE5A62-24C0-0AF5-C6A5-96975D80A1B6}"/>
              </a:ext>
            </a:extLst>
          </p:cNvPr>
          <p:cNvSpPr>
            <a:spLocks noGrp="1"/>
          </p:cNvSpPr>
          <p:nvPr>
            <p:ph sz="quarter" idx="165" hasCustomPrompt="1"/>
          </p:nvPr>
        </p:nvSpPr>
        <p:spPr>
          <a:xfrm>
            <a:off x="3366607"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5" name="Content Placeholder 6">
            <a:extLst>
              <a:ext uri="{FF2B5EF4-FFF2-40B4-BE49-F238E27FC236}">
                <a16:creationId xmlns:a16="http://schemas.microsoft.com/office/drawing/2014/main" id="{D7259160-CF2D-6328-B417-6418B9E66097}"/>
              </a:ext>
            </a:extLst>
          </p:cNvPr>
          <p:cNvSpPr>
            <a:spLocks noGrp="1"/>
          </p:cNvSpPr>
          <p:nvPr>
            <p:ph sz="quarter" idx="166" hasCustomPrompt="1"/>
          </p:nvPr>
        </p:nvSpPr>
        <p:spPr>
          <a:xfrm>
            <a:off x="3366607"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6" name="Content Placeholder 4">
            <a:extLst>
              <a:ext uri="{FF2B5EF4-FFF2-40B4-BE49-F238E27FC236}">
                <a16:creationId xmlns:a16="http://schemas.microsoft.com/office/drawing/2014/main" id="{28C25FFE-70ED-76F8-1455-D59366E1E747}"/>
              </a:ext>
            </a:extLst>
          </p:cNvPr>
          <p:cNvSpPr>
            <a:spLocks noGrp="1"/>
          </p:cNvSpPr>
          <p:nvPr>
            <p:ph sz="quarter" idx="167" hasCustomPrompt="1"/>
          </p:nvPr>
        </p:nvSpPr>
        <p:spPr>
          <a:xfrm>
            <a:off x="3366607"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7" name="Content Placeholder 6">
            <a:extLst>
              <a:ext uri="{FF2B5EF4-FFF2-40B4-BE49-F238E27FC236}">
                <a16:creationId xmlns:a16="http://schemas.microsoft.com/office/drawing/2014/main" id="{B94320F9-1C70-3E4F-0B35-65F99BCA9A69}"/>
              </a:ext>
            </a:extLst>
          </p:cNvPr>
          <p:cNvSpPr>
            <a:spLocks noGrp="1"/>
          </p:cNvSpPr>
          <p:nvPr>
            <p:ph sz="quarter" idx="168" hasCustomPrompt="1"/>
          </p:nvPr>
        </p:nvSpPr>
        <p:spPr>
          <a:xfrm>
            <a:off x="3366607"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8" name="Content Placeholder 4">
            <a:extLst>
              <a:ext uri="{FF2B5EF4-FFF2-40B4-BE49-F238E27FC236}">
                <a16:creationId xmlns:a16="http://schemas.microsoft.com/office/drawing/2014/main" id="{F0E5EF3E-EA8E-89D8-922B-1D08FF47E1B1}"/>
              </a:ext>
            </a:extLst>
          </p:cNvPr>
          <p:cNvSpPr>
            <a:spLocks noGrp="1"/>
          </p:cNvSpPr>
          <p:nvPr>
            <p:ph sz="quarter" idx="169" hasCustomPrompt="1"/>
          </p:nvPr>
        </p:nvSpPr>
        <p:spPr>
          <a:xfrm>
            <a:off x="4322952"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49" name="Content Placeholder 6">
            <a:extLst>
              <a:ext uri="{FF2B5EF4-FFF2-40B4-BE49-F238E27FC236}">
                <a16:creationId xmlns:a16="http://schemas.microsoft.com/office/drawing/2014/main" id="{FAC504C6-BE1C-793A-91B0-96C67E778696}"/>
              </a:ext>
            </a:extLst>
          </p:cNvPr>
          <p:cNvSpPr>
            <a:spLocks noGrp="1"/>
          </p:cNvSpPr>
          <p:nvPr>
            <p:ph sz="quarter" idx="170" hasCustomPrompt="1"/>
          </p:nvPr>
        </p:nvSpPr>
        <p:spPr>
          <a:xfrm>
            <a:off x="4322952"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0" name="Content Placeholder 4">
            <a:extLst>
              <a:ext uri="{FF2B5EF4-FFF2-40B4-BE49-F238E27FC236}">
                <a16:creationId xmlns:a16="http://schemas.microsoft.com/office/drawing/2014/main" id="{BD7289EB-238C-0E16-31D7-6C4CAEDD4339}"/>
              </a:ext>
            </a:extLst>
          </p:cNvPr>
          <p:cNvSpPr>
            <a:spLocks noGrp="1"/>
          </p:cNvSpPr>
          <p:nvPr>
            <p:ph sz="quarter" idx="171" hasCustomPrompt="1"/>
          </p:nvPr>
        </p:nvSpPr>
        <p:spPr>
          <a:xfrm>
            <a:off x="4322952"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1" name="Content Placeholder 6">
            <a:extLst>
              <a:ext uri="{FF2B5EF4-FFF2-40B4-BE49-F238E27FC236}">
                <a16:creationId xmlns:a16="http://schemas.microsoft.com/office/drawing/2014/main" id="{62CA242C-8404-1F9F-4E70-4A76032ECF20}"/>
              </a:ext>
            </a:extLst>
          </p:cNvPr>
          <p:cNvSpPr>
            <a:spLocks noGrp="1"/>
          </p:cNvSpPr>
          <p:nvPr>
            <p:ph sz="quarter" idx="172" hasCustomPrompt="1"/>
          </p:nvPr>
        </p:nvSpPr>
        <p:spPr>
          <a:xfrm>
            <a:off x="4322952"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3" name="Content Placeholder 4">
            <a:extLst>
              <a:ext uri="{FF2B5EF4-FFF2-40B4-BE49-F238E27FC236}">
                <a16:creationId xmlns:a16="http://schemas.microsoft.com/office/drawing/2014/main" id="{53C4A708-DC82-2420-79B9-942652A643E7}"/>
              </a:ext>
            </a:extLst>
          </p:cNvPr>
          <p:cNvSpPr>
            <a:spLocks noGrp="1"/>
          </p:cNvSpPr>
          <p:nvPr>
            <p:ph sz="quarter" idx="173" hasCustomPrompt="1"/>
          </p:nvPr>
        </p:nvSpPr>
        <p:spPr>
          <a:xfrm>
            <a:off x="4322952"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4" name="Content Placeholder 6">
            <a:extLst>
              <a:ext uri="{FF2B5EF4-FFF2-40B4-BE49-F238E27FC236}">
                <a16:creationId xmlns:a16="http://schemas.microsoft.com/office/drawing/2014/main" id="{5E379901-8F1A-1732-B0D9-9AB2D36436FE}"/>
              </a:ext>
            </a:extLst>
          </p:cNvPr>
          <p:cNvSpPr>
            <a:spLocks noGrp="1"/>
          </p:cNvSpPr>
          <p:nvPr>
            <p:ph sz="quarter" idx="174" hasCustomPrompt="1"/>
          </p:nvPr>
        </p:nvSpPr>
        <p:spPr>
          <a:xfrm>
            <a:off x="4322952"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5" name="Content Placeholder 4">
            <a:extLst>
              <a:ext uri="{FF2B5EF4-FFF2-40B4-BE49-F238E27FC236}">
                <a16:creationId xmlns:a16="http://schemas.microsoft.com/office/drawing/2014/main" id="{E551AA32-9D0B-53A2-FA0F-16CF8F6F2291}"/>
              </a:ext>
            </a:extLst>
          </p:cNvPr>
          <p:cNvSpPr>
            <a:spLocks noGrp="1"/>
          </p:cNvSpPr>
          <p:nvPr>
            <p:ph sz="quarter" idx="175" hasCustomPrompt="1"/>
          </p:nvPr>
        </p:nvSpPr>
        <p:spPr>
          <a:xfrm>
            <a:off x="5270908"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6" name="Content Placeholder 6">
            <a:extLst>
              <a:ext uri="{FF2B5EF4-FFF2-40B4-BE49-F238E27FC236}">
                <a16:creationId xmlns:a16="http://schemas.microsoft.com/office/drawing/2014/main" id="{81B388E6-C2FA-23F5-C81D-B7CD498BAB31}"/>
              </a:ext>
            </a:extLst>
          </p:cNvPr>
          <p:cNvSpPr>
            <a:spLocks noGrp="1"/>
          </p:cNvSpPr>
          <p:nvPr>
            <p:ph sz="quarter" idx="176" hasCustomPrompt="1"/>
          </p:nvPr>
        </p:nvSpPr>
        <p:spPr>
          <a:xfrm>
            <a:off x="5270908"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7" name="Content Placeholder 4">
            <a:extLst>
              <a:ext uri="{FF2B5EF4-FFF2-40B4-BE49-F238E27FC236}">
                <a16:creationId xmlns:a16="http://schemas.microsoft.com/office/drawing/2014/main" id="{D6C89A43-2059-534A-3271-B7F324A8B21A}"/>
              </a:ext>
            </a:extLst>
          </p:cNvPr>
          <p:cNvSpPr>
            <a:spLocks noGrp="1"/>
          </p:cNvSpPr>
          <p:nvPr>
            <p:ph sz="quarter" idx="177" hasCustomPrompt="1"/>
          </p:nvPr>
        </p:nvSpPr>
        <p:spPr>
          <a:xfrm>
            <a:off x="5270908"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8" name="Content Placeholder 6">
            <a:extLst>
              <a:ext uri="{FF2B5EF4-FFF2-40B4-BE49-F238E27FC236}">
                <a16:creationId xmlns:a16="http://schemas.microsoft.com/office/drawing/2014/main" id="{8F22A573-19CB-9D84-05BD-FABFA6227923}"/>
              </a:ext>
            </a:extLst>
          </p:cNvPr>
          <p:cNvSpPr>
            <a:spLocks noGrp="1"/>
          </p:cNvSpPr>
          <p:nvPr>
            <p:ph sz="quarter" idx="178" hasCustomPrompt="1"/>
          </p:nvPr>
        </p:nvSpPr>
        <p:spPr>
          <a:xfrm>
            <a:off x="5270908"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59" name="Content Placeholder 4">
            <a:extLst>
              <a:ext uri="{FF2B5EF4-FFF2-40B4-BE49-F238E27FC236}">
                <a16:creationId xmlns:a16="http://schemas.microsoft.com/office/drawing/2014/main" id="{8779A419-4DF5-601F-9D07-A19F99AF83F1}"/>
              </a:ext>
            </a:extLst>
          </p:cNvPr>
          <p:cNvSpPr>
            <a:spLocks noGrp="1"/>
          </p:cNvSpPr>
          <p:nvPr>
            <p:ph sz="quarter" idx="179" hasCustomPrompt="1"/>
          </p:nvPr>
        </p:nvSpPr>
        <p:spPr>
          <a:xfrm>
            <a:off x="5270908"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0" name="Content Placeholder 6">
            <a:extLst>
              <a:ext uri="{FF2B5EF4-FFF2-40B4-BE49-F238E27FC236}">
                <a16:creationId xmlns:a16="http://schemas.microsoft.com/office/drawing/2014/main" id="{FE7294B4-C975-1C35-49FD-56E5E803C235}"/>
              </a:ext>
            </a:extLst>
          </p:cNvPr>
          <p:cNvSpPr>
            <a:spLocks noGrp="1"/>
          </p:cNvSpPr>
          <p:nvPr>
            <p:ph sz="quarter" idx="180" hasCustomPrompt="1"/>
          </p:nvPr>
        </p:nvSpPr>
        <p:spPr>
          <a:xfrm>
            <a:off x="5270908"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1" name="Content Placeholder 4">
            <a:extLst>
              <a:ext uri="{FF2B5EF4-FFF2-40B4-BE49-F238E27FC236}">
                <a16:creationId xmlns:a16="http://schemas.microsoft.com/office/drawing/2014/main" id="{7ADEDA56-8CD3-1DE6-D621-100493E1234E}"/>
              </a:ext>
            </a:extLst>
          </p:cNvPr>
          <p:cNvSpPr>
            <a:spLocks noGrp="1"/>
          </p:cNvSpPr>
          <p:nvPr>
            <p:ph sz="quarter" idx="181" hasCustomPrompt="1"/>
          </p:nvPr>
        </p:nvSpPr>
        <p:spPr>
          <a:xfrm>
            <a:off x="6227253"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2" name="Content Placeholder 6">
            <a:extLst>
              <a:ext uri="{FF2B5EF4-FFF2-40B4-BE49-F238E27FC236}">
                <a16:creationId xmlns:a16="http://schemas.microsoft.com/office/drawing/2014/main" id="{22733FAA-3ED2-6930-05BF-7050EAC0C900}"/>
              </a:ext>
            </a:extLst>
          </p:cNvPr>
          <p:cNvSpPr>
            <a:spLocks noGrp="1"/>
          </p:cNvSpPr>
          <p:nvPr>
            <p:ph sz="quarter" idx="182" hasCustomPrompt="1"/>
          </p:nvPr>
        </p:nvSpPr>
        <p:spPr>
          <a:xfrm>
            <a:off x="6227253"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3" name="Content Placeholder 4">
            <a:extLst>
              <a:ext uri="{FF2B5EF4-FFF2-40B4-BE49-F238E27FC236}">
                <a16:creationId xmlns:a16="http://schemas.microsoft.com/office/drawing/2014/main" id="{45F43D86-AA44-AD03-2993-B6DCFA4A2C54}"/>
              </a:ext>
            </a:extLst>
          </p:cNvPr>
          <p:cNvSpPr>
            <a:spLocks noGrp="1"/>
          </p:cNvSpPr>
          <p:nvPr>
            <p:ph sz="quarter" idx="183" hasCustomPrompt="1"/>
          </p:nvPr>
        </p:nvSpPr>
        <p:spPr>
          <a:xfrm>
            <a:off x="6227253"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4" name="Content Placeholder 6">
            <a:extLst>
              <a:ext uri="{FF2B5EF4-FFF2-40B4-BE49-F238E27FC236}">
                <a16:creationId xmlns:a16="http://schemas.microsoft.com/office/drawing/2014/main" id="{8015EBC3-EC73-BC7B-62A9-814AAA88A9A9}"/>
              </a:ext>
            </a:extLst>
          </p:cNvPr>
          <p:cNvSpPr>
            <a:spLocks noGrp="1"/>
          </p:cNvSpPr>
          <p:nvPr>
            <p:ph sz="quarter" idx="184" hasCustomPrompt="1"/>
          </p:nvPr>
        </p:nvSpPr>
        <p:spPr>
          <a:xfrm>
            <a:off x="6227253"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5" name="Content Placeholder 4">
            <a:extLst>
              <a:ext uri="{FF2B5EF4-FFF2-40B4-BE49-F238E27FC236}">
                <a16:creationId xmlns:a16="http://schemas.microsoft.com/office/drawing/2014/main" id="{E5C9FC1C-701B-6A94-F22F-C059138804E1}"/>
              </a:ext>
            </a:extLst>
          </p:cNvPr>
          <p:cNvSpPr>
            <a:spLocks noGrp="1"/>
          </p:cNvSpPr>
          <p:nvPr>
            <p:ph sz="quarter" idx="185" hasCustomPrompt="1"/>
          </p:nvPr>
        </p:nvSpPr>
        <p:spPr>
          <a:xfrm>
            <a:off x="6227253"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6" name="Content Placeholder 6">
            <a:extLst>
              <a:ext uri="{FF2B5EF4-FFF2-40B4-BE49-F238E27FC236}">
                <a16:creationId xmlns:a16="http://schemas.microsoft.com/office/drawing/2014/main" id="{B69BD654-CE2C-0814-0735-909B55004915}"/>
              </a:ext>
            </a:extLst>
          </p:cNvPr>
          <p:cNvSpPr>
            <a:spLocks noGrp="1"/>
          </p:cNvSpPr>
          <p:nvPr>
            <p:ph sz="quarter" idx="186" hasCustomPrompt="1"/>
          </p:nvPr>
        </p:nvSpPr>
        <p:spPr>
          <a:xfrm>
            <a:off x="6227253"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7" name="Content Placeholder 4">
            <a:extLst>
              <a:ext uri="{FF2B5EF4-FFF2-40B4-BE49-F238E27FC236}">
                <a16:creationId xmlns:a16="http://schemas.microsoft.com/office/drawing/2014/main" id="{9F8C04E0-9844-4437-470E-325CA366B973}"/>
              </a:ext>
            </a:extLst>
          </p:cNvPr>
          <p:cNvSpPr>
            <a:spLocks noGrp="1"/>
          </p:cNvSpPr>
          <p:nvPr>
            <p:ph sz="quarter" idx="187" hasCustomPrompt="1"/>
          </p:nvPr>
        </p:nvSpPr>
        <p:spPr>
          <a:xfrm>
            <a:off x="7175209"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8" name="Content Placeholder 6">
            <a:extLst>
              <a:ext uri="{FF2B5EF4-FFF2-40B4-BE49-F238E27FC236}">
                <a16:creationId xmlns:a16="http://schemas.microsoft.com/office/drawing/2014/main" id="{DAFBE488-1B2D-2A58-6CD7-1314D99E66C0}"/>
              </a:ext>
            </a:extLst>
          </p:cNvPr>
          <p:cNvSpPr>
            <a:spLocks noGrp="1"/>
          </p:cNvSpPr>
          <p:nvPr>
            <p:ph sz="quarter" idx="188" hasCustomPrompt="1"/>
          </p:nvPr>
        </p:nvSpPr>
        <p:spPr>
          <a:xfrm>
            <a:off x="7175209"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69" name="Content Placeholder 4">
            <a:extLst>
              <a:ext uri="{FF2B5EF4-FFF2-40B4-BE49-F238E27FC236}">
                <a16:creationId xmlns:a16="http://schemas.microsoft.com/office/drawing/2014/main" id="{EAB3EE54-2E9C-3DD8-791A-4E4900F338F2}"/>
              </a:ext>
            </a:extLst>
          </p:cNvPr>
          <p:cNvSpPr>
            <a:spLocks noGrp="1"/>
          </p:cNvSpPr>
          <p:nvPr>
            <p:ph sz="quarter" idx="189" hasCustomPrompt="1"/>
          </p:nvPr>
        </p:nvSpPr>
        <p:spPr>
          <a:xfrm>
            <a:off x="7175209"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0" name="Content Placeholder 6">
            <a:extLst>
              <a:ext uri="{FF2B5EF4-FFF2-40B4-BE49-F238E27FC236}">
                <a16:creationId xmlns:a16="http://schemas.microsoft.com/office/drawing/2014/main" id="{7042DEAC-5E3F-3681-4B35-DFCC207EFCA6}"/>
              </a:ext>
            </a:extLst>
          </p:cNvPr>
          <p:cNvSpPr>
            <a:spLocks noGrp="1"/>
          </p:cNvSpPr>
          <p:nvPr>
            <p:ph sz="quarter" idx="190" hasCustomPrompt="1"/>
          </p:nvPr>
        </p:nvSpPr>
        <p:spPr>
          <a:xfrm>
            <a:off x="7175209"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1" name="Content Placeholder 4">
            <a:extLst>
              <a:ext uri="{FF2B5EF4-FFF2-40B4-BE49-F238E27FC236}">
                <a16:creationId xmlns:a16="http://schemas.microsoft.com/office/drawing/2014/main" id="{09C71313-8B7D-2F22-83FF-5B55AAB71D3D}"/>
              </a:ext>
            </a:extLst>
          </p:cNvPr>
          <p:cNvSpPr>
            <a:spLocks noGrp="1"/>
          </p:cNvSpPr>
          <p:nvPr>
            <p:ph sz="quarter" idx="191" hasCustomPrompt="1"/>
          </p:nvPr>
        </p:nvSpPr>
        <p:spPr>
          <a:xfrm>
            <a:off x="7175209"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2" name="Content Placeholder 6">
            <a:extLst>
              <a:ext uri="{FF2B5EF4-FFF2-40B4-BE49-F238E27FC236}">
                <a16:creationId xmlns:a16="http://schemas.microsoft.com/office/drawing/2014/main" id="{FFDDBF32-BAFB-1A25-993C-97373EA9ACEA}"/>
              </a:ext>
            </a:extLst>
          </p:cNvPr>
          <p:cNvSpPr>
            <a:spLocks noGrp="1"/>
          </p:cNvSpPr>
          <p:nvPr>
            <p:ph sz="quarter" idx="192" hasCustomPrompt="1"/>
          </p:nvPr>
        </p:nvSpPr>
        <p:spPr>
          <a:xfrm>
            <a:off x="7175209"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4" name="Content Placeholder 4">
            <a:extLst>
              <a:ext uri="{FF2B5EF4-FFF2-40B4-BE49-F238E27FC236}">
                <a16:creationId xmlns:a16="http://schemas.microsoft.com/office/drawing/2014/main" id="{665801F9-829D-0DFD-E44A-97CDE1FE047B}"/>
              </a:ext>
            </a:extLst>
          </p:cNvPr>
          <p:cNvSpPr>
            <a:spLocks noGrp="1"/>
          </p:cNvSpPr>
          <p:nvPr>
            <p:ph sz="quarter" idx="193" hasCustomPrompt="1"/>
          </p:nvPr>
        </p:nvSpPr>
        <p:spPr>
          <a:xfrm>
            <a:off x="8139943"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5" name="Content Placeholder 6">
            <a:extLst>
              <a:ext uri="{FF2B5EF4-FFF2-40B4-BE49-F238E27FC236}">
                <a16:creationId xmlns:a16="http://schemas.microsoft.com/office/drawing/2014/main" id="{877446D5-8B5E-BBBF-5862-3AF5C23DC53B}"/>
              </a:ext>
            </a:extLst>
          </p:cNvPr>
          <p:cNvSpPr>
            <a:spLocks noGrp="1"/>
          </p:cNvSpPr>
          <p:nvPr>
            <p:ph sz="quarter" idx="194" hasCustomPrompt="1"/>
          </p:nvPr>
        </p:nvSpPr>
        <p:spPr>
          <a:xfrm>
            <a:off x="8139943"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6" name="Content Placeholder 4">
            <a:extLst>
              <a:ext uri="{FF2B5EF4-FFF2-40B4-BE49-F238E27FC236}">
                <a16:creationId xmlns:a16="http://schemas.microsoft.com/office/drawing/2014/main" id="{FEDC9AB8-2C2A-AD69-C62F-46FC75B229A9}"/>
              </a:ext>
            </a:extLst>
          </p:cNvPr>
          <p:cNvSpPr>
            <a:spLocks noGrp="1"/>
          </p:cNvSpPr>
          <p:nvPr>
            <p:ph sz="quarter" idx="195" hasCustomPrompt="1"/>
          </p:nvPr>
        </p:nvSpPr>
        <p:spPr>
          <a:xfrm>
            <a:off x="8139943"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7" name="Content Placeholder 6">
            <a:extLst>
              <a:ext uri="{FF2B5EF4-FFF2-40B4-BE49-F238E27FC236}">
                <a16:creationId xmlns:a16="http://schemas.microsoft.com/office/drawing/2014/main" id="{C3E7949F-570F-7150-8E8C-3241F4B286C3}"/>
              </a:ext>
            </a:extLst>
          </p:cNvPr>
          <p:cNvSpPr>
            <a:spLocks noGrp="1"/>
          </p:cNvSpPr>
          <p:nvPr>
            <p:ph sz="quarter" idx="196" hasCustomPrompt="1"/>
          </p:nvPr>
        </p:nvSpPr>
        <p:spPr>
          <a:xfrm>
            <a:off x="8139943"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8" name="Content Placeholder 4">
            <a:extLst>
              <a:ext uri="{FF2B5EF4-FFF2-40B4-BE49-F238E27FC236}">
                <a16:creationId xmlns:a16="http://schemas.microsoft.com/office/drawing/2014/main" id="{E6BE83DD-BD99-C52A-D8C7-5F1D011F681F}"/>
              </a:ext>
            </a:extLst>
          </p:cNvPr>
          <p:cNvSpPr>
            <a:spLocks noGrp="1"/>
          </p:cNvSpPr>
          <p:nvPr>
            <p:ph sz="quarter" idx="197" hasCustomPrompt="1"/>
          </p:nvPr>
        </p:nvSpPr>
        <p:spPr>
          <a:xfrm>
            <a:off x="8139943"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79" name="Content Placeholder 6">
            <a:extLst>
              <a:ext uri="{FF2B5EF4-FFF2-40B4-BE49-F238E27FC236}">
                <a16:creationId xmlns:a16="http://schemas.microsoft.com/office/drawing/2014/main" id="{52AE280E-101D-CB64-4674-E402CAC830E8}"/>
              </a:ext>
            </a:extLst>
          </p:cNvPr>
          <p:cNvSpPr>
            <a:spLocks noGrp="1"/>
          </p:cNvSpPr>
          <p:nvPr>
            <p:ph sz="quarter" idx="198" hasCustomPrompt="1"/>
          </p:nvPr>
        </p:nvSpPr>
        <p:spPr>
          <a:xfrm>
            <a:off x="8139943"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0" name="Content Placeholder 4">
            <a:extLst>
              <a:ext uri="{FF2B5EF4-FFF2-40B4-BE49-F238E27FC236}">
                <a16:creationId xmlns:a16="http://schemas.microsoft.com/office/drawing/2014/main" id="{45CFAE3E-FE05-11D1-ACA2-9B6448E5FC9B}"/>
              </a:ext>
            </a:extLst>
          </p:cNvPr>
          <p:cNvSpPr>
            <a:spLocks noGrp="1"/>
          </p:cNvSpPr>
          <p:nvPr>
            <p:ph sz="quarter" idx="199" hasCustomPrompt="1"/>
          </p:nvPr>
        </p:nvSpPr>
        <p:spPr>
          <a:xfrm>
            <a:off x="9087899"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1" name="Content Placeholder 6">
            <a:extLst>
              <a:ext uri="{FF2B5EF4-FFF2-40B4-BE49-F238E27FC236}">
                <a16:creationId xmlns:a16="http://schemas.microsoft.com/office/drawing/2014/main" id="{FFA61468-C90B-376A-B14F-AF40342B33A4}"/>
              </a:ext>
            </a:extLst>
          </p:cNvPr>
          <p:cNvSpPr>
            <a:spLocks noGrp="1"/>
          </p:cNvSpPr>
          <p:nvPr>
            <p:ph sz="quarter" idx="200" hasCustomPrompt="1"/>
          </p:nvPr>
        </p:nvSpPr>
        <p:spPr>
          <a:xfrm>
            <a:off x="9087899"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3" name="Content Placeholder 4">
            <a:extLst>
              <a:ext uri="{FF2B5EF4-FFF2-40B4-BE49-F238E27FC236}">
                <a16:creationId xmlns:a16="http://schemas.microsoft.com/office/drawing/2014/main" id="{E21FEBBD-D06E-9337-EFFD-6226A3735765}"/>
              </a:ext>
            </a:extLst>
          </p:cNvPr>
          <p:cNvSpPr>
            <a:spLocks noGrp="1"/>
          </p:cNvSpPr>
          <p:nvPr>
            <p:ph sz="quarter" idx="201" hasCustomPrompt="1"/>
          </p:nvPr>
        </p:nvSpPr>
        <p:spPr>
          <a:xfrm>
            <a:off x="9087899"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4" name="Content Placeholder 6">
            <a:extLst>
              <a:ext uri="{FF2B5EF4-FFF2-40B4-BE49-F238E27FC236}">
                <a16:creationId xmlns:a16="http://schemas.microsoft.com/office/drawing/2014/main" id="{99DF3EAE-7ED1-3679-292B-A895708D1B41}"/>
              </a:ext>
            </a:extLst>
          </p:cNvPr>
          <p:cNvSpPr>
            <a:spLocks noGrp="1"/>
          </p:cNvSpPr>
          <p:nvPr>
            <p:ph sz="quarter" idx="202" hasCustomPrompt="1"/>
          </p:nvPr>
        </p:nvSpPr>
        <p:spPr>
          <a:xfrm>
            <a:off x="9087899"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5" name="Content Placeholder 4">
            <a:extLst>
              <a:ext uri="{FF2B5EF4-FFF2-40B4-BE49-F238E27FC236}">
                <a16:creationId xmlns:a16="http://schemas.microsoft.com/office/drawing/2014/main" id="{B341AC30-67FB-BB5F-570D-A6D201CAFEE3}"/>
              </a:ext>
            </a:extLst>
          </p:cNvPr>
          <p:cNvSpPr>
            <a:spLocks noGrp="1"/>
          </p:cNvSpPr>
          <p:nvPr>
            <p:ph sz="quarter" idx="203" hasCustomPrompt="1"/>
          </p:nvPr>
        </p:nvSpPr>
        <p:spPr>
          <a:xfrm>
            <a:off x="9087899"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6" name="Content Placeholder 6">
            <a:extLst>
              <a:ext uri="{FF2B5EF4-FFF2-40B4-BE49-F238E27FC236}">
                <a16:creationId xmlns:a16="http://schemas.microsoft.com/office/drawing/2014/main" id="{FC416B03-22AE-895F-972A-A45F69E866AF}"/>
              </a:ext>
            </a:extLst>
          </p:cNvPr>
          <p:cNvSpPr>
            <a:spLocks noGrp="1"/>
          </p:cNvSpPr>
          <p:nvPr>
            <p:ph sz="quarter" idx="204" hasCustomPrompt="1"/>
          </p:nvPr>
        </p:nvSpPr>
        <p:spPr>
          <a:xfrm>
            <a:off x="9087899"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7" name="Content Placeholder 4">
            <a:extLst>
              <a:ext uri="{FF2B5EF4-FFF2-40B4-BE49-F238E27FC236}">
                <a16:creationId xmlns:a16="http://schemas.microsoft.com/office/drawing/2014/main" id="{F6359E7A-F9E3-F5DE-0306-CA168D8DEB06}"/>
              </a:ext>
            </a:extLst>
          </p:cNvPr>
          <p:cNvSpPr>
            <a:spLocks noGrp="1"/>
          </p:cNvSpPr>
          <p:nvPr>
            <p:ph sz="quarter" idx="205" hasCustomPrompt="1"/>
          </p:nvPr>
        </p:nvSpPr>
        <p:spPr>
          <a:xfrm>
            <a:off x="10044244"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88" name="Content Placeholder 6">
            <a:extLst>
              <a:ext uri="{FF2B5EF4-FFF2-40B4-BE49-F238E27FC236}">
                <a16:creationId xmlns:a16="http://schemas.microsoft.com/office/drawing/2014/main" id="{26494CFC-FC0B-42BD-8F66-C7FC903F5E3D}"/>
              </a:ext>
            </a:extLst>
          </p:cNvPr>
          <p:cNvSpPr>
            <a:spLocks noGrp="1"/>
          </p:cNvSpPr>
          <p:nvPr>
            <p:ph sz="quarter" idx="206" hasCustomPrompt="1"/>
          </p:nvPr>
        </p:nvSpPr>
        <p:spPr>
          <a:xfrm>
            <a:off x="10044244"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0" name="Content Placeholder 4">
            <a:extLst>
              <a:ext uri="{FF2B5EF4-FFF2-40B4-BE49-F238E27FC236}">
                <a16:creationId xmlns:a16="http://schemas.microsoft.com/office/drawing/2014/main" id="{C3C67B27-A37D-D878-B631-2B810CE7481A}"/>
              </a:ext>
            </a:extLst>
          </p:cNvPr>
          <p:cNvSpPr>
            <a:spLocks noGrp="1"/>
          </p:cNvSpPr>
          <p:nvPr>
            <p:ph sz="quarter" idx="207" hasCustomPrompt="1"/>
          </p:nvPr>
        </p:nvSpPr>
        <p:spPr>
          <a:xfrm>
            <a:off x="10044244"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1" name="Content Placeholder 6">
            <a:extLst>
              <a:ext uri="{FF2B5EF4-FFF2-40B4-BE49-F238E27FC236}">
                <a16:creationId xmlns:a16="http://schemas.microsoft.com/office/drawing/2014/main" id="{652147A9-102D-F772-26AA-F37599117D58}"/>
              </a:ext>
            </a:extLst>
          </p:cNvPr>
          <p:cNvSpPr>
            <a:spLocks noGrp="1"/>
          </p:cNvSpPr>
          <p:nvPr>
            <p:ph sz="quarter" idx="208" hasCustomPrompt="1"/>
          </p:nvPr>
        </p:nvSpPr>
        <p:spPr>
          <a:xfrm>
            <a:off x="10044244"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2" name="Content Placeholder 4">
            <a:extLst>
              <a:ext uri="{FF2B5EF4-FFF2-40B4-BE49-F238E27FC236}">
                <a16:creationId xmlns:a16="http://schemas.microsoft.com/office/drawing/2014/main" id="{2799B2EA-754C-433E-CC7E-D3621A0EA6B6}"/>
              </a:ext>
            </a:extLst>
          </p:cNvPr>
          <p:cNvSpPr>
            <a:spLocks noGrp="1"/>
          </p:cNvSpPr>
          <p:nvPr>
            <p:ph sz="quarter" idx="209" hasCustomPrompt="1"/>
          </p:nvPr>
        </p:nvSpPr>
        <p:spPr>
          <a:xfrm>
            <a:off x="10044244"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3" name="Content Placeholder 6">
            <a:extLst>
              <a:ext uri="{FF2B5EF4-FFF2-40B4-BE49-F238E27FC236}">
                <a16:creationId xmlns:a16="http://schemas.microsoft.com/office/drawing/2014/main" id="{A4AE3D83-352A-1BF5-1FDB-6C5F2B4EDA81}"/>
              </a:ext>
            </a:extLst>
          </p:cNvPr>
          <p:cNvSpPr>
            <a:spLocks noGrp="1"/>
          </p:cNvSpPr>
          <p:nvPr>
            <p:ph sz="quarter" idx="210" hasCustomPrompt="1"/>
          </p:nvPr>
        </p:nvSpPr>
        <p:spPr>
          <a:xfrm>
            <a:off x="10044244"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4" name="Content Placeholder 4">
            <a:extLst>
              <a:ext uri="{FF2B5EF4-FFF2-40B4-BE49-F238E27FC236}">
                <a16:creationId xmlns:a16="http://schemas.microsoft.com/office/drawing/2014/main" id="{BC9B8D42-9968-09D2-8E74-D532F9ECF5F3}"/>
              </a:ext>
            </a:extLst>
          </p:cNvPr>
          <p:cNvSpPr>
            <a:spLocks noGrp="1"/>
          </p:cNvSpPr>
          <p:nvPr>
            <p:ph sz="quarter" idx="211" hasCustomPrompt="1"/>
          </p:nvPr>
        </p:nvSpPr>
        <p:spPr>
          <a:xfrm>
            <a:off x="10992200" y="1098550"/>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5" name="Content Placeholder 6">
            <a:extLst>
              <a:ext uri="{FF2B5EF4-FFF2-40B4-BE49-F238E27FC236}">
                <a16:creationId xmlns:a16="http://schemas.microsoft.com/office/drawing/2014/main" id="{D4486680-674D-CDB9-D606-2F10D46A0700}"/>
              </a:ext>
            </a:extLst>
          </p:cNvPr>
          <p:cNvSpPr>
            <a:spLocks noGrp="1"/>
          </p:cNvSpPr>
          <p:nvPr>
            <p:ph sz="quarter" idx="212" hasCustomPrompt="1"/>
          </p:nvPr>
        </p:nvSpPr>
        <p:spPr>
          <a:xfrm>
            <a:off x="10992200" y="1966913"/>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6" name="Content Placeholder 4">
            <a:extLst>
              <a:ext uri="{FF2B5EF4-FFF2-40B4-BE49-F238E27FC236}">
                <a16:creationId xmlns:a16="http://schemas.microsoft.com/office/drawing/2014/main" id="{DB3A554D-7E31-61AE-E464-B762EC7FD8CE}"/>
              </a:ext>
            </a:extLst>
          </p:cNvPr>
          <p:cNvSpPr>
            <a:spLocks noGrp="1"/>
          </p:cNvSpPr>
          <p:nvPr>
            <p:ph sz="quarter" idx="213" hasCustomPrompt="1"/>
          </p:nvPr>
        </p:nvSpPr>
        <p:spPr>
          <a:xfrm>
            <a:off x="10992200" y="2818293"/>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7" name="Content Placeholder 6">
            <a:extLst>
              <a:ext uri="{FF2B5EF4-FFF2-40B4-BE49-F238E27FC236}">
                <a16:creationId xmlns:a16="http://schemas.microsoft.com/office/drawing/2014/main" id="{0D1D8032-6FA8-55F5-581A-B5FE86D7FA84}"/>
              </a:ext>
            </a:extLst>
          </p:cNvPr>
          <p:cNvSpPr>
            <a:spLocks noGrp="1"/>
          </p:cNvSpPr>
          <p:nvPr>
            <p:ph sz="quarter" idx="214" hasCustomPrompt="1"/>
          </p:nvPr>
        </p:nvSpPr>
        <p:spPr>
          <a:xfrm>
            <a:off x="10992200" y="3686656"/>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8" name="Content Placeholder 4">
            <a:extLst>
              <a:ext uri="{FF2B5EF4-FFF2-40B4-BE49-F238E27FC236}">
                <a16:creationId xmlns:a16="http://schemas.microsoft.com/office/drawing/2014/main" id="{9F4988ED-9522-FC2A-3EBF-D7F0215DB098}"/>
              </a:ext>
            </a:extLst>
          </p:cNvPr>
          <p:cNvSpPr>
            <a:spLocks noGrp="1"/>
          </p:cNvSpPr>
          <p:nvPr>
            <p:ph sz="quarter" idx="215" hasCustomPrompt="1"/>
          </p:nvPr>
        </p:nvSpPr>
        <p:spPr>
          <a:xfrm>
            <a:off x="10992200" y="4554814"/>
            <a:ext cx="827088" cy="733425"/>
          </a:xfrm>
        </p:spPr>
        <p:txBody>
          <a:bodyPr>
            <a:normAutofit/>
          </a:bodyPr>
          <a:lstStyle>
            <a:lvl1pPr marL="0" indent="0" algn="ctr">
              <a:buNone/>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
        <p:nvSpPr>
          <p:cNvPr id="99" name="Content Placeholder 6">
            <a:extLst>
              <a:ext uri="{FF2B5EF4-FFF2-40B4-BE49-F238E27FC236}">
                <a16:creationId xmlns:a16="http://schemas.microsoft.com/office/drawing/2014/main" id="{CC9C1BA9-402F-46E9-86F3-CFD6E3970EE6}"/>
              </a:ext>
            </a:extLst>
          </p:cNvPr>
          <p:cNvSpPr>
            <a:spLocks noGrp="1"/>
          </p:cNvSpPr>
          <p:nvPr>
            <p:ph sz="quarter" idx="216" hasCustomPrompt="1"/>
          </p:nvPr>
        </p:nvSpPr>
        <p:spPr>
          <a:xfrm>
            <a:off x="10992200" y="5423177"/>
            <a:ext cx="827088" cy="733425"/>
          </a:xfrm>
        </p:spPr>
        <p:txBody>
          <a:bodyPr>
            <a:normAutofit/>
          </a:bodyPr>
          <a:lstStyle>
            <a:lvl1pPr>
              <a:defRPr sz="1000"/>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a:t>Drag and drop images</a:t>
            </a:r>
          </a:p>
        </p:txBody>
      </p:sp>
    </p:spTree>
    <p:custDataLst>
      <p:tags r:id="rId1"/>
    </p:custDataLst>
    <p:extLst>
      <p:ext uri="{BB962C8B-B14F-4D97-AF65-F5344CB8AC3E}">
        <p14:creationId xmlns:p14="http://schemas.microsoft.com/office/powerpoint/2010/main" val="3226904265"/>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845">
          <p15:clr>
            <a:srgbClr val="FBAE40"/>
          </p15:clr>
        </p15:guide>
        <p15:guide id="5" pos="917">
          <p15:clr>
            <a:srgbClr val="FBAE40"/>
          </p15:clr>
        </p15:guide>
        <p15:guide id="6" pos="1446">
          <p15:clr>
            <a:srgbClr val="FBAE40"/>
          </p15:clr>
        </p15:guide>
        <p15:guide id="7" pos="1518">
          <p15:clr>
            <a:srgbClr val="FBAE40"/>
          </p15:clr>
        </p15:guide>
        <p15:guide id="8" pos="2047">
          <p15:clr>
            <a:srgbClr val="FBAE40"/>
          </p15:clr>
        </p15:guide>
        <p15:guide id="9" pos="2119">
          <p15:clr>
            <a:srgbClr val="FBAE40"/>
          </p15:clr>
        </p15:guide>
        <p15:guide id="10" pos="2648">
          <p15:clr>
            <a:srgbClr val="FBAE40"/>
          </p15:clr>
        </p15:guide>
        <p15:guide id="11" pos="2720">
          <p15:clr>
            <a:srgbClr val="FBAE40"/>
          </p15:clr>
        </p15:guide>
        <p15:guide id="12" pos="3249">
          <p15:clr>
            <a:srgbClr val="FBAE40"/>
          </p15:clr>
        </p15:guide>
        <p15:guide id="13" pos="3321">
          <p15:clr>
            <a:srgbClr val="FBAE40"/>
          </p15:clr>
        </p15:guide>
        <p15:guide id="14" pos="3850">
          <p15:clr>
            <a:srgbClr val="FBAE40"/>
          </p15:clr>
        </p15:guide>
        <p15:guide id="15" pos="3922">
          <p15:clr>
            <a:srgbClr val="FBAE40"/>
          </p15:clr>
        </p15:guide>
        <p15:guide id="16" pos="4451">
          <p15:clr>
            <a:srgbClr val="FBAE40"/>
          </p15:clr>
        </p15:guide>
        <p15:guide id="17" pos="4523">
          <p15:clr>
            <a:srgbClr val="FBAE40"/>
          </p15:clr>
        </p15:guide>
        <p15:guide id="18" pos="5052">
          <p15:clr>
            <a:srgbClr val="FBAE40"/>
          </p15:clr>
        </p15:guide>
        <p15:guide id="19" pos="5124">
          <p15:clr>
            <a:srgbClr val="FBAE40"/>
          </p15:clr>
        </p15:guide>
        <p15:guide id="20" pos="5653">
          <p15:clr>
            <a:srgbClr val="FBAE40"/>
          </p15:clr>
        </p15:guide>
        <p15:guide id="21" pos="5725">
          <p15:clr>
            <a:srgbClr val="FBAE40"/>
          </p15:clr>
        </p15:guide>
        <p15:guide id="22" pos="6254">
          <p15:clr>
            <a:srgbClr val="FBAE40"/>
          </p15:clr>
        </p15:guide>
        <p15:guide id="23" pos="6326">
          <p15:clr>
            <a:srgbClr val="FBAE40"/>
          </p15:clr>
        </p15:guide>
        <p15:guide id="24" pos="6855">
          <p15:clr>
            <a:srgbClr val="FBAE40"/>
          </p15:clr>
        </p15:guide>
        <p15:guide id="25" pos="6927">
          <p15:clr>
            <a:srgbClr val="FBAE40"/>
          </p15:clr>
        </p15:guide>
        <p15:guide id="26" pos="7456">
          <p15:clr>
            <a:srgbClr val="FBAE40"/>
          </p15:clr>
        </p15:guide>
        <p15:guide id="27" orient="horz">
          <p15:clr>
            <a:srgbClr val="FBAE40"/>
          </p15:clr>
        </p15:guide>
        <p15:guide id="28" orient="horz" pos="4320">
          <p15:clr>
            <a:srgbClr val="FBAE40"/>
          </p15:clr>
        </p15:guide>
        <p15:guide id="29" orient="horz" pos="1120">
          <p15:clr>
            <a:srgbClr val="FBAE40"/>
          </p15:clr>
        </p15:guide>
        <p15:guide id="30" orient="horz" pos="1521">
          <p15:clr>
            <a:srgbClr val="FBAE40"/>
          </p15:clr>
        </p15:guide>
        <p15:guide id="31" orient="horz" pos="1593">
          <p15:clr>
            <a:srgbClr val="FBAE40"/>
          </p15:clr>
        </p15:guide>
        <p15:guide id="32" orient="horz" pos="1994">
          <p15:clr>
            <a:srgbClr val="FBAE40"/>
          </p15:clr>
        </p15:guide>
        <p15:guide id="33" orient="horz" pos="2066">
          <p15:clr>
            <a:srgbClr val="FBAE40"/>
          </p15:clr>
        </p15:guide>
        <p15:guide id="34" orient="horz" pos="2468">
          <p15:clr>
            <a:srgbClr val="FBAE40"/>
          </p15:clr>
        </p15:guide>
        <p15:guide id="35" orient="horz" pos="2540">
          <p15:clr>
            <a:srgbClr val="FBAE40"/>
          </p15:clr>
        </p15:guide>
        <p15:guide id="36" orient="horz" pos="2941">
          <p15:clr>
            <a:srgbClr val="FBAE40"/>
          </p15:clr>
        </p15:guide>
        <p15:guide id="37" orient="horz" pos="3013">
          <p15:clr>
            <a:srgbClr val="FBAE40"/>
          </p15:clr>
        </p15:guide>
        <p15:guide id="38" orient="horz" pos="3414">
          <p15:clr>
            <a:srgbClr val="FBAE40"/>
          </p15:clr>
        </p15:guide>
        <p15:guide id="39" orient="horz" pos="3486">
          <p15:clr>
            <a:srgbClr val="FBAE40"/>
          </p15:clr>
        </p15:guide>
        <p15:guide id="40" orient="horz" pos="388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r>
              <a:rPr lang="en-CA"/>
              <a:t>Confidential- Only meant for PVP/Deans members</a:t>
            </a:r>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3C008195-F589-284C-88E0-4291E0E17338}"/>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B15CAE20-284E-154E-A048-D6BDC26BDDB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02102131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le Style 2">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027E5C04-A6BF-204B-B6E3-68227002AE82}"/>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algn="l">
              <a:defRPr/>
            </a:lvl1pPr>
          </a:lstStyle>
          <a:p>
            <a:r>
              <a:rPr lang="en-US"/>
              <a:t>Drop photo here to add background photo</a:t>
            </a:r>
          </a:p>
        </p:txBody>
      </p:sp>
      <p:sp>
        <p:nvSpPr>
          <p:cNvPr id="40" name="Text Placeholder 12">
            <a:extLst>
              <a:ext uri="{FF2B5EF4-FFF2-40B4-BE49-F238E27FC236}">
                <a16:creationId xmlns:a16="http://schemas.microsoft.com/office/drawing/2014/main" id="{7B592B49-0EC0-A743-96BA-8989B7B85375}"/>
              </a:ext>
            </a:extLst>
          </p:cNvPr>
          <p:cNvSpPr>
            <a:spLocks noGrp="1"/>
          </p:cNvSpPr>
          <p:nvPr>
            <p:ph type="body" sz="quarter" idx="10" hasCustomPrompt="1"/>
          </p:nvPr>
        </p:nvSpPr>
        <p:spPr>
          <a:xfrm>
            <a:off x="7534759" y="1470660"/>
            <a:ext cx="4301133" cy="2186940"/>
          </a:xfrm>
          <a:solidFill>
            <a:schemeClr val="accent1"/>
          </a:solidFill>
          <a:ln>
            <a:noFill/>
          </a:ln>
        </p:spPr>
        <p:txBody>
          <a:bodyPr lIns="0" tIns="36000" rIns="72000" bIns="0" anchor="b">
            <a:noAutofit/>
          </a:bodyPr>
          <a:lstStyle>
            <a:lvl1pPr>
              <a:lnSpc>
                <a:spcPct val="90000"/>
              </a:lnSpc>
              <a:spcBef>
                <a:spcPts val="0"/>
              </a:spcBef>
              <a:defRPr sz="4000" b="1" i="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Presentation Title</a:t>
            </a:r>
          </a:p>
        </p:txBody>
      </p:sp>
      <p:cxnSp>
        <p:nvCxnSpPr>
          <p:cNvPr id="42" name="Straight Connector 41">
            <a:extLst>
              <a:ext uri="{FF2B5EF4-FFF2-40B4-BE49-F238E27FC236}">
                <a16:creationId xmlns:a16="http://schemas.microsoft.com/office/drawing/2014/main" id="{3A2D2F57-8905-8542-879D-5BEC70B9E59B}"/>
              </a:ext>
            </a:extLst>
          </p:cNvPr>
          <p:cNvCxnSpPr>
            <a:cxnSpLocks/>
          </p:cNvCxnSpPr>
          <p:nvPr userDrawn="1"/>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solidFill>
            <a:schemeClr val="accent1"/>
          </a:solid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solidFill>
            <a:schemeClr val="accent1"/>
          </a:solidFill>
          <a:ln>
            <a:noFill/>
          </a:ln>
        </p:spPr>
        <p:txBody>
          <a:bodyPr lIns="0" tIns="72000" rIns="18000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pic>
        <p:nvPicPr>
          <p:cNvPr id="46" name="Picture Placeholder 9">
            <a:extLst>
              <a:ext uri="{FF2B5EF4-FFF2-40B4-BE49-F238E27FC236}">
                <a16:creationId xmlns:a16="http://schemas.microsoft.com/office/drawing/2014/main" id="{EAFBF119-0909-5F4E-9C66-1F58D0992556}"/>
              </a:ext>
            </a:extLst>
          </p:cNvPr>
          <p:cNvPicPr>
            <a:picLocks noChangeAspect="1"/>
          </p:cNvPicPr>
          <p:nvPr userDrawn="1"/>
        </p:nvPicPr>
        <p:blipFill>
          <a:blip r:embed="rId2" cstate="print">
            <a:extLst>
              <a:ext uri="{28A0092B-C50C-407E-A947-70E740481C1C}">
                <a14:useLocalDpi xmlns:a14="http://schemas.microsoft.com/office/drawing/2010/main"/>
              </a:ext>
            </a:extLst>
          </a:blip>
          <a:srcRect t="3417" b="3417"/>
          <a:stretch>
            <a:fillRect/>
          </a:stretch>
        </p:blipFill>
        <p:spPr>
          <a:xfrm>
            <a:off x="7569357" y="5066521"/>
            <a:ext cx="4290917" cy="360000"/>
          </a:xfrm>
          <a:prstGeom prst="rect">
            <a:avLst/>
          </a:prstGeom>
        </p:spPr>
      </p:pic>
    </p:spTree>
    <p:extLst>
      <p:ext uri="{BB962C8B-B14F-4D97-AF65-F5344CB8AC3E}">
        <p14:creationId xmlns:p14="http://schemas.microsoft.com/office/powerpoint/2010/main" val="336125868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C6AF4E3-7C7A-4050-BF98-8B639F08A4A8}" type="slidenum">
              <a:rPr lang="en-CA" smtClean="0"/>
              <a:pPr/>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r>
              <a:rPr lang="en-CA"/>
              <a:t>Confidential- Only meant for PVP/Deans members</a:t>
            </a:r>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p:nvSpPr>
        <p:spPr>
          <a:xfrm>
            <a:off x="0" y="6799945"/>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2"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4" name="Picture 3" descr="York University Logo.">
            <a:extLst>
              <a:ext uri="{FF2B5EF4-FFF2-40B4-BE49-F238E27FC236}">
                <a16:creationId xmlns:a16="http://schemas.microsoft.com/office/drawing/2014/main" id="{3A5D4B20-6AC3-69C9-1E1D-EE91891904F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30F29B9-9B51-026C-399D-55C1AA515615}"/>
              </a:ext>
              <a:ext uri="{C183D7F6-B498-43B3-948B-1728B52AA6E4}">
                <adec:decorative xmlns:adec="http://schemas.microsoft.com/office/drawing/2017/decorative" val="1"/>
              </a:ext>
            </a:extLst>
          </p:cNvPr>
          <p:cNvSpPr/>
          <p:nvPr userDrawn="1"/>
        </p:nvSpPr>
        <p:spPr>
          <a:xfrm>
            <a:off x="0" y="6799945"/>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custDataLst>
      <p:tags r:id="rId1"/>
    </p:custDataLst>
    <p:extLst>
      <p:ext uri="{BB962C8B-B14F-4D97-AF65-F5344CB8AC3E}">
        <p14:creationId xmlns:p14="http://schemas.microsoft.com/office/powerpoint/2010/main" val="243138357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algn="l">
              <a:defRPr/>
            </a:lvl1pPr>
          </a:lstStyle>
          <a:p>
            <a:r>
              <a:rPr lang="en-US"/>
              <a:t>Drop photo here</a:t>
            </a:r>
            <a:br>
              <a:rPr lang="en-US"/>
            </a:br>
            <a:r>
              <a:rPr lang="en-US"/>
              <a:t>to add background photo</a:t>
            </a:r>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p:spPr>
        <p:txBody>
          <a:bodyPr/>
          <a:lstStyle/>
          <a:p>
            <a:r>
              <a:rPr lang="en-CA"/>
              <a:t>Confidential- Only meant for PVP/Deans members</a:t>
            </a:r>
            <a:endParaRPr lang="en-US"/>
          </a:p>
        </p:txBody>
      </p:sp>
      <p:sp>
        <p:nvSpPr>
          <p:cNvPr id="10" name="Rectangle 9">
            <a:extLst>
              <a:ext uri="{FF2B5EF4-FFF2-40B4-BE49-F238E27FC236}">
                <a16:creationId xmlns:a16="http://schemas.microsoft.com/office/drawing/2014/main" id="{17E04B78-677A-6B46-914C-0B0515F95B2D}"/>
              </a:ext>
            </a:extLst>
          </p:cNvPr>
          <p:cNvSpPr/>
          <p:nvPr/>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DE83E69-D9AC-584D-8346-2152F0FC075C}"/>
              </a:ext>
            </a:extLst>
          </p:cNvPr>
          <p:cNvSpPr/>
          <p:nvPr/>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B170CB6-9138-0745-9CD9-E339F3DB91E2}"/>
              </a:ext>
            </a:extLst>
          </p:cNvPr>
          <p:cNvSpPr txBox="1"/>
          <p:nvPr/>
        </p:nvSpPr>
        <p:spPr>
          <a:xfrm>
            <a:off x="3724664" y="5053507"/>
            <a:ext cx="1811714" cy="646331"/>
          </a:xfrm>
          <a:prstGeom prst="rect">
            <a:avLst/>
          </a:prstGeom>
          <a:noFill/>
        </p:spPr>
        <p:txBody>
          <a:bodyPr wrap="none" rtlCol="0" anchor="ctr">
            <a:spAutoFit/>
          </a:bodyPr>
          <a:lstStyle/>
          <a:p>
            <a:pPr algn="ctr"/>
            <a:r>
              <a:rPr lang="en-US" sz="3600" b="1" i="0" kern="1200">
                <a:solidFill>
                  <a:schemeClr val="bg1"/>
                </a:solidFill>
                <a:latin typeface="IBM Plex Sans SemiBold" panose="020B0503050203000203" pitchFamily="34" charset="0"/>
                <a:ea typeface="Roboto Thin" pitchFamily="2" charset="0"/>
                <a:cs typeface="+mj-cs"/>
              </a:rPr>
              <a:t>Agenda</a:t>
            </a:r>
          </a:p>
        </p:txBody>
      </p:sp>
      <p:sp>
        <p:nvSpPr>
          <p:cNvPr id="20" name="Freeform 19">
            <a:extLst>
              <a:ext uri="{FF2B5EF4-FFF2-40B4-BE49-F238E27FC236}">
                <a16:creationId xmlns:a16="http://schemas.microsoft.com/office/drawing/2014/main" id="{94AC1224-3BA0-134E-BC2C-FA6E6F4DBC3F}"/>
              </a:ext>
            </a:extLst>
          </p:cNvPr>
          <p:cNvSpPr/>
          <p:nvPr/>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a:extLst>
              <a:ext uri="{FF2B5EF4-FFF2-40B4-BE49-F238E27FC236}">
                <a16:creationId xmlns:a16="http://schemas.microsoft.com/office/drawing/2014/main" id="{061155A8-A422-D24B-AE05-1D037E8CBFA4}"/>
              </a:ext>
            </a:extLst>
          </p:cNvPr>
          <p:cNvPicPr>
            <a:picLocks noChangeAspect="1"/>
          </p:cNvPicPr>
          <p:nvPr/>
        </p:nvPicPr>
        <p:blipFill>
          <a:blip r:embed="rId2"/>
          <a:stretch>
            <a:fillRect/>
          </a:stretch>
        </p:blipFill>
        <p:spPr>
          <a:xfrm>
            <a:off x="10724971" y="6373999"/>
            <a:ext cx="1242613" cy="273603"/>
          </a:xfrm>
          <a:prstGeom prst="rect">
            <a:avLst/>
          </a:prstGeom>
        </p:spPr>
      </p:pic>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00555"/>
            <a:ext cx="5133721" cy="5646471"/>
          </a:xfr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add agenda items</a:t>
            </a:r>
          </a:p>
        </p:txBody>
      </p:sp>
      <p:sp>
        <p:nvSpPr>
          <p:cNvPr id="2" name="Rectangle 1">
            <a:extLst>
              <a:ext uri="{FF2B5EF4-FFF2-40B4-BE49-F238E27FC236}">
                <a16:creationId xmlns:a16="http://schemas.microsoft.com/office/drawing/2014/main" id="{1A45E8DA-6F97-772F-F72E-EB35CF3F68CC}"/>
              </a:ext>
            </a:extLst>
          </p:cNvPr>
          <p:cNvSpPr/>
          <p:nvPr userDrawn="1"/>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A43FD59-6D82-B32D-5ADC-5740DE3D6E84}"/>
              </a:ext>
            </a:extLst>
          </p:cNvPr>
          <p:cNvSpPr/>
          <p:nvPr userDrawn="1"/>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0493437-F900-F98D-8002-6FAA827F26BD}"/>
              </a:ext>
            </a:extLst>
          </p:cNvPr>
          <p:cNvSpPr txBox="1"/>
          <p:nvPr userDrawn="1"/>
        </p:nvSpPr>
        <p:spPr>
          <a:xfrm>
            <a:off x="3724664" y="5053507"/>
            <a:ext cx="1811714" cy="646331"/>
          </a:xfrm>
          <a:prstGeom prst="rect">
            <a:avLst/>
          </a:prstGeom>
          <a:noFill/>
        </p:spPr>
        <p:txBody>
          <a:bodyPr wrap="none" rtlCol="0" anchor="ctr">
            <a:spAutoFit/>
          </a:bodyPr>
          <a:lstStyle/>
          <a:p>
            <a:pPr algn="ctr"/>
            <a:r>
              <a:rPr lang="en-US" sz="3600" b="1" i="0" kern="1200">
                <a:solidFill>
                  <a:schemeClr val="bg1"/>
                </a:solidFill>
                <a:latin typeface="IBM Plex Sans SemiBold" panose="020B0503050203000203" pitchFamily="34" charset="0"/>
                <a:ea typeface="Roboto Thin" pitchFamily="2" charset="0"/>
                <a:cs typeface="+mj-cs"/>
              </a:rPr>
              <a:t>Agenda</a:t>
            </a:r>
          </a:p>
        </p:txBody>
      </p:sp>
      <p:sp>
        <p:nvSpPr>
          <p:cNvPr id="7" name="Freeform 19">
            <a:extLst>
              <a:ext uri="{FF2B5EF4-FFF2-40B4-BE49-F238E27FC236}">
                <a16:creationId xmlns:a16="http://schemas.microsoft.com/office/drawing/2014/main" id="{F5B64506-E1FE-0065-4EE8-6FEAD7EFE9D1}"/>
              </a:ext>
            </a:extLst>
          </p:cNvPr>
          <p:cNvSpPr/>
          <p:nvPr userDrawn="1"/>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9DAF90B1-1B31-70B6-D508-F89E2B2EE43F}"/>
              </a:ext>
            </a:extLst>
          </p:cNvPr>
          <p:cNvGrpSpPr/>
          <p:nvPr userDrawn="1"/>
        </p:nvGrpSpPr>
        <p:grpSpPr>
          <a:xfrm>
            <a:off x="-2038845" y="-254000"/>
            <a:ext cx="2177691" cy="2304743"/>
            <a:chOff x="12287249" y="0"/>
            <a:chExt cx="2177691" cy="2304743"/>
          </a:xfrm>
        </p:grpSpPr>
        <p:sp>
          <p:nvSpPr>
            <p:cNvPr id="9" name="Rectangle 8">
              <a:extLst>
                <a:ext uri="{FF2B5EF4-FFF2-40B4-BE49-F238E27FC236}">
                  <a16:creationId xmlns:a16="http://schemas.microsoft.com/office/drawing/2014/main" id="{4D7FC691-8889-7922-2713-5DB9F2D7366D}"/>
                </a:ext>
              </a:extLst>
            </p:cNvPr>
            <p:cNvSpPr/>
            <p:nvPr userDrawn="1"/>
          </p:nvSpPr>
          <p:spPr>
            <a:xfrm>
              <a:off x="12287249" y="453077"/>
              <a:ext cx="2000251" cy="18516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10">
              <a:extLst>
                <a:ext uri="{FF2B5EF4-FFF2-40B4-BE49-F238E27FC236}">
                  <a16:creationId xmlns:a16="http://schemas.microsoft.com/office/drawing/2014/main" id="{7718552E-0434-8F3E-06F8-EE038A806D7A}"/>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Right Triangle 11">
              <a:extLst>
                <a:ext uri="{FF2B5EF4-FFF2-40B4-BE49-F238E27FC236}">
                  <a16:creationId xmlns:a16="http://schemas.microsoft.com/office/drawing/2014/main" id="{5B317737-D108-F26E-87CA-A3D81B1A6BE7}"/>
                </a:ext>
              </a:extLst>
            </p:cNvPr>
            <p:cNvSpPr/>
            <p:nvPr userDrawn="1"/>
          </p:nvSpPr>
          <p:spPr>
            <a:xfrm>
              <a:off x="14290829"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TextBox 12">
              <a:extLst>
                <a:ext uri="{FF2B5EF4-FFF2-40B4-BE49-F238E27FC236}">
                  <a16:creationId xmlns:a16="http://schemas.microsoft.com/office/drawing/2014/main" id="{3FD77D81-661F-712B-9DE9-59FF5790EE3F}"/>
                </a:ext>
              </a:extLst>
            </p:cNvPr>
            <p:cNvSpPr txBox="1"/>
            <p:nvPr userDrawn="1"/>
          </p:nvSpPr>
          <p:spPr>
            <a:xfrm>
              <a:off x="12516910" y="90429"/>
              <a:ext cx="1211790" cy="307777"/>
            </a:xfrm>
            <a:prstGeom prst="rect">
              <a:avLst/>
            </a:prstGeom>
            <a:noFill/>
          </p:spPr>
          <p:txBody>
            <a:bodyPr wrap="square" rtlCol="0">
              <a:spAutoFit/>
            </a:bodyPr>
            <a:lstStyle/>
            <a:p>
              <a:r>
                <a:rPr lang="en-US" sz="1400">
                  <a:solidFill>
                    <a:schemeClr val="bg1"/>
                  </a:solidFill>
                  <a:latin typeface="IBM Plex Sans Medium" panose="020B0503050203000203" pitchFamily="34" charset="0"/>
                  <a:ea typeface="Roboto" charset="0"/>
                  <a:cs typeface="Roboto" charset="0"/>
                </a:rPr>
                <a:t>SLIDE</a:t>
              </a:r>
              <a:r>
                <a:rPr lang="en-US" sz="1400" baseline="0">
                  <a:solidFill>
                    <a:schemeClr val="bg1"/>
                  </a:solidFill>
                  <a:latin typeface="IBM Plex Sans Medium" panose="020B0503050203000203" pitchFamily="34" charset="0"/>
                  <a:ea typeface="Roboto" charset="0"/>
                  <a:cs typeface="Roboto" charset="0"/>
                </a:rPr>
                <a:t> TIPS</a:t>
              </a:r>
              <a:endParaRPr lang="en-US" sz="1400">
                <a:solidFill>
                  <a:schemeClr val="bg1"/>
                </a:solidFill>
                <a:latin typeface="IBM Plex Sans Medium" panose="020B0503050203000203" pitchFamily="34" charset="0"/>
                <a:ea typeface="Roboto" charset="0"/>
                <a:cs typeface="Roboto" charset="0"/>
              </a:endParaRPr>
            </a:p>
          </p:txBody>
        </p:sp>
        <p:sp>
          <p:nvSpPr>
            <p:cNvPr id="14" name="TextBox 13">
              <a:extLst>
                <a:ext uri="{FF2B5EF4-FFF2-40B4-BE49-F238E27FC236}">
                  <a16:creationId xmlns:a16="http://schemas.microsoft.com/office/drawing/2014/main" id="{46B9CBB8-D512-3BC5-603C-B881100A876D}"/>
                </a:ext>
              </a:extLst>
            </p:cNvPr>
            <p:cNvSpPr txBox="1"/>
            <p:nvPr userDrawn="1"/>
          </p:nvSpPr>
          <p:spPr>
            <a:xfrm>
              <a:off x="12369020" y="725950"/>
              <a:ext cx="1797275" cy="1360557"/>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a:solidFill>
                    <a:schemeClr val="tx1">
                      <a:lumMod val="75000"/>
                      <a:lumOff val="25000"/>
                    </a:schemeClr>
                  </a:solidFill>
                  <a:latin typeface="Roboto" charset="0"/>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kern="1200">
                  <a:solidFill>
                    <a:schemeClr val="tx1">
                      <a:lumMod val="75000"/>
                      <a:lumOff val="25000"/>
                    </a:schemeClr>
                  </a:solidFill>
                  <a:latin typeface="Roboto" charset="0"/>
                  <a:ea typeface="Roboto" charset="0"/>
                  <a:cs typeface="Arial" charset="0"/>
                </a:rPr>
                <a:t>To change the image, delete the existing image to reset the photo placeholder functionality.</a:t>
              </a:r>
              <a:endParaRPr lang="en-US" sz="900" kern="1200">
                <a:solidFill>
                  <a:schemeClr val="tx1">
                    <a:lumMod val="75000"/>
                    <a:lumOff val="25000"/>
                  </a:schemeClr>
                </a:solidFill>
                <a:latin typeface="Roboto" charset="0"/>
                <a:ea typeface="Roboto" charset="0"/>
                <a:cs typeface="Roboto" charset="0"/>
              </a:endParaRPr>
            </a:p>
          </p:txBody>
        </p:sp>
      </p:grpSp>
      <p:pic>
        <p:nvPicPr>
          <p:cNvPr id="16" name="Picture 15">
            <a:extLst>
              <a:ext uri="{FF2B5EF4-FFF2-40B4-BE49-F238E27FC236}">
                <a16:creationId xmlns:a16="http://schemas.microsoft.com/office/drawing/2014/main" id="{CA8FDB01-0DB6-5A8C-56D2-1B3C255729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grpSp>
        <p:nvGrpSpPr>
          <p:cNvPr id="17" name="Group 16">
            <a:extLst>
              <a:ext uri="{FF2B5EF4-FFF2-40B4-BE49-F238E27FC236}">
                <a16:creationId xmlns:a16="http://schemas.microsoft.com/office/drawing/2014/main" id="{EE82FF03-66CD-3449-8896-BC926B319996}"/>
              </a:ext>
            </a:extLst>
          </p:cNvPr>
          <p:cNvGrpSpPr/>
          <p:nvPr userDrawn="1"/>
        </p:nvGrpSpPr>
        <p:grpSpPr>
          <a:xfrm>
            <a:off x="-2318657" y="-1023543"/>
            <a:ext cx="2318657" cy="584775"/>
            <a:chOff x="12192000" y="-947343"/>
            <a:chExt cx="2318657" cy="584775"/>
          </a:xfrm>
        </p:grpSpPr>
        <p:sp>
          <p:nvSpPr>
            <p:cNvPr id="18" name="TextBox 17">
              <a:extLst>
                <a:ext uri="{FF2B5EF4-FFF2-40B4-BE49-F238E27FC236}">
                  <a16:creationId xmlns:a16="http://schemas.microsoft.com/office/drawing/2014/main" id="{6466E32A-AA18-9516-C5AB-4F727BC01498}"/>
                </a:ext>
              </a:extLst>
            </p:cNvPr>
            <p:cNvSpPr txBox="1"/>
            <p:nvPr userDrawn="1"/>
          </p:nvSpPr>
          <p:spPr>
            <a:xfrm>
              <a:off x="12192000" y="-947343"/>
              <a:ext cx="2057400" cy="584775"/>
            </a:xfrm>
            <a:prstGeom prst="rect">
              <a:avLst/>
            </a:prstGeom>
            <a:noFill/>
          </p:spPr>
          <p:txBody>
            <a:bodyPr wrap="square" rtlCol="0">
              <a:spAutoFit/>
            </a:bodyPr>
            <a:lstStyle/>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After removing, click ‘X’ to exit.  </a:t>
              </a:r>
            </a:p>
          </p:txBody>
        </p:sp>
        <p:pic>
          <p:nvPicPr>
            <p:cNvPr id="21" name="Picture 20">
              <a:extLst>
                <a:ext uri="{FF2B5EF4-FFF2-40B4-BE49-F238E27FC236}">
                  <a16:creationId xmlns:a16="http://schemas.microsoft.com/office/drawing/2014/main" id="{95E7D9C9-7266-0D4D-5B18-4EF28A5C0C4D}"/>
                </a:ext>
              </a:extLst>
            </p:cNvPr>
            <p:cNvPicPr>
              <a:picLocks noChangeAspect="1"/>
            </p:cNvPicPr>
            <p:nvPr userDrawn="1"/>
          </p:nvPicPr>
          <p:blipFill>
            <a:blip r:embed="rId4"/>
            <a:stretch>
              <a:fillRect/>
            </a:stretch>
          </p:blipFill>
          <p:spPr>
            <a:xfrm>
              <a:off x="14182271" y="-874778"/>
              <a:ext cx="328386" cy="446605"/>
            </a:xfrm>
            <a:prstGeom prst="rect">
              <a:avLst/>
            </a:prstGeom>
            <a:ln>
              <a:solidFill>
                <a:schemeClr val="accent6"/>
              </a:solidFill>
            </a:ln>
          </p:spPr>
        </p:pic>
      </p:grpSp>
    </p:spTree>
    <p:extLst>
      <p:ext uri="{BB962C8B-B14F-4D97-AF65-F5344CB8AC3E}">
        <p14:creationId xmlns:p14="http://schemas.microsoft.com/office/powerpoint/2010/main" val="3830595453"/>
      </p:ext>
    </p:extLst>
  </p:cSld>
  <p:clrMapOvr>
    <a:masterClrMapping/>
  </p:clrMapOvr>
  <p:extLst>
    <p:ext uri="{DCECCB84-F9BA-43D5-87BE-67443E8EF086}">
      <p15:sldGuideLst xmlns:p15="http://schemas.microsoft.com/office/powerpoint/2012/main">
        <p15:guide id="9" pos="4112">
          <p15:clr>
            <a:srgbClr val="FBAE40"/>
          </p15:clr>
        </p15:guide>
        <p15:guide id="10" pos="7363">
          <p15:clr>
            <a:srgbClr val="FBAE40"/>
          </p15:clr>
        </p15:guide>
        <p15:guide id="11" orient="horz" pos="323">
          <p15:clr>
            <a:srgbClr val="FBAE40"/>
          </p15:clr>
        </p15:guide>
        <p15:guide id="12" orient="horz" pos="388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vider Style 2_Thin">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32" name="Text Placeholder 31">
            <a:extLst>
              <a:ext uri="{FF2B5EF4-FFF2-40B4-BE49-F238E27FC236}">
                <a16:creationId xmlns:a16="http://schemas.microsoft.com/office/drawing/2014/main" id="{39316D4C-C12B-3449-B9EE-F7CCDFBAA4FA}"/>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41000">
                <a:srgbClr val="000000">
                  <a:alpha val="45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11" name="Text Placeholder 12">
            <a:extLst>
              <a:ext uri="{FF2B5EF4-FFF2-40B4-BE49-F238E27FC236}">
                <a16:creationId xmlns:a16="http://schemas.microsoft.com/office/drawing/2014/main" id="{182C19CA-5429-ED46-80CD-8B93DBDD0825}"/>
              </a:ext>
            </a:extLst>
          </p:cNvPr>
          <p:cNvSpPr>
            <a:spLocks noGrp="1"/>
          </p:cNvSpPr>
          <p:nvPr userDrawn="1">
            <p:ph type="body" sz="quarter" idx="10" hasCustomPrompt="1"/>
          </p:nvPr>
        </p:nvSpPr>
        <p:spPr>
          <a:xfrm>
            <a:off x="1228954" y="1453020"/>
            <a:ext cx="6044301" cy="3951962"/>
          </a:xfrm>
          <a:noFill/>
          <a:ln>
            <a:noFill/>
          </a:ln>
        </p:spPr>
        <p:txBody>
          <a:bodyPr wrap="square" lIns="0" tIns="360000" rIns="180000" bIns="0" anchor="ctr">
            <a:noAutofit/>
          </a:bodyPr>
          <a:lstStyle>
            <a:lvl1pPr algn="l">
              <a:lnSpc>
                <a:spcPct val="90000"/>
              </a:lnSpc>
              <a:spcBef>
                <a:spcPts val="0"/>
              </a:spcBef>
              <a:defRPr sz="4800" b="1" i="0"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text</a:t>
            </a:r>
            <a:br>
              <a:rPr lang="en-US"/>
            </a:br>
            <a:r>
              <a:rPr lang="en-US"/>
              <a:t>to your divider slide</a:t>
            </a:r>
          </a:p>
        </p:txBody>
      </p:sp>
      <p:sp>
        <p:nvSpPr>
          <p:cNvPr id="31" name="Freeform 30">
            <a:extLst>
              <a:ext uri="{FF2B5EF4-FFF2-40B4-BE49-F238E27FC236}">
                <a16:creationId xmlns:a16="http://schemas.microsoft.com/office/drawing/2014/main" id="{2C857AFE-1172-BA41-AF85-C4A51E95B2CA}"/>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0" name="Group 29">
            <a:extLst>
              <a:ext uri="{FF2B5EF4-FFF2-40B4-BE49-F238E27FC236}">
                <a16:creationId xmlns:a16="http://schemas.microsoft.com/office/drawing/2014/main" id="{D6BA55DB-C16C-8C40-8F00-93A352900FFF}"/>
              </a:ext>
            </a:extLst>
          </p:cNvPr>
          <p:cNvGrpSpPr/>
          <p:nvPr userDrawn="1"/>
        </p:nvGrpSpPr>
        <p:grpSpPr>
          <a:xfrm>
            <a:off x="12192000" y="-947342"/>
            <a:ext cx="2427514" cy="605550"/>
            <a:chOff x="12192000" y="-947342"/>
            <a:chExt cx="2427514" cy="605550"/>
          </a:xfrm>
        </p:grpSpPr>
        <p:sp>
          <p:nvSpPr>
            <p:cNvPr id="34" name="TextBox 33">
              <a:extLst>
                <a:ext uri="{FF2B5EF4-FFF2-40B4-BE49-F238E27FC236}">
                  <a16:creationId xmlns:a16="http://schemas.microsoft.com/office/drawing/2014/main" id="{EDEACC10-B9DA-A44B-9760-F8AEF2BC3686}"/>
                </a:ext>
              </a:extLst>
            </p:cNvPr>
            <p:cNvSpPr txBox="1"/>
            <p:nvPr userDrawn="1"/>
          </p:nvSpPr>
          <p:spPr>
            <a:xfrm>
              <a:off x="12192000" y="-947342"/>
              <a:ext cx="2144486" cy="605550"/>
            </a:xfrm>
            <a:prstGeom prst="rect">
              <a:avLst/>
            </a:prstGeom>
            <a:noFill/>
          </p:spPr>
          <p:txBody>
            <a:bodyPr wrap="square" rtlCol="0">
              <a:spAutoFit/>
            </a:bodyPr>
            <a:lstStyle/>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a:solidFill>
                    <a:schemeClr val="tx1"/>
                  </a:solidFill>
                  <a:latin typeface="IBM Plex Sans Medium" panose="020B0503050203000203" pitchFamily="34" charset="0"/>
                  <a:ea typeface="Roboto" charset="0"/>
                  <a:cs typeface="Roboto" charset="0"/>
                </a:rPr>
                <a:t>After removing, click ‘X’ to exit.  </a:t>
              </a:r>
            </a:p>
          </p:txBody>
        </p:sp>
        <p:pic>
          <p:nvPicPr>
            <p:cNvPr id="35" name="Picture 34">
              <a:extLst>
                <a:ext uri="{FF2B5EF4-FFF2-40B4-BE49-F238E27FC236}">
                  <a16:creationId xmlns:a16="http://schemas.microsoft.com/office/drawing/2014/main" id="{9E38E325-939A-2F47-99E2-F015D729A753}"/>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sp>
        <p:nvSpPr>
          <p:cNvPr id="36" name="Rectangle 35">
            <a:extLst>
              <a:ext uri="{FF2B5EF4-FFF2-40B4-BE49-F238E27FC236}">
                <a16:creationId xmlns:a16="http://schemas.microsoft.com/office/drawing/2014/main" id="{3A856A60-19A2-5340-8FD1-6F32F3310DE4}"/>
              </a:ext>
            </a:extLst>
          </p:cNvPr>
          <p:cNvSpPr/>
          <p:nvPr userDrawn="1"/>
        </p:nvSpPr>
        <p:spPr>
          <a:xfrm>
            <a:off x="-1722055" y="2355814"/>
            <a:ext cx="1278541" cy="21957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100" b="1" i="0" kern="1200">
              <a:solidFill>
                <a:schemeClr val="tx1"/>
              </a:solidFill>
              <a:latin typeface="IBM Plex Sans SemiBold" panose="020B0503050203000203" pitchFamily="34" charset="0"/>
              <a:ea typeface="+mn-ea"/>
              <a:cs typeface="+mn-cs"/>
            </a:endParaRPr>
          </a:p>
        </p:txBody>
      </p:sp>
      <p:pic>
        <p:nvPicPr>
          <p:cNvPr id="3" name="Picture 2">
            <a:extLst>
              <a:ext uri="{FF2B5EF4-FFF2-40B4-BE49-F238E27FC236}">
                <a16:creationId xmlns:a16="http://schemas.microsoft.com/office/drawing/2014/main" id="{BD442DBF-9D5B-8F24-50A2-9597A803B66D}"/>
              </a:ext>
            </a:extLst>
          </p:cNvPr>
          <p:cNvPicPr>
            <a:picLocks noChangeAspect="1"/>
          </p:cNvPicPr>
          <p:nvPr userDrawn="1"/>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1615935034"/>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Righ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r>
              <a:rPr lang="en-CA"/>
              <a:t>Confidential- Only meant for PVP/Deans members</a:t>
            </a:r>
            <a:endParaRPr lang="en-US"/>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519641" y="225425"/>
            <a:ext cx="7197753" cy="720000"/>
          </a:xfrm>
        </p:spPr>
        <p:txBody>
          <a:bodyPr/>
          <a:lstStyle/>
          <a:p>
            <a:r>
              <a:rPr lang="en-US"/>
              <a:t>Click to edit Master title style</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13" name="Freeform 12">
            <a:extLst>
              <a:ext uri="{FF2B5EF4-FFF2-40B4-BE49-F238E27FC236}">
                <a16:creationId xmlns:a16="http://schemas.microsoft.com/office/drawing/2014/main" id="{3F8F1147-DAD1-334F-B034-7921149D6AFE}"/>
              </a:ext>
            </a:extLst>
          </p:cNvPr>
          <p:cNvSpPr/>
          <p:nvPr/>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reeform 12">
            <a:extLst>
              <a:ext uri="{FF2B5EF4-FFF2-40B4-BE49-F238E27FC236}">
                <a16:creationId xmlns:a16="http://schemas.microsoft.com/office/drawing/2014/main" id="{537E8882-C4FB-8D74-D7E6-C718A06D00F8}"/>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62655696"/>
      </p:ext>
    </p:extLst>
  </p:cSld>
  <p:clrMapOvr>
    <a:masterClrMapping/>
  </p:clrMapOvr>
  <p:extLst>
    <p:ext uri="{DCECCB84-F9BA-43D5-87BE-67443E8EF086}">
      <p15:sldGuideLst xmlns:p15="http://schemas.microsoft.com/office/powerpoint/2012/main">
        <p15:guide id="9" pos="316">
          <p15:clr>
            <a:srgbClr val="FBAE40"/>
          </p15:clr>
        </p15:guide>
        <p15:guide id="10" pos="4861">
          <p15:clr>
            <a:srgbClr val="FBAE40"/>
          </p15:clr>
        </p15:guide>
        <p15:guide id="11" orient="horz" pos="388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Righ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r>
              <a:rPr lang="en-CA"/>
              <a:t>Confidential- Only meant for PVP/Deans members</a:t>
            </a:r>
            <a:endParaRPr lang="en-US"/>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519641" y="225425"/>
            <a:ext cx="7197753" cy="720000"/>
          </a:xfrm>
        </p:spPr>
        <p:txBody>
          <a:bodyPr/>
          <a:lstStyle/>
          <a:p>
            <a:r>
              <a:rPr lang="en-US"/>
              <a:t>Click to edit Master title style</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13" name="Freeform 12">
            <a:extLst>
              <a:ext uri="{FF2B5EF4-FFF2-40B4-BE49-F238E27FC236}">
                <a16:creationId xmlns:a16="http://schemas.microsoft.com/office/drawing/2014/main" id="{3F8F1147-DAD1-334F-B034-7921149D6AFE}"/>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9170773"/>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Left Photo +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p:spPr>
        <p:txBody>
          <a:bodyPr/>
          <a:lstStyle/>
          <a:p>
            <a:r>
              <a:rPr lang="en-CA"/>
              <a:t>Confidential- Only meant for PVP/Deans members</a:t>
            </a:r>
            <a:endParaRPr lang="en-US"/>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2" name="Title 1">
            <a:extLst>
              <a:ext uri="{FF2B5EF4-FFF2-40B4-BE49-F238E27FC236}">
                <a16:creationId xmlns:a16="http://schemas.microsoft.com/office/drawing/2014/main" id="{3D33E130-96B9-2A4D-8ECC-62AAABB506C6}"/>
              </a:ext>
            </a:extLst>
          </p:cNvPr>
          <p:cNvSpPr>
            <a:spLocks noGrp="1"/>
          </p:cNvSpPr>
          <p:nvPr>
            <p:ph type="title"/>
          </p:nvPr>
        </p:nvSpPr>
        <p:spPr>
          <a:xfrm>
            <a:off x="4478866" y="225425"/>
            <a:ext cx="7197753" cy="720000"/>
          </a:xfrm>
        </p:spPr>
        <p:txBody>
          <a:bodyPr/>
          <a:lstStyle/>
          <a:p>
            <a:r>
              <a:rPr lang="en-US"/>
              <a:t>Click to edit Master title style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reeform 18">
            <a:extLst>
              <a:ext uri="{FF2B5EF4-FFF2-40B4-BE49-F238E27FC236}">
                <a16:creationId xmlns:a16="http://schemas.microsoft.com/office/drawing/2014/main" id="{43A43FB6-03C7-CC41-BCE9-0DF5F24BF3CB}"/>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a:extLst>
              <a:ext uri="{FF2B5EF4-FFF2-40B4-BE49-F238E27FC236}">
                <a16:creationId xmlns:a16="http://schemas.microsoft.com/office/drawing/2014/main" id="{70AB483B-B616-384E-83C0-785A1EA1630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1020762575"/>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Award Highlight WHITE">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7FD24379-34CD-DA0C-DBD8-6C17B51E3427}"/>
              </a:ext>
            </a:extLst>
          </p:cNvPr>
          <p:cNvSpPr>
            <a:spLocks noGrp="1"/>
          </p:cNvSpPr>
          <p:nvPr>
            <p:ph type="body" sz="quarter" idx="17"/>
          </p:nvPr>
        </p:nvSpPr>
        <p:spPr>
          <a:xfrm>
            <a:off x="5980854" y="4776484"/>
            <a:ext cx="5301827" cy="1108146"/>
          </a:xfrm>
          <a:ln>
            <a:noFill/>
          </a:ln>
        </p:spPr>
        <p:txBody>
          <a:bodyPr>
            <a:noAutofit/>
          </a:bodyPr>
          <a:lstStyle>
            <a:lvl1pPr marL="243848" indent="-243848">
              <a:spcAft>
                <a:spcPts val="0"/>
              </a:spcAft>
              <a:buFontTx/>
              <a:buBlip>
                <a:blip r:embed="rId3">
                  <a:extLst>
                    <a:ext uri="{96DAC541-7B7A-43D3-8B79-37D633B846F1}">
                      <asvg:svgBlip xmlns:asvg="http://schemas.microsoft.com/office/drawing/2016/SVG/main" r:embed="rId4"/>
                    </a:ext>
                  </a:extLst>
                </a:blip>
              </a:buBlip>
              <a:defRPr sz="2133" b="0" i="0">
                <a:solidFill>
                  <a:schemeClr val="tx1"/>
                </a:solidFill>
                <a:latin typeface="IBM Plex Sans Medm" panose="020B050305020300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Title 5">
            <a:extLst>
              <a:ext uri="{FF2B5EF4-FFF2-40B4-BE49-F238E27FC236}">
                <a16:creationId xmlns:a16="http://schemas.microsoft.com/office/drawing/2014/main" id="{90E3CC76-8BD6-5098-63F2-6C598F049310}"/>
              </a:ext>
            </a:extLst>
          </p:cNvPr>
          <p:cNvSpPr>
            <a:spLocks noGrp="1"/>
          </p:cNvSpPr>
          <p:nvPr>
            <p:ph type="title"/>
          </p:nvPr>
        </p:nvSpPr>
        <p:spPr>
          <a:xfrm>
            <a:off x="5980854" y="1284710"/>
            <a:ext cx="5301826" cy="1749844"/>
          </a:xfrm>
        </p:spPr>
        <p:txBody>
          <a:bodyPr/>
          <a:lstStyle>
            <a:lvl1pPr>
              <a:defRPr sz="3840">
                <a:solidFill>
                  <a:schemeClr val="tx1"/>
                </a:solidFill>
              </a:defRPr>
            </a:lvl1pPr>
          </a:lstStyle>
          <a:p>
            <a:r>
              <a:rPr lang="en-US"/>
              <a:t>Click to edit Master title style</a:t>
            </a:r>
          </a:p>
        </p:txBody>
      </p:sp>
      <p:sp>
        <p:nvSpPr>
          <p:cNvPr id="8" name="Text Placeholder 7">
            <a:extLst>
              <a:ext uri="{FF2B5EF4-FFF2-40B4-BE49-F238E27FC236}">
                <a16:creationId xmlns:a16="http://schemas.microsoft.com/office/drawing/2014/main" id="{FC053727-8EB4-D84A-DF68-ABC9489A8B09}"/>
              </a:ext>
            </a:extLst>
          </p:cNvPr>
          <p:cNvSpPr>
            <a:spLocks noGrp="1"/>
          </p:cNvSpPr>
          <p:nvPr>
            <p:ph type="body" sz="quarter" idx="16"/>
          </p:nvPr>
        </p:nvSpPr>
        <p:spPr>
          <a:xfrm>
            <a:off x="5980854" y="3155008"/>
            <a:ext cx="5301827" cy="1515302"/>
          </a:xfrm>
          <a:ln>
            <a:noFill/>
          </a:ln>
        </p:spPr>
        <p:txBody>
          <a:bodyPr>
            <a:noAutofit/>
          </a:bodyPr>
          <a:lstStyle>
            <a:lvl1pPr marL="0" indent="0">
              <a:spcAft>
                <a:spcPts val="0"/>
              </a:spcAft>
              <a:buFontTx/>
              <a:buNone/>
              <a:defRPr sz="2560" b="1" i="0">
                <a:solidFill>
                  <a:schemeClr val="tx1"/>
                </a:solidFill>
                <a:latin typeface="IBM Plex Sans SmBld" panose="020B050305020300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3" name="Picture Placeholder 5">
            <a:extLst>
              <a:ext uri="{FF2B5EF4-FFF2-40B4-BE49-F238E27FC236}">
                <a16:creationId xmlns:a16="http://schemas.microsoft.com/office/drawing/2014/main" id="{875B5421-B955-7C42-5538-A8D82AB9A926}"/>
              </a:ext>
            </a:extLst>
          </p:cNvPr>
          <p:cNvSpPr>
            <a:spLocks noGrp="1"/>
          </p:cNvSpPr>
          <p:nvPr>
            <p:ph type="pic" sz="quarter" idx="18" hasCustomPrompt="1"/>
          </p:nvPr>
        </p:nvSpPr>
        <p:spPr>
          <a:xfrm>
            <a:off x="140592" y="151154"/>
            <a:ext cx="5070116" cy="6565778"/>
          </a:xfrm>
          <a:prstGeom prst="rect">
            <a:avLst/>
          </a:prstGeom>
          <a:solidFill>
            <a:schemeClr val="bg1">
              <a:lumMod val="95000"/>
            </a:schemeClr>
          </a:solidFill>
          <a:ln w="254000">
            <a:solidFill>
              <a:schemeClr val="accent1"/>
            </a:solidFill>
            <a:miter lim="800000"/>
          </a:ln>
        </p:spPr>
        <p:txBody>
          <a:bodyPr lIns="91440" rIns="91440" anchor="ctr"/>
          <a:lstStyle>
            <a:lvl1pPr marL="0" indent="0" algn="ctr">
              <a:lnSpc>
                <a:spcPct val="100000"/>
              </a:lnSpc>
              <a:spcAft>
                <a:spcPts val="0"/>
              </a:spcAft>
              <a:buFont typeface="Arial" panose="020B0604020202020204" pitchFamily="34" charset="0"/>
              <a:buNone/>
              <a:defRPr/>
            </a:lvl1pPr>
          </a:lstStyle>
          <a:p>
            <a:r>
              <a:rPr lang="en-US"/>
              <a:t>Click icon to add picture or drag and drop</a:t>
            </a:r>
          </a:p>
        </p:txBody>
      </p:sp>
      <p:sp>
        <p:nvSpPr>
          <p:cNvPr id="2" name="TextBox 1">
            <a:extLst>
              <a:ext uri="{FF2B5EF4-FFF2-40B4-BE49-F238E27FC236}">
                <a16:creationId xmlns:a16="http://schemas.microsoft.com/office/drawing/2014/main" id="{1EA3D79E-2D94-782A-9816-9E4B9CF6E32B}"/>
              </a:ext>
            </a:extLst>
          </p:cNvPr>
          <p:cNvSpPr txBox="1"/>
          <p:nvPr userDrawn="1"/>
        </p:nvSpPr>
        <p:spPr>
          <a:xfrm>
            <a:off x="8878719" y="6074328"/>
            <a:ext cx="2323260" cy="574120"/>
          </a:xfrm>
          <a:prstGeom prst="rect">
            <a:avLst/>
          </a:prstGeom>
          <a:noFill/>
        </p:spPr>
        <p:txBody>
          <a:bodyPr wrap="square" lIns="0" tIns="0" rIns="0" bIns="0" rtlCol="0" anchor="ctr" anchorCtr="0">
            <a:noAutofit/>
          </a:bodyPr>
          <a:lstStyle/>
          <a:p>
            <a:pPr marL="0" marR="0" lvl="0" indent="0" algn="r" defTabSz="907210" rtl="0" eaLnBrk="1" fontAlgn="auto" latinLnBrk="0" hangingPunct="1">
              <a:lnSpc>
                <a:spcPct val="100000"/>
              </a:lnSpc>
              <a:spcBef>
                <a:spcPts val="0"/>
              </a:spcBef>
              <a:spcAft>
                <a:spcPts val="320"/>
              </a:spcAft>
              <a:buClrTx/>
              <a:buSzTx/>
              <a:buFontTx/>
              <a:buNone/>
              <a:tabLst/>
              <a:defRPr/>
            </a:pPr>
            <a:r>
              <a:rPr lang="en-CA" sz="1920" b="0" i="0" spc="-64" baseline="0">
                <a:solidFill>
                  <a:schemeClr val="accent1"/>
                </a:solidFill>
                <a:effectLst/>
                <a:latin typeface="IBM Plex Serif Medm" panose="02060503050406000203" pitchFamily="18" charset="77"/>
              </a:rPr>
              <a:t>Award Highlight</a:t>
            </a:r>
          </a:p>
        </p:txBody>
      </p:sp>
      <p:pic>
        <p:nvPicPr>
          <p:cNvPr id="7" name="Content Placeholder 181">
            <a:extLst>
              <a:ext uri="{FF2B5EF4-FFF2-40B4-BE49-F238E27FC236}">
                <a16:creationId xmlns:a16="http://schemas.microsoft.com/office/drawing/2014/main" id="{DF613000-1CE5-A693-E4CE-5C1070B797BA}"/>
              </a:ext>
              <a:ext uri="{C183D7F6-B498-43B3-948B-1728B52AA6E4}">
                <adec:decorative xmlns:adec="http://schemas.microsoft.com/office/drawing/2017/decorative" val="1"/>
              </a:ext>
            </a:extLst>
          </p:cNvPr>
          <p:cNvPicPr>
            <a:picLocks noChangeAspect="1"/>
          </p:cNvPicPr>
          <p:nvPr userDrawn="1"/>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03" b="103"/>
          <a:stretch/>
        </p:blipFill>
        <p:spPr>
          <a:xfrm rot="20700000">
            <a:off x="11211117" y="5759492"/>
            <a:ext cx="948539" cy="1109450"/>
          </a:xfrm>
          <a:prstGeom prst="rect">
            <a:avLst/>
          </a:prstGeom>
        </p:spPr>
      </p:pic>
      <p:sp>
        <p:nvSpPr>
          <p:cNvPr id="4" name="TextBox 3">
            <a:extLst>
              <a:ext uri="{FF2B5EF4-FFF2-40B4-BE49-F238E27FC236}">
                <a16:creationId xmlns:a16="http://schemas.microsoft.com/office/drawing/2014/main" id="{1A45FC22-77DC-5475-951A-4EF24E42EF80}"/>
              </a:ext>
            </a:extLst>
          </p:cNvPr>
          <p:cNvSpPr txBox="1"/>
          <p:nvPr userDrawn="1"/>
        </p:nvSpPr>
        <p:spPr>
          <a:xfrm>
            <a:off x="6109104" y="251815"/>
            <a:ext cx="5301826" cy="787154"/>
          </a:xfrm>
          <a:prstGeom prst="rect">
            <a:avLst/>
          </a:prstGeom>
          <a:noFill/>
        </p:spPr>
        <p:txBody>
          <a:bodyPr wrap="square" lIns="0" tIns="0" rIns="0" bIns="0" rtlCol="0" anchor="ctr" anchorCtr="0">
            <a:noAutofit/>
          </a:bodyPr>
          <a:lstStyle/>
          <a:p>
            <a:pPr marL="0" marR="0" lvl="0" indent="0" algn="ctr" defTabSz="907210" rtl="0" eaLnBrk="1" fontAlgn="auto" latinLnBrk="0" hangingPunct="1">
              <a:lnSpc>
                <a:spcPct val="100000"/>
              </a:lnSpc>
              <a:spcBef>
                <a:spcPts val="0"/>
              </a:spcBef>
              <a:spcAft>
                <a:spcPts val="320"/>
              </a:spcAft>
              <a:buClrTx/>
              <a:buSzTx/>
              <a:buFontTx/>
              <a:buNone/>
              <a:tabLst/>
              <a:defRPr/>
            </a:pPr>
            <a:r>
              <a:rPr lang="en-CA" sz="4480" b="0" i="1" spc="81" baseline="0">
                <a:solidFill>
                  <a:schemeClr val="accent1"/>
                </a:solidFill>
                <a:effectLst/>
                <a:latin typeface="IBM Plex Serif Medm" panose="02060503050406000203" pitchFamily="18" charset="77"/>
              </a:rPr>
              <a:t>Congratulations</a:t>
            </a:r>
          </a:p>
        </p:txBody>
      </p:sp>
      <p:pic>
        <p:nvPicPr>
          <p:cNvPr id="10" name="Content Placeholder 181">
            <a:extLst>
              <a:ext uri="{FF2B5EF4-FFF2-40B4-BE49-F238E27FC236}">
                <a16:creationId xmlns:a16="http://schemas.microsoft.com/office/drawing/2014/main" id="{9C7DC46E-C0F9-5845-003F-26F5DF793D2D}"/>
              </a:ext>
              <a:ext uri="{C183D7F6-B498-43B3-948B-1728B52AA6E4}">
                <adec:decorative xmlns:adec="http://schemas.microsoft.com/office/drawing/2017/decorative" val="1"/>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700000">
            <a:off x="5268449" y="-148019"/>
            <a:ext cx="1444102" cy="1689083"/>
          </a:xfrm>
          <a:prstGeom prst="rect">
            <a:avLst/>
          </a:prstGeom>
        </p:spPr>
      </p:pic>
      <p:pic>
        <p:nvPicPr>
          <p:cNvPr id="11" name="Content Placeholder 181">
            <a:extLst>
              <a:ext uri="{FF2B5EF4-FFF2-40B4-BE49-F238E27FC236}">
                <a16:creationId xmlns:a16="http://schemas.microsoft.com/office/drawing/2014/main" id="{F5D04687-2E53-3139-D607-EE6296080CB8}"/>
              </a:ext>
              <a:ext uri="{C183D7F6-B498-43B3-948B-1728B52AA6E4}">
                <adec:decorative xmlns:adec="http://schemas.microsoft.com/office/drawing/2017/decorative" val="1"/>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700000">
            <a:off x="10807483" y="-125017"/>
            <a:ext cx="1444102" cy="1689083"/>
          </a:xfrm>
          <a:prstGeom prst="rect">
            <a:avLst/>
          </a:prstGeom>
        </p:spPr>
      </p:pic>
    </p:spTree>
    <p:custDataLst>
      <p:tags r:id="rId1"/>
    </p:custDataLst>
    <p:extLst>
      <p:ext uri="{BB962C8B-B14F-4D97-AF65-F5344CB8AC3E}">
        <p14:creationId xmlns:p14="http://schemas.microsoft.com/office/powerpoint/2010/main" val="3221304026"/>
      </p:ext>
    </p:extLst>
  </p:cSld>
  <p:clrMapOvr>
    <a:masterClrMapping/>
  </p:clrMapOvr>
  <p:extLst>
    <p:ext uri="{DCECCB84-F9BA-43D5-87BE-67443E8EF086}">
      <p15:sldGuideLst xmlns:p15="http://schemas.microsoft.com/office/powerpoint/2012/main">
        <p15:guide id="8" orient="horz" pos="533">
          <p15:clr>
            <a:srgbClr val="FBAE40"/>
          </p15:clr>
        </p15:guide>
        <p15:guide id="9" orient="horz" pos="3232">
          <p15:clr>
            <a:srgbClr val="FBAE40"/>
          </p15:clr>
        </p15:guide>
        <p15:guide id="10" pos="3532">
          <p15:clr>
            <a:srgbClr val="FBAE40"/>
          </p15:clr>
        </p15:guide>
        <p15:guide id="11" pos="666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 Style 2_Thick">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42" name="Text Placeholder 41">
            <a:extLst>
              <a:ext uri="{FF2B5EF4-FFF2-40B4-BE49-F238E27FC236}">
                <a16:creationId xmlns:a16="http://schemas.microsoft.com/office/drawing/2014/main" id="{90D4015A-9A81-034F-AC64-D2D5054A732A}"/>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41000">
                <a:srgbClr val="000000">
                  <a:alpha val="45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11" name="Text Placeholder 12">
            <a:extLst>
              <a:ext uri="{FF2B5EF4-FFF2-40B4-BE49-F238E27FC236}">
                <a16:creationId xmlns:a16="http://schemas.microsoft.com/office/drawing/2014/main" id="{182C19CA-5429-ED46-80CD-8B93DBDD0825}"/>
              </a:ext>
            </a:extLst>
          </p:cNvPr>
          <p:cNvSpPr>
            <a:spLocks noGrp="1"/>
          </p:cNvSpPr>
          <p:nvPr userDrawn="1">
            <p:ph type="body" sz="quarter" idx="10" hasCustomPrompt="1"/>
          </p:nvPr>
        </p:nvSpPr>
        <p:spPr>
          <a:xfrm>
            <a:off x="1228954" y="1453020"/>
            <a:ext cx="6044301" cy="3951962"/>
          </a:xfrm>
          <a:noFill/>
          <a:ln>
            <a:noFill/>
          </a:ln>
        </p:spPr>
        <p:txBody>
          <a:bodyPr wrap="square" lIns="0" tIns="360000" rIns="180000" bIns="0" anchor="ctr">
            <a:noAutofit/>
          </a:bodyPr>
          <a:lstStyle>
            <a:lvl1pPr algn="l">
              <a:lnSpc>
                <a:spcPct val="90000"/>
              </a:lnSpc>
              <a:spcBef>
                <a:spcPts val="0"/>
              </a:spcBef>
              <a:defRPr sz="4800" b="1" i="0"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Click to add text</a:t>
            </a:r>
            <a:br>
              <a:rPr lang="en-US"/>
            </a:br>
            <a:r>
              <a:rPr lang="en-US"/>
              <a:t>to your divider slide</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79180580"/>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47" Type="http://schemas.openxmlformats.org/officeDocument/2006/relationships/tags" Target="../tags/tag13.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45" Type="http://schemas.openxmlformats.org/officeDocument/2006/relationships/slideLayout" Target="../slideLayouts/slideLayout88.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slideLayout" Target="../slideLayouts/slideLayout87.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slideLayout" Target="../slideLayouts/slideLayout86.xml"/><Relationship Id="rId48" Type="http://schemas.openxmlformats.org/officeDocument/2006/relationships/image" Target="../media/image8.jpeg"/><Relationship Id="rId8" Type="http://schemas.openxmlformats.org/officeDocument/2006/relationships/slideLayout" Target="../slideLayouts/slideLayout51.xml"/><Relationship Id="rId3" Type="http://schemas.openxmlformats.org/officeDocument/2006/relationships/slideLayout" Target="../slideLayouts/slideLayout46.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46" Type="http://schemas.openxmlformats.org/officeDocument/2006/relationships/theme" Target="../theme/theme2.xml"/><Relationship Id="rId20" Type="http://schemas.openxmlformats.org/officeDocument/2006/relationships/slideLayout" Target="../slideLayouts/slideLayout63.xml"/><Relationship Id="rId41"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53D2C-6994-1A4B-B186-EB08A79B3DAA}"/>
              </a:ext>
            </a:extLst>
          </p:cNvPr>
          <p:cNvSpPr>
            <a:spLocks noGrp="1"/>
          </p:cNvSpPr>
          <p:nvPr>
            <p:ph type="title"/>
          </p:nvPr>
        </p:nvSpPr>
        <p:spPr>
          <a:xfrm>
            <a:off x="515380" y="241402"/>
            <a:ext cx="11161240" cy="720000"/>
          </a:xfrm>
          <a:prstGeom prst="rect">
            <a:avLst/>
          </a:prstGeom>
        </p:spPr>
        <p:txBody>
          <a:bodyPr vert="horz" lIns="0" tIns="0" rIns="0" bIns="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BCF22706-D16B-A443-80FC-CC2BD4601B31}"/>
              </a:ext>
            </a:extLst>
          </p:cNvPr>
          <p:cNvSpPr>
            <a:spLocks noGrp="1"/>
          </p:cNvSpPr>
          <p:nvPr>
            <p:ph type="body" idx="1"/>
          </p:nvPr>
        </p:nvSpPr>
        <p:spPr>
          <a:xfrm>
            <a:off x="515380" y="1268413"/>
            <a:ext cx="11188940" cy="4897437"/>
          </a:xfrm>
          <a:prstGeom prst="rect">
            <a:avLst/>
          </a:prstGeom>
        </p:spPr>
        <p:txBody>
          <a:bodyPr vert="horz" lIns="0" tIns="0" rIns="0" bIns="0" rtlCol="0">
            <a:noAutofit/>
          </a:bodyPr>
          <a:lstStyle/>
          <a:p>
            <a:pPr lvl="0"/>
            <a:r>
              <a:rPr lang="en-US"/>
              <a:t>First level is this main paragraph style</a:t>
            </a:r>
          </a:p>
          <a:p>
            <a:pPr lvl="1"/>
            <a:r>
              <a:rPr lang="en-US"/>
              <a:t>Second level is this arrow bullet style</a:t>
            </a:r>
          </a:p>
          <a:p>
            <a:pPr lvl="2"/>
            <a:r>
              <a:rPr lang="en-US"/>
              <a:t>Third level is this red heading style</a:t>
            </a:r>
          </a:p>
          <a:p>
            <a:pPr lvl="3"/>
            <a:r>
              <a:rPr lang="en-US"/>
              <a:t>Fourth level is this RED HEADING style</a:t>
            </a:r>
          </a:p>
          <a:p>
            <a:pPr lvl="4"/>
            <a:r>
              <a:rPr lang="en-US"/>
              <a:t>Fifth level is this bold paragraph style.</a:t>
            </a:r>
          </a:p>
          <a:p>
            <a:pPr lvl="5"/>
            <a:r>
              <a:rPr lang="en-US"/>
              <a:t>Sixth level is this italicized paragraph style. Use this for quote names or photo descriptions.</a:t>
            </a:r>
          </a:p>
          <a:p>
            <a:pPr lvl="6"/>
            <a:r>
              <a:rPr lang="en-US"/>
              <a:t>Seventh level is this dark, smaller font style. Use this as a photo overlay caption. See asset slide for more.</a:t>
            </a:r>
          </a:p>
          <a:p>
            <a:pPr lvl="7"/>
            <a:r>
              <a:rPr lang="en-US"/>
              <a:t>Eighth level is IBM Plex Serif. Use this for bolded items within quoted text.</a:t>
            </a:r>
          </a:p>
          <a:p>
            <a:pPr lvl="8"/>
            <a:r>
              <a:rPr lang="en-US"/>
              <a:t>Ninth level is IBM Plex Serif Extra Light. Use this for quoted text.</a:t>
            </a:r>
          </a:p>
        </p:txBody>
      </p:sp>
      <p:sp>
        <p:nvSpPr>
          <p:cNvPr id="5" name="Footer Placeholder 4">
            <a:extLst>
              <a:ext uri="{FF2B5EF4-FFF2-40B4-BE49-F238E27FC236}">
                <a16:creationId xmlns:a16="http://schemas.microsoft.com/office/drawing/2014/main" id="{6ED7A7BF-D5D1-0B4B-80C6-18963FA52BA3}"/>
              </a:ext>
            </a:extLst>
          </p:cNvPr>
          <p:cNvSpPr>
            <a:spLocks noGrp="1"/>
          </p:cNvSpPr>
          <p:nvPr>
            <p:ph type="ftr" sz="quarter" idx="3"/>
          </p:nvPr>
        </p:nvSpPr>
        <p:spPr>
          <a:xfrm>
            <a:off x="1004465" y="6304235"/>
            <a:ext cx="9599621" cy="365125"/>
          </a:xfrm>
          <a:prstGeom prst="rect">
            <a:avLst/>
          </a:prstGeom>
        </p:spPr>
        <p:txBody>
          <a:bodyPr vert="horz" lIns="91440" tIns="45720" rIns="91440" bIns="45720" rtlCol="0" anchor="ctr"/>
          <a:lstStyle>
            <a:lvl1pPr algn="l">
              <a:defRPr sz="1000" b="0" i="0">
                <a:solidFill>
                  <a:schemeClr val="tx1">
                    <a:tint val="75000"/>
                  </a:schemeClr>
                </a:solidFill>
                <a:latin typeface="IBM Plex Sans Light" panose="020B0403050203000203" pitchFamily="34" charset="0"/>
              </a:defRPr>
            </a:lvl1pPr>
          </a:lstStyle>
          <a:p>
            <a:endParaRPr lang="en-US"/>
          </a:p>
        </p:txBody>
      </p:sp>
      <p:sp>
        <p:nvSpPr>
          <p:cNvPr id="6" name="Slide Number Placeholder 5">
            <a:extLst>
              <a:ext uri="{FF2B5EF4-FFF2-40B4-BE49-F238E27FC236}">
                <a16:creationId xmlns:a16="http://schemas.microsoft.com/office/drawing/2014/main" id="{E34ABA29-9870-8F4F-AA47-A88FCC3E1FCD}"/>
              </a:ext>
            </a:extLst>
          </p:cNvPr>
          <p:cNvSpPr>
            <a:spLocks noGrp="1"/>
          </p:cNvSpPr>
          <p:nvPr>
            <p:ph type="sldNum" sz="quarter" idx="4"/>
          </p:nvPr>
        </p:nvSpPr>
        <p:spPr>
          <a:xfrm>
            <a:off x="515380" y="6304235"/>
            <a:ext cx="418293" cy="365125"/>
          </a:xfrm>
          <a:prstGeom prst="rect">
            <a:avLst/>
          </a:prstGeom>
        </p:spPr>
        <p:txBody>
          <a:bodyPr vert="horz" lIns="0" tIns="45720" rIns="91440" bIns="45720" rtlCol="0" anchor="ctr"/>
          <a:lstStyle>
            <a:lvl1pPr algn="l">
              <a:defRPr sz="1000" b="0" i="0">
                <a:solidFill>
                  <a:schemeClr val="bg2">
                    <a:lumMod val="50000"/>
                  </a:schemeClr>
                </a:solidFill>
                <a:latin typeface="IBM Plex Sans Light" panose="020B0403050203000203"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2594095741"/>
      </p:ext>
    </p:extLst>
  </p:cSld>
  <p:clrMap bg1="lt1" tx1="dk1" bg2="lt2" tx2="dk2" accent1="accent1" accent2="accent2" accent3="accent3" accent4="accent4" accent5="accent5" accent6="accent6" hlink="hlink" folHlink="folHlink"/>
  <p:sldLayoutIdLst>
    <p:sldLayoutId id="2147483891" r:id="rId1"/>
    <p:sldLayoutId id="2147483901" r:id="rId2"/>
    <p:sldLayoutId id="2147483856" r:id="rId3"/>
    <p:sldLayoutId id="2147483843" r:id="rId4"/>
    <p:sldLayoutId id="2147483902" r:id="rId5"/>
    <p:sldLayoutId id="2147483839" r:id="rId6"/>
    <p:sldLayoutId id="2147483840" r:id="rId7"/>
    <p:sldLayoutId id="2147483881" r:id="rId8"/>
    <p:sldLayoutId id="2147483882" r:id="rId9"/>
    <p:sldLayoutId id="2147483903" r:id="rId10"/>
    <p:sldLayoutId id="2147483845" r:id="rId11"/>
    <p:sldLayoutId id="2147483846" r:id="rId12"/>
    <p:sldLayoutId id="2147483844" r:id="rId13"/>
    <p:sldLayoutId id="2147483848" r:id="rId14"/>
    <p:sldLayoutId id="2147483849" r:id="rId15"/>
    <p:sldLayoutId id="2147483880" r:id="rId16"/>
    <p:sldLayoutId id="2147483853" r:id="rId17"/>
    <p:sldLayoutId id="2147483854" r:id="rId18"/>
    <p:sldLayoutId id="2147483855" r:id="rId19"/>
    <p:sldLayoutId id="2147483857" r:id="rId20"/>
    <p:sldLayoutId id="2147483851" r:id="rId21"/>
    <p:sldLayoutId id="2147483852" r:id="rId22"/>
    <p:sldLayoutId id="2147483907" r:id="rId23"/>
    <p:sldLayoutId id="2147483908" r:id="rId24"/>
    <p:sldLayoutId id="2147483909" r:id="rId25"/>
    <p:sldLayoutId id="2147483910" r:id="rId26"/>
    <p:sldLayoutId id="2147483911" r:id="rId27"/>
    <p:sldLayoutId id="2147483912" r:id="rId28"/>
    <p:sldLayoutId id="2147483766" r:id="rId29"/>
    <p:sldLayoutId id="2147483859" r:id="rId30"/>
    <p:sldLayoutId id="2147483862" r:id="rId31"/>
    <p:sldLayoutId id="2147483879" r:id="rId32"/>
    <p:sldLayoutId id="2147483770" r:id="rId33"/>
    <p:sldLayoutId id="2147483904" r:id="rId34"/>
    <p:sldLayoutId id="2147483905" r:id="rId35"/>
    <p:sldLayoutId id="2147483906" r:id="rId36"/>
    <p:sldLayoutId id="2147483913" r:id="rId37"/>
    <p:sldLayoutId id="2147483914" r:id="rId38"/>
    <p:sldLayoutId id="2147483915" r:id="rId39"/>
    <p:sldLayoutId id="2147483917" r:id="rId40"/>
    <p:sldLayoutId id="2147483964" r:id="rId41"/>
    <p:sldLayoutId id="2147483965" r:id="rId42"/>
    <p:sldLayoutId id="2147483966" r:id="rId43"/>
  </p:sldLayoutIdLst>
  <p:hf hdr="0" ftr="0" dt="0"/>
  <p:txStyles>
    <p:titleStyle>
      <a:lvl1pPr algn="l" defTabSz="914400" rtl="0" eaLnBrk="1" latinLnBrk="0" hangingPunct="1">
        <a:lnSpc>
          <a:spcPct val="85000"/>
        </a:lnSpc>
        <a:spcBef>
          <a:spcPct val="0"/>
        </a:spcBef>
        <a:buNone/>
        <a:defRPr sz="2800" b="1" i="0" kern="1200">
          <a:solidFill>
            <a:schemeClr val="accent1"/>
          </a:solidFill>
          <a:latin typeface="IBM Plex Sans SemiBold" panose="020B0503050203000203" pitchFamily="34" charset="0"/>
          <a:ea typeface="Roboto Thin" pitchFamily="2" charset="0"/>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1800" b="0" i="0" kern="1200">
          <a:solidFill>
            <a:schemeClr val="tx1">
              <a:lumMod val="85000"/>
              <a:lumOff val="15000"/>
            </a:schemeClr>
          </a:solidFill>
          <a:latin typeface="IBM Plex Sans" panose="020B0503050203000203" pitchFamily="34" charset="0"/>
          <a:ea typeface="Roboto Thin" pitchFamily="2" charset="0"/>
          <a:cs typeface="+mn-cs"/>
        </a:defRPr>
      </a:lvl1pPr>
      <a:lvl2pPr marL="215900" indent="-215900" algn="l" defTabSz="914400" rtl="0" eaLnBrk="1" latinLnBrk="0" hangingPunct="1">
        <a:lnSpc>
          <a:spcPct val="100000"/>
        </a:lnSpc>
        <a:spcBef>
          <a:spcPts val="0"/>
        </a:spcBef>
        <a:spcAft>
          <a:spcPts val="300"/>
        </a:spcAft>
        <a:buFontTx/>
        <a:buBlip>
          <a:blip r:embed="rId45"/>
        </a:buBlip>
        <a:tabLst/>
        <a:defRPr sz="1600" b="0" i="0" kern="1200">
          <a:solidFill>
            <a:schemeClr val="tx1">
              <a:lumMod val="85000"/>
              <a:lumOff val="15000"/>
            </a:schemeClr>
          </a:solidFill>
          <a:latin typeface="IBM Plex Sans" panose="020B0503050203000203" pitchFamily="34" charset="0"/>
          <a:ea typeface="Roboto Thin" pitchFamily="2" charset="0"/>
          <a:cs typeface="+mn-cs"/>
        </a:defRPr>
      </a:lvl2pPr>
      <a:lvl3pPr marL="429750" indent="-21375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b="0" i="0" kern="1200" cap="none" spc="30" baseline="0">
          <a:solidFill>
            <a:schemeClr val="tx1">
              <a:lumMod val="85000"/>
              <a:lumOff val="15000"/>
            </a:schemeClr>
          </a:solidFill>
          <a:latin typeface="IBM Plex Sans" panose="020B0503050203000203" pitchFamily="34" charset="0"/>
          <a:ea typeface="Roboto Thin" pitchFamily="2" charset="0"/>
          <a:cs typeface="+mn-cs"/>
        </a:defRPr>
      </a:lvl3pPr>
      <a:lvl4pPr marL="0" indent="0" algn="l" defTabSz="914400" rtl="0" eaLnBrk="1" latinLnBrk="0" hangingPunct="1">
        <a:lnSpc>
          <a:spcPct val="100000"/>
        </a:lnSpc>
        <a:spcBef>
          <a:spcPts val="0"/>
        </a:spcBef>
        <a:spcAft>
          <a:spcPts val="300"/>
        </a:spcAft>
        <a:buFont typeface="Arial" panose="020B0604020202020204" pitchFamily="34" charset="0"/>
        <a:buNone/>
        <a:defRPr sz="1600" b="1" i="0" kern="1200" cap="all" baseline="0">
          <a:solidFill>
            <a:schemeClr val="accent1"/>
          </a:solidFill>
          <a:latin typeface="IBM Plex Sans SemiBold" panose="020B0503050203000203" pitchFamily="34" charset="0"/>
          <a:ea typeface="Roboto Thin" pitchFamily="2" charset="0"/>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600" b="1" i="0" kern="1200">
          <a:solidFill>
            <a:schemeClr val="tx1">
              <a:lumMod val="85000"/>
              <a:lumOff val="15000"/>
            </a:schemeClr>
          </a:solidFill>
          <a:latin typeface="IBM Plex Sans SemiBold" panose="020B0503050203000203" pitchFamily="34" charset="0"/>
          <a:ea typeface="Roboto Thin" pitchFamily="2" charset="0"/>
          <a:cs typeface="+mn-cs"/>
        </a:defRPr>
      </a:lvl5pPr>
      <a:lvl6pPr marL="0" indent="0" algn="l" defTabSz="914400" rtl="0" eaLnBrk="1" latinLnBrk="0" hangingPunct="1">
        <a:lnSpc>
          <a:spcPct val="100000"/>
        </a:lnSpc>
        <a:spcBef>
          <a:spcPts val="0"/>
        </a:spcBef>
        <a:spcAft>
          <a:spcPts val="300"/>
        </a:spcAft>
        <a:buFont typeface="Arial" panose="020B0604020202020204" pitchFamily="34" charset="0"/>
        <a:buNone/>
        <a:defRPr sz="1600" b="0" i="1" kern="1200">
          <a:solidFill>
            <a:schemeClr val="tx1">
              <a:lumMod val="85000"/>
              <a:lumOff val="15000"/>
            </a:schemeClr>
          </a:solidFill>
          <a:latin typeface="IBM Plex Sans ExtraLight" panose="020B0303050203000203" pitchFamily="34" charset="0"/>
          <a:ea typeface="+mn-ea"/>
          <a:cs typeface="+mn-cs"/>
        </a:defRPr>
      </a:lvl6pPr>
      <a:lvl7pPr marL="0" indent="0" algn="l" defTabSz="914400" rtl="0" eaLnBrk="1" latinLnBrk="0" hangingPunct="1">
        <a:lnSpc>
          <a:spcPct val="90000"/>
        </a:lnSpc>
        <a:spcBef>
          <a:spcPts val="0"/>
        </a:spcBef>
        <a:spcAft>
          <a:spcPts val="300"/>
        </a:spcAft>
        <a:buFont typeface="Arial" panose="020B0604020202020204" pitchFamily="34" charset="0"/>
        <a:buNone/>
        <a:defRPr sz="1100" b="0" i="0" kern="1200">
          <a:solidFill>
            <a:schemeClr val="tx1">
              <a:lumMod val="85000"/>
              <a:lumOff val="15000"/>
            </a:schemeClr>
          </a:solidFill>
          <a:latin typeface="IBM Plex Sans" panose="020B0503050203000203" pitchFamily="34" charset="0"/>
          <a:ea typeface="+mn-ea"/>
          <a:cs typeface="+mn-cs"/>
        </a:defRPr>
      </a:lvl7pPr>
      <a:lvl8pPr marL="0" indent="0" algn="l"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lumMod val="85000"/>
              <a:lumOff val="15000"/>
            </a:schemeClr>
          </a:solidFill>
          <a:latin typeface="IBM Plex Serif Medium" panose="02060503050406000203" pitchFamily="18" charset="77"/>
          <a:ea typeface="+mn-ea"/>
          <a:cs typeface="+mn-cs"/>
        </a:defRPr>
      </a:lvl8pPr>
      <a:lvl9pPr marL="0" indent="0" algn="l" defTabSz="914400" rtl="0" eaLnBrk="1" latinLnBrk="0" hangingPunct="1">
        <a:lnSpc>
          <a:spcPct val="100000"/>
        </a:lnSpc>
        <a:spcBef>
          <a:spcPts val="0"/>
        </a:spcBef>
        <a:spcAft>
          <a:spcPts val="300"/>
        </a:spcAft>
        <a:buFont typeface="Arial" panose="020B0604020202020204" pitchFamily="34" charset="0"/>
        <a:buNone/>
        <a:defRPr sz="1500" b="0" i="0" kern="1200">
          <a:solidFill>
            <a:schemeClr val="tx1">
              <a:lumMod val="85000"/>
              <a:lumOff val="15000"/>
            </a:schemeClr>
          </a:solidFill>
          <a:latin typeface="IBM Plex Serif ExtraLight" panose="02060303050406000203" pitchFamily="18" charset="77"/>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70423A-1DEA-4970-A7A5-62ACAB1F3B4B}"/>
              </a:ext>
            </a:extLst>
          </p:cNvPr>
          <p:cNvSpPr>
            <a:spLocks noGrp="1"/>
          </p:cNvSpPr>
          <p:nvPr>
            <p:ph type="title"/>
          </p:nvPr>
        </p:nvSpPr>
        <p:spPr>
          <a:xfrm>
            <a:off x="518400" y="226800"/>
            <a:ext cx="11160000" cy="720000"/>
          </a:xfrm>
          <a:prstGeom prst="rect">
            <a:avLst/>
          </a:prstGeom>
        </p:spPr>
        <p:txBody>
          <a:bodyPr vert="horz" lIns="0" tIns="0" rIns="0" bIns="0" rtlCol="0" anchor="b">
            <a:normAutofit/>
          </a:bodyPr>
          <a:lstStyle/>
          <a:p>
            <a:r>
              <a:rPr lang="en-US"/>
              <a:t>Click to Add a Title to Your Slide</a:t>
            </a:r>
            <a:endParaRPr lang="en-CA"/>
          </a:p>
        </p:txBody>
      </p:sp>
      <p:sp>
        <p:nvSpPr>
          <p:cNvPr id="3" name="Text Placeholder 2">
            <a:extLst>
              <a:ext uri="{FF2B5EF4-FFF2-40B4-BE49-F238E27FC236}">
                <a16:creationId xmlns:a16="http://schemas.microsoft.com/office/drawing/2014/main" id="{5850FE65-7F3D-46C9-8BAE-977B8183239E}"/>
              </a:ext>
            </a:extLst>
          </p:cNvPr>
          <p:cNvSpPr>
            <a:spLocks noGrp="1"/>
          </p:cNvSpPr>
          <p:nvPr>
            <p:ph type="body"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Slide Number Placeholder 5">
            <a:extLst>
              <a:ext uri="{FF2B5EF4-FFF2-40B4-BE49-F238E27FC236}">
                <a16:creationId xmlns:a16="http://schemas.microsoft.com/office/drawing/2014/main" id="{874AA2FE-D8A2-4999-B78E-BC26D54DAE81}"/>
              </a:ext>
            </a:extLst>
          </p:cNvPr>
          <p:cNvSpPr>
            <a:spLocks noGrp="1"/>
          </p:cNvSpPr>
          <p:nvPr>
            <p:ph type="sldNum" sz="quarter" idx="4"/>
          </p:nvPr>
        </p:nvSpPr>
        <p:spPr>
          <a:xfrm>
            <a:off x="514799" y="6356349"/>
            <a:ext cx="413249" cy="365125"/>
          </a:xfrm>
          <a:prstGeom prst="rect">
            <a:avLst/>
          </a:prstGeom>
        </p:spPr>
        <p:txBody>
          <a:bodyPr vert="horz" lIns="0" tIns="0" rIns="0" bIns="0" rtlCol="0" anchor="ctr"/>
          <a:lstStyle>
            <a:lvl1pPr algn="l">
              <a:defRPr sz="1000">
                <a:solidFill>
                  <a:schemeClr val="bg2">
                    <a:lumMod val="50000"/>
                  </a:schemeClr>
                </a:solidFill>
              </a:defRPr>
            </a:lvl1pPr>
          </a:lstStyle>
          <a:p>
            <a:fld id="{4C6AF4E3-7C7A-4050-BF98-8B639F08A4A8}" type="slidenum">
              <a:rPr lang="en-CA" smtClean="0"/>
              <a:pPr/>
              <a:t>‹#›</a:t>
            </a:fld>
            <a:endParaRPr lang="en-CA"/>
          </a:p>
        </p:txBody>
      </p:sp>
      <p:sp>
        <p:nvSpPr>
          <p:cNvPr id="8" name="Footer Placeholder 4">
            <a:extLst>
              <a:ext uri="{FF2B5EF4-FFF2-40B4-BE49-F238E27FC236}">
                <a16:creationId xmlns:a16="http://schemas.microsoft.com/office/drawing/2014/main" id="{F3DBFDD9-22F0-42BC-A4E0-50CC80FADCEC}"/>
              </a:ext>
            </a:extLst>
          </p:cNvPr>
          <p:cNvSpPr>
            <a:spLocks noGrp="1"/>
          </p:cNvSpPr>
          <p:nvPr>
            <p:ph type="ftr" sz="quarter" idx="3"/>
          </p:nvPr>
        </p:nvSpPr>
        <p:spPr>
          <a:xfrm>
            <a:off x="1008000" y="6356351"/>
            <a:ext cx="8816400" cy="365124"/>
          </a:xfrm>
          <a:prstGeom prst="rect">
            <a:avLst/>
          </a:prstGeom>
        </p:spPr>
        <p:txBody>
          <a:bodyPr vert="horz" lIns="0" tIns="0" rIns="0" bIns="0" rtlCol="0" anchor="ctr"/>
          <a:lstStyle>
            <a:lvl1pPr algn="l">
              <a:defRPr sz="1000">
                <a:solidFill>
                  <a:schemeClr val="bg2">
                    <a:lumMod val="50000"/>
                  </a:schemeClr>
                </a:solidFill>
              </a:defRPr>
            </a:lvl1pPr>
          </a:lstStyle>
          <a:p>
            <a:r>
              <a:rPr lang="en-CA"/>
              <a:t>Confidential- Only meant for PVP/Deans members</a:t>
            </a:r>
          </a:p>
        </p:txBody>
      </p:sp>
    </p:spTree>
    <p:custDataLst>
      <p:tags r:id="rId47"/>
    </p:custDataLst>
    <p:extLst>
      <p:ext uri="{BB962C8B-B14F-4D97-AF65-F5344CB8AC3E}">
        <p14:creationId xmlns:p14="http://schemas.microsoft.com/office/powerpoint/2010/main" val="994866311"/>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4" r:id="rId16"/>
    <p:sldLayoutId id="2147483935" r:id="rId17"/>
    <p:sldLayoutId id="2147483936" r:id="rId18"/>
    <p:sldLayoutId id="2147483937" r:id="rId19"/>
    <p:sldLayoutId id="2147483938" r:id="rId20"/>
    <p:sldLayoutId id="2147483939" r:id="rId21"/>
    <p:sldLayoutId id="2147483940" r:id="rId22"/>
    <p:sldLayoutId id="2147483941" r:id="rId23"/>
    <p:sldLayoutId id="2147483942" r:id="rId24"/>
    <p:sldLayoutId id="2147483943" r:id="rId25"/>
    <p:sldLayoutId id="2147483944" r:id="rId26"/>
    <p:sldLayoutId id="2147483945" r:id="rId27"/>
    <p:sldLayoutId id="2147483946" r:id="rId28"/>
    <p:sldLayoutId id="2147483947" r:id="rId29"/>
    <p:sldLayoutId id="2147483948" r:id="rId30"/>
    <p:sldLayoutId id="2147483949" r:id="rId31"/>
    <p:sldLayoutId id="2147483950" r:id="rId32"/>
    <p:sldLayoutId id="2147483951" r:id="rId33"/>
    <p:sldLayoutId id="2147483952" r:id="rId34"/>
    <p:sldLayoutId id="2147483953" r:id="rId35"/>
    <p:sldLayoutId id="2147483954" r:id="rId36"/>
    <p:sldLayoutId id="2147483955" r:id="rId37"/>
    <p:sldLayoutId id="2147483956" r:id="rId38"/>
    <p:sldLayoutId id="2147483957" r:id="rId39"/>
    <p:sldLayoutId id="2147483958" r:id="rId40"/>
    <p:sldLayoutId id="2147483959" r:id="rId41"/>
    <p:sldLayoutId id="2147483960" r:id="rId42"/>
    <p:sldLayoutId id="2147483961" r:id="rId43"/>
    <p:sldLayoutId id="2147483962" r:id="rId44"/>
    <p:sldLayoutId id="2147483963" r:id="rId45"/>
  </p:sldLayoutIdLst>
  <p:hf hdr="0" dt="0"/>
  <p:txStyles>
    <p:titleStyle>
      <a:lvl1pPr algn="l" defTabSz="914400" rtl="0" eaLnBrk="1" latinLnBrk="0" hangingPunct="1">
        <a:lnSpc>
          <a:spcPct val="85000"/>
        </a:lnSpc>
        <a:spcBef>
          <a:spcPct val="0"/>
        </a:spcBef>
        <a:buNone/>
        <a:defRPr sz="2800" b="0" i="0" kern="1200">
          <a:solidFill>
            <a:schemeClr val="accent1"/>
          </a:solidFill>
          <a:latin typeface="+mj-lt"/>
          <a:ea typeface="+mj-ea"/>
          <a:cs typeface="+mj-cs"/>
        </a:defRPr>
      </a:lvl1pPr>
    </p:titleStyle>
    <p:bodyStyle>
      <a:lvl1pPr marL="216000" indent="-216000" algn="l" defTabSz="914400" rtl="0" eaLnBrk="1" latinLnBrk="0" hangingPunct="1">
        <a:lnSpc>
          <a:spcPct val="100000"/>
        </a:lnSpc>
        <a:spcBef>
          <a:spcPts val="0"/>
        </a:spcBef>
        <a:spcAft>
          <a:spcPts val="300"/>
        </a:spcAft>
        <a:buFontTx/>
        <a:buBlip>
          <a:blip r:embed="rId48"/>
        </a:buBlip>
        <a:defRPr sz="1800" kern="1200">
          <a:solidFill>
            <a:schemeClr val="tx1"/>
          </a:solidFill>
          <a:latin typeface="+mn-lt"/>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220.png"/></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3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59.emf"/></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3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2.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36.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Long walkway alongside a campus building">
            <a:extLst>
              <a:ext uri="{FF2B5EF4-FFF2-40B4-BE49-F238E27FC236}">
                <a16:creationId xmlns:a16="http://schemas.microsoft.com/office/drawing/2014/main" id="{E89BE0CA-B080-2142-974F-BD4F5C0F9806}"/>
              </a:ext>
            </a:extLst>
          </p:cNvPr>
          <p:cNvPicPr>
            <a:picLocks noGrp="1" noChangeAspect="1"/>
          </p:cNvPicPr>
          <p:nvPr>
            <p:ph type="pic" sz="quarter" idx="15"/>
          </p:nvPr>
        </p:nvPicPr>
        <p:blipFill>
          <a:blip r:embed="rId3" cstate="print">
            <a:extLst>
              <a:ext uri="{28A0092B-C50C-407E-A947-70E740481C1C}">
                <a14:useLocalDpi xmlns:a14="http://schemas.microsoft.com/office/drawing/2010/main"/>
              </a:ext>
            </a:extLst>
          </a:blip>
          <a:srcRect/>
          <a:stretch>
            <a:fillRect/>
          </a:stretch>
        </p:blipFill>
        <p:spPr>
          <a:xfrm>
            <a:off x="355835" y="259484"/>
            <a:ext cx="11485301" cy="6146157"/>
          </a:xfrm>
        </p:spPr>
      </p:pic>
      <p:sp>
        <p:nvSpPr>
          <p:cNvPr id="3" name="Text Placeholder 2">
            <a:extLst>
              <a:ext uri="{FF2B5EF4-FFF2-40B4-BE49-F238E27FC236}">
                <a16:creationId xmlns:a16="http://schemas.microsoft.com/office/drawing/2014/main" id="{B1A8C5F4-224D-D44F-905D-53A3C175AAD4}"/>
              </a:ext>
            </a:extLst>
          </p:cNvPr>
          <p:cNvSpPr>
            <a:spLocks noGrp="1"/>
          </p:cNvSpPr>
          <p:nvPr>
            <p:ph type="body" sz="quarter" idx="10"/>
          </p:nvPr>
        </p:nvSpPr>
        <p:spPr>
          <a:xfrm>
            <a:off x="7529751" y="1428327"/>
            <a:ext cx="4230214" cy="1511776"/>
          </a:xfrm>
        </p:spPr>
        <p:txBody>
          <a:bodyPr/>
          <a:lstStyle/>
          <a:p>
            <a:br>
              <a:rPr lang="en-US" sz="3600" dirty="0">
                <a:latin typeface="IBM Plex Sans SemiBold"/>
                <a:ea typeface="Roboto Thin"/>
              </a:rPr>
            </a:br>
            <a:r>
              <a:rPr lang="en-US" sz="3600" dirty="0">
                <a:latin typeface="IBM Plex Sans SemiBold"/>
                <a:ea typeface="Roboto Thin"/>
              </a:rPr>
              <a:t>Budget Context for Academic Planning</a:t>
            </a:r>
            <a:endParaRPr lang="en-US" dirty="0"/>
          </a:p>
        </p:txBody>
      </p:sp>
      <p:sp>
        <p:nvSpPr>
          <p:cNvPr id="4" name="Text Placeholder 3">
            <a:extLst>
              <a:ext uri="{FF2B5EF4-FFF2-40B4-BE49-F238E27FC236}">
                <a16:creationId xmlns:a16="http://schemas.microsoft.com/office/drawing/2014/main" id="{8B971D34-6961-1E48-879C-9B90ED8B26A2}"/>
              </a:ext>
            </a:extLst>
          </p:cNvPr>
          <p:cNvSpPr>
            <a:spLocks noGrp="1"/>
          </p:cNvSpPr>
          <p:nvPr>
            <p:ph type="body" sz="quarter" idx="13"/>
          </p:nvPr>
        </p:nvSpPr>
        <p:spPr>
          <a:xfrm>
            <a:off x="7535032" y="4459231"/>
            <a:ext cx="4301133" cy="315212"/>
          </a:xfrm>
        </p:spPr>
        <p:txBody>
          <a:bodyPr/>
          <a:lstStyle/>
          <a:p>
            <a:r>
              <a:rPr lang="en-US" dirty="0">
                <a:latin typeface="IBM Plex Sans SemiBold"/>
                <a:ea typeface="Roboto Thin"/>
              </a:rPr>
              <a:t>June 26, 2025</a:t>
            </a:r>
          </a:p>
        </p:txBody>
      </p:sp>
      <p:sp>
        <p:nvSpPr>
          <p:cNvPr id="5" name="Text Placeholder 4">
            <a:extLst>
              <a:ext uri="{FF2B5EF4-FFF2-40B4-BE49-F238E27FC236}">
                <a16:creationId xmlns:a16="http://schemas.microsoft.com/office/drawing/2014/main" id="{59CD87DC-7698-8F43-B25E-7E95AC2567FC}"/>
              </a:ext>
            </a:extLst>
          </p:cNvPr>
          <p:cNvSpPr>
            <a:spLocks noGrp="1"/>
          </p:cNvSpPr>
          <p:nvPr>
            <p:ph type="body" sz="quarter" idx="14"/>
          </p:nvPr>
        </p:nvSpPr>
        <p:spPr>
          <a:xfrm>
            <a:off x="7529751" y="3206043"/>
            <a:ext cx="4662249" cy="1363549"/>
          </a:xfrm>
        </p:spPr>
        <p:txBody>
          <a:bodyPr/>
          <a:lstStyle/>
          <a:p>
            <a:r>
              <a:rPr lang="en-US" sz="1800" b="1" dirty="0"/>
              <a:t>Senate</a:t>
            </a:r>
          </a:p>
          <a:p>
            <a:r>
              <a:rPr lang="en-US" dirty="0"/>
              <a:t>D. Peters, Interim Provost and VP Academic </a:t>
            </a:r>
          </a:p>
          <a:p>
            <a:r>
              <a:rPr lang="en-US" dirty="0"/>
              <a:t>N. </a:t>
            </a:r>
            <a:r>
              <a:rPr lang="en-US" dirty="0" err="1"/>
              <a:t>Kishinchandani</a:t>
            </a:r>
            <a:r>
              <a:rPr lang="en-US" dirty="0"/>
              <a:t>, VP Finance and Administration</a:t>
            </a:r>
          </a:p>
        </p:txBody>
      </p:sp>
    </p:spTree>
    <p:extLst>
      <p:ext uri="{BB962C8B-B14F-4D97-AF65-F5344CB8AC3E}">
        <p14:creationId xmlns:p14="http://schemas.microsoft.com/office/powerpoint/2010/main" val="2496149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D2FB-EB4F-CE60-1F1E-160ED6E5E129}"/>
            </a:ext>
          </a:extLst>
        </p:cNvPr>
        <p:cNvGrpSpPr/>
        <p:nvPr/>
      </p:nvGrpSpPr>
      <p:grpSpPr>
        <a:xfrm>
          <a:off x="0" y="0"/>
          <a:ext cx="0" cy="0"/>
          <a:chOff x="0" y="0"/>
          <a:chExt cx="0" cy="0"/>
        </a:xfrm>
      </p:grpSpPr>
      <p:pic>
        <p:nvPicPr>
          <p:cNvPr id="8" name="Picture Placeholder 7" descr="A picture containing text&#10;&#10;Description automatically generated">
            <a:extLst>
              <a:ext uri="{FF2B5EF4-FFF2-40B4-BE49-F238E27FC236}">
                <a16:creationId xmlns:a16="http://schemas.microsoft.com/office/drawing/2014/main" id="{244719AF-9F0D-5F0C-9D9C-FB5E402046B0}"/>
              </a:ext>
            </a:extLst>
          </p:cNvPr>
          <p:cNvPicPr>
            <a:picLocks noGrp="1" noChangeAspect="1"/>
          </p:cNvPicPr>
          <p:nvPr>
            <p:ph type="pic" sz="quarter" idx="11"/>
          </p:nvPr>
        </p:nvPicPr>
        <p:blipFill rotWithShape="1">
          <a:blip r:embed="rId3" cstate="print">
            <a:extLst>
              <a:ext uri="{28A0092B-C50C-407E-A947-70E740481C1C}">
                <a14:useLocalDpi xmlns:a14="http://schemas.microsoft.com/office/drawing/2010/main"/>
              </a:ext>
            </a:extLst>
          </a:blip>
          <a:srcRect/>
          <a:stretch/>
        </p:blipFill>
        <p:spPr>
          <a:xfrm>
            <a:off x="20" y="10"/>
            <a:ext cx="12191980" cy="6857990"/>
          </a:xfrm>
          <a:noFill/>
        </p:spPr>
      </p:pic>
      <p:sp>
        <p:nvSpPr>
          <p:cNvPr id="13" name="Text Placeholder 2">
            <a:extLst>
              <a:ext uri="{FF2B5EF4-FFF2-40B4-BE49-F238E27FC236}">
                <a16:creationId xmlns:a16="http://schemas.microsoft.com/office/drawing/2014/main" id="{B6A7FA44-B6D5-99E8-79B2-96FD034ED247}"/>
              </a:ext>
            </a:extLst>
          </p:cNvPr>
          <p:cNvSpPr>
            <a:spLocks noGrp="1"/>
          </p:cNvSpPr>
          <p:nvPr>
            <p:ph type="body" sz="quarter" idx="12"/>
          </p:nvPr>
        </p:nvSpPr>
        <p:spPr>
          <a:xfrm>
            <a:off x="0" y="0"/>
            <a:ext cx="12192000" cy="6858000"/>
          </a:xfrm>
        </p:spPr>
        <p:txBody>
          <a:bodyPr/>
          <a:lstStyle/>
          <a:p>
            <a:endParaRPr lang="en-US"/>
          </a:p>
        </p:txBody>
      </p:sp>
      <p:sp>
        <p:nvSpPr>
          <p:cNvPr id="4" name="Title 3">
            <a:extLst>
              <a:ext uri="{FF2B5EF4-FFF2-40B4-BE49-F238E27FC236}">
                <a16:creationId xmlns:a16="http://schemas.microsoft.com/office/drawing/2014/main" id="{F6221DC9-081C-A5D0-E90E-B606B4FC4C03}"/>
              </a:ext>
            </a:extLst>
          </p:cNvPr>
          <p:cNvSpPr>
            <a:spLocks noGrp="1"/>
          </p:cNvSpPr>
          <p:nvPr>
            <p:ph type="title"/>
          </p:nvPr>
        </p:nvSpPr>
        <p:spPr>
          <a:xfrm>
            <a:off x="1228954" y="1696774"/>
            <a:ext cx="9356219" cy="3708206"/>
          </a:xfrm>
        </p:spPr>
        <p:txBody>
          <a:bodyPr wrap="square" anchor="ctr">
            <a:normAutofit/>
          </a:bodyPr>
          <a:lstStyle/>
          <a:p>
            <a:r>
              <a:rPr lang="en-CA" b="1" dirty="0"/>
              <a:t>Planning Context</a:t>
            </a:r>
          </a:p>
        </p:txBody>
      </p:sp>
    </p:spTree>
    <p:extLst>
      <p:ext uri="{BB962C8B-B14F-4D97-AF65-F5344CB8AC3E}">
        <p14:creationId xmlns:p14="http://schemas.microsoft.com/office/powerpoint/2010/main" val="293799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540ACB-0821-5446-8775-71B306A4C3D8}"/>
              </a:ext>
            </a:extLst>
          </p:cNvPr>
          <p:cNvSpPr txBox="1"/>
          <p:nvPr/>
        </p:nvSpPr>
        <p:spPr>
          <a:xfrm>
            <a:off x="515380" y="428267"/>
            <a:ext cx="10332343" cy="523220"/>
          </a:xfrm>
          <a:prstGeom prst="rect">
            <a:avLst/>
          </a:prstGeom>
          <a:noFill/>
        </p:spPr>
        <p:txBody>
          <a:bodyPr wrap="square" lIns="91440" tIns="45720" rIns="91440" bIns="45720" rtlCol="0" anchor="t">
            <a:spAutoFit/>
          </a:bodyPr>
          <a:lstStyle/>
          <a:p>
            <a:r>
              <a:rPr lang="en-US" sz="2800" b="1">
                <a:solidFill>
                  <a:srgbClr val="E11837"/>
                </a:solidFill>
                <a:latin typeface="IBM Plex Sans SemiBold"/>
                <a:ea typeface="Roboto Thin"/>
              </a:rPr>
              <a:t>How We Got Here:  2019 through 2024 </a:t>
            </a:r>
          </a:p>
        </p:txBody>
      </p:sp>
      <p:graphicFrame>
        <p:nvGraphicFramePr>
          <p:cNvPr id="15" name="Diagram 14">
            <a:extLst>
              <a:ext uri="{FF2B5EF4-FFF2-40B4-BE49-F238E27FC236}">
                <a16:creationId xmlns:a16="http://schemas.microsoft.com/office/drawing/2014/main" id="{A9CB1610-73DD-6D10-3312-74CAD39AC2D2}"/>
              </a:ext>
            </a:extLst>
          </p:cNvPr>
          <p:cNvGraphicFramePr/>
          <p:nvPr/>
        </p:nvGraphicFramePr>
        <p:xfrm>
          <a:off x="742385" y="2812212"/>
          <a:ext cx="10474859" cy="36175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F65FDB53-1727-F226-D290-1056C38929B7}"/>
              </a:ext>
            </a:extLst>
          </p:cNvPr>
          <p:cNvSpPr>
            <a:spLocks noGrp="1"/>
          </p:cNvSpPr>
          <p:nvPr>
            <p:ph type="sldNum" sz="quarter" idx="15"/>
          </p:nvPr>
        </p:nvSpPr>
        <p:spPr/>
        <p:txBody>
          <a:bodyPr/>
          <a:lstStyle/>
          <a:p>
            <a:fld id="{4C6AF4E3-7C7A-4050-BF98-8B639F08A4A8}" type="slidenum">
              <a:rPr lang="en-CA" smtClean="0"/>
              <a:pPr/>
              <a:t>3</a:t>
            </a:fld>
            <a:endParaRPr lang="en-CA"/>
          </a:p>
        </p:txBody>
      </p:sp>
      <p:pic>
        <p:nvPicPr>
          <p:cNvPr id="3" name="Content Placeholder 5" descr="A diagram of a micro and micro conditions&#10;&#10;Description automatically generated">
            <a:extLst>
              <a:ext uri="{FF2B5EF4-FFF2-40B4-BE49-F238E27FC236}">
                <a16:creationId xmlns:a16="http://schemas.microsoft.com/office/drawing/2014/main" id="{82D94307-A6E4-04D3-D5C4-5E354A2C8A08}"/>
              </a:ext>
            </a:extLst>
          </p:cNvPr>
          <p:cNvPicPr>
            <a:picLocks noGrp="1" noChangeAspect="1"/>
          </p:cNvPicPr>
          <p:nvPr>
            <p:ph idx="1"/>
          </p:nvPr>
        </p:nvPicPr>
        <p:blipFill>
          <a:blip r:embed="rId8" cstate="print">
            <a:extLst>
              <a:ext uri="{28A0092B-C50C-407E-A947-70E740481C1C}">
                <a14:useLocalDpi xmlns:a14="http://schemas.microsoft.com/office/drawing/2010/main"/>
              </a:ext>
            </a:extLst>
          </a:blip>
          <a:srcRect/>
          <a:stretch/>
        </p:blipFill>
        <p:spPr>
          <a:xfrm>
            <a:off x="4754863" y="1420846"/>
            <a:ext cx="2449902" cy="1901591"/>
          </a:xfrm>
        </p:spPr>
      </p:pic>
    </p:spTree>
    <p:extLst>
      <p:ext uri="{BB962C8B-B14F-4D97-AF65-F5344CB8AC3E}">
        <p14:creationId xmlns:p14="http://schemas.microsoft.com/office/powerpoint/2010/main" val="3413437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727D11-2D70-42E2-B4C5-C69120DACAC7}"/>
              </a:ext>
            </a:extLst>
          </p:cNvPr>
          <p:cNvSpPr>
            <a:spLocks noGrp="1"/>
          </p:cNvSpPr>
          <p:nvPr>
            <p:ph type="title"/>
          </p:nvPr>
        </p:nvSpPr>
        <p:spPr>
          <a:xfrm>
            <a:off x="4478866" y="225425"/>
            <a:ext cx="7197753" cy="720000"/>
          </a:xfrm>
        </p:spPr>
        <p:txBody>
          <a:bodyPr vert="horz" lIns="0" tIns="0" rIns="0" bIns="0" rtlCol="0" anchor="b" anchorCtr="0">
            <a:normAutofit/>
          </a:bodyPr>
          <a:lstStyle/>
          <a:p>
            <a:r>
              <a:rPr kumimoji="0" lang="en-US" sz="2600" b="1" i="0" u="none" strike="noStrike" kern="1200" cap="none" spc="0" normalizeH="0" baseline="0" noProof="0">
                <a:ln>
                  <a:noFill/>
                </a:ln>
                <a:effectLst/>
                <a:uLnTx/>
                <a:uFillTx/>
                <a:latin typeface="IBM Plex Sans SemiBold" panose="020B0503050203000203" pitchFamily="34" charset="0"/>
                <a:ea typeface="Roboto Thin" pitchFamily="2" charset="0"/>
                <a:cs typeface="+mj-cs"/>
              </a:rPr>
              <a:t> Impact of Tuition Policy on Domestic Revenue</a:t>
            </a:r>
            <a:endParaRPr lang="en-US" sz="2600" b="1" i="0" kern="1200">
              <a:latin typeface="IBM Plex Sans SemiBold" panose="020B0503050203000203" pitchFamily="34" charset="0"/>
              <a:ea typeface="Roboto Thin" pitchFamily="2" charset="0"/>
              <a:cs typeface="+mj-cs"/>
            </a:endParaRPr>
          </a:p>
        </p:txBody>
      </p:sp>
      <p:sp>
        <p:nvSpPr>
          <p:cNvPr id="2" name="Slide Number Placeholder 1" hidden="1">
            <a:extLst>
              <a:ext uri="{FF2B5EF4-FFF2-40B4-BE49-F238E27FC236}">
                <a16:creationId xmlns:a16="http://schemas.microsoft.com/office/drawing/2014/main" id="{D6BAAE93-1524-4321-EA84-D96703DB447A}"/>
              </a:ext>
            </a:extLst>
          </p:cNvPr>
          <p:cNvSpPr>
            <a:spLocks noGrp="1"/>
          </p:cNvSpPr>
          <p:nvPr>
            <p:ph type="sldNum" sz="quarter" idx="4294967295"/>
          </p:nvPr>
        </p:nvSpPr>
        <p:spPr>
          <a:xfrm>
            <a:off x="515380" y="6304235"/>
            <a:ext cx="418293"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graphicFrame>
        <p:nvGraphicFramePr>
          <p:cNvPr id="7" name="TextBox 4">
            <a:extLst>
              <a:ext uri="{FF2B5EF4-FFF2-40B4-BE49-F238E27FC236}">
                <a16:creationId xmlns:a16="http://schemas.microsoft.com/office/drawing/2014/main" id="{DFAEB01C-8315-9900-D0AE-BA0DE6B7150F}"/>
              </a:ext>
            </a:extLst>
          </p:cNvPr>
          <p:cNvGraphicFramePr/>
          <p:nvPr/>
        </p:nvGraphicFramePr>
        <p:xfrm>
          <a:off x="4478866" y="1280508"/>
          <a:ext cx="7517516" cy="4897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Placeholder 4" descr="A group of people walking in a hallway&#10;&#10;AI-generated content may be incorrect.">
            <a:extLst>
              <a:ext uri="{FF2B5EF4-FFF2-40B4-BE49-F238E27FC236}">
                <a16:creationId xmlns:a16="http://schemas.microsoft.com/office/drawing/2014/main" id="{BBECB593-040B-9DED-2C6D-7CA3552125C7}"/>
              </a:ext>
            </a:extLst>
          </p:cNvPr>
          <p:cNvPicPr>
            <a:picLocks noGrp="1" noChangeAspect="1"/>
          </p:cNvPicPr>
          <p:nvPr>
            <p:ph type="pic" sz="quarter" idx="18"/>
          </p:nvPr>
        </p:nvPicPr>
        <p:blipFill>
          <a:blip r:embed="rId8"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29953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6774511-0530-4CB0-A256-3F538E297460}"/>
              </a:ext>
            </a:extLst>
          </p:cNvPr>
          <p:cNvGraphicFramePr>
            <a:graphicFrameLocks/>
          </p:cNvGraphicFramePr>
          <p:nvPr/>
        </p:nvGraphicFramePr>
        <p:xfrm>
          <a:off x="458050" y="865427"/>
          <a:ext cx="8611437" cy="540474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8A4815A-2399-6390-E816-B37E06A1ED5F}"/>
              </a:ext>
            </a:extLst>
          </p:cNvPr>
          <p:cNvSpPr>
            <a:spLocks noGrp="1"/>
          </p:cNvSpPr>
          <p:nvPr>
            <p:ph type="title"/>
          </p:nvPr>
        </p:nvSpPr>
        <p:spPr>
          <a:xfrm>
            <a:off x="460163" y="145428"/>
            <a:ext cx="11161240" cy="720000"/>
          </a:xfrm>
        </p:spPr>
        <p:txBody>
          <a:bodyPr anchor="ctr"/>
          <a:lstStyle/>
          <a:p>
            <a:r>
              <a:rPr lang="en-CA" b="0">
                <a:latin typeface="IBM Plex Sans SemiBold"/>
                <a:ea typeface="Roboto Thin"/>
              </a:rPr>
              <a:t>Impact of Tuition Policy on Domestic Revenue</a:t>
            </a:r>
            <a:endParaRPr lang="en-US"/>
          </a:p>
        </p:txBody>
      </p:sp>
      <p:grpSp>
        <p:nvGrpSpPr>
          <p:cNvPr id="8" name="Group 7">
            <a:extLst>
              <a:ext uri="{FF2B5EF4-FFF2-40B4-BE49-F238E27FC236}">
                <a16:creationId xmlns:a16="http://schemas.microsoft.com/office/drawing/2014/main" id="{983DB384-7329-322B-4C4D-F115DE025E10}"/>
              </a:ext>
            </a:extLst>
          </p:cNvPr>
          <p:cNvGrpSpPr/>
          <p:nvPr/>
        </p:nvGrpSpPr>
        <p:grpSpPr>
          <a:xfrm>
            <a:off x="8906934" y="2434988"/>
            <a:ext cx="3172178" cy="1743118"/>
            <a:chOff x="8169546" y="595805"/>
            <a:chExt cx="3451857" cy="1536458"/>
          </a:xfrm>
        </p:grpSpPr>
        <p:sp>
          <p:nvSpPr>
            <p:cNvPr id="6" name="Speech Bubble: Rectangle with Corners Rounded 5">
              <a:extLst>
                <a:ext uri="{FF2B5EF4-FFF2-40B4-BE49-F238E27FC236}">
                  <a16:creationId xmlns:a16="http://schemas.microsoft.com/office/drawing/2014/main" id="{5F2B9857-29EB-80BA-7363-3D2C766462EE}"/>
                </a:ext>
              </a:extLst>
            </p:cNvPr>
            <p:cNvSpPr/>
            <p:nvPr/>
          </p:nvSpPr>
          <p:spPr>
            <a:xfrm>
              <a:off x="8169546" y="595805"/>
              <a:ext cx="3451857" cy="1536458"/>
            </a:xfrm>
            <a:prstGeom prst="round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sp>
          <p:nvSpPr>
            <p:cNvPr id="7" name="TextBox 6">
              <a:extLst>
                <a:ext uri="{FF2B5EF4-FFF2-40B4-BE49-F238E27FC236}">
                  <a16:creationId xmlns:a16="http://schemas.microsoft.com/office/drawing/2014/main" id="{6AC8031C-2DC1-C97D-E43E-F60AE29C7957}"/>
                </a:ext>
              </a:extLst>
            </p:cNvPr>
            <p:cNvSpPr txBox="1"/>
            <p:nvPr/>
          </p:nvSpPr>
          <p:spPr>
            <a:xfrm>
              <a:off x="8322523" y="676444"/>
              <a:ext cx="3298880" cy="1345702"/>
            </a:xfrm>
            <a:prstGeom prst="roundRect">
              <a:avLst/>
            </a:prstGeom>
            <a:solidFill>
              <a:schemeClr val="accent1"/>
            </a:solid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FFFFFF"/>
                  </a:solidFill>
                  <a:effectLst/>
                  <a:uLnTx/>
                  <a:uFillTx/>
                  <a:latin typeface="IBM Plex Sans Light" panose="020F0502020204030204"/>
                  <a:ea typeface="+mn-lt"/>
                  <a:cs typeface="+mn-lt"/>
                </a:rPr>
                <a:t>Estimated cumulative loss of </a:t>
              </a:r>
              <a:r>
                <a:rPr kumimoji="0" lang="en-CA" sz="1800" b="1" i="0" u="none" strike="noStrike" kern="1200" cap="none" spc="0" normalizeH="0" baseline="0" noProof="0">
                  <a:ln>
                    <a:noFill/>
                  </a:ln>
                  <a:solidFill>
                    <a:srgbClr val="FFFFFF"/>
                  </a:solidFill>
                  <a:effectLst/>
                  <a:uLnTx/>
                  <a:uFillTx/>
                  <a:latin typeface="IBM Plex Sans Light" panose="020F0502020204030204"/>
                  <a:ea typeface="+mn-lt"/>
                  <a:cs typeface="+mn-lt"/>
                </a:rPr>
                <a:t>$680M</a:t>
              </a:r>
              <a:r>
                <a:rPr kumimoji="0" lang="en-CA" sz="1800" b="0" i="0" u="none" strike="noStrike" kern="1200" cap="none" spc="0" normalizeH="0" baseline="0" noProof="0">
                  <a:ln>
                    <a:noFill/>
                  </a:ln>
                  <a:solidFill>
                    <a:srgbClr val="FFFFFF"/>
                  </a:solidFill>
                  <a:effectLst/>
                  <a:uLnTx/>
                  <a:uFillTx/>
                  <a:latin typeface="IBM Plex Sans Light" panose="020F0502020204030204"/>
                  <a:ea typeface="+mn-lt"/>
                  <a:cs typeface="+mn-lt"/>
                </a:rPr>
                <a:t> in </a:t>
              </a:r>
              <a:r>
                <a:rPr kumimoji="0" lang="en-CA" sz="1800" b="1" i="0" u="none" strike="noStrike" kern="1200" cap="none" spc="0" normalizeH="0" baseline="0" noProof="0">
                  <a:ln>
                    <a:noFill/>
                  </a:ln>
                  <a:solidFill>
                    <a:srgbClr val="FFFFFF"/>
                  </a:solidFill>
                  <a:effectLst/>
                  <a:uLnTx/>
                  <a:uFillTx/>
                  <a:latin typeface="IBM Plex Sans Light" panose="020F0502020204030204"/>
                  <a:ea typeface="+mn-lt"/>
                  <a:cs typeface="+mn-lt"/>
                </a:rPr>
                <a:t>domestic tuition revenue </a:t>
              </a:r>
              <a:r>
                <a:rPr kumimoji="0" lang="en-CA" sz="1800" b="0" i="0" u="none" strike="noStrike" kern="1200" cap="none" spc="0" normalizeH="0" baseline="0" noProof="0">
                  <a:ln>
                    <a:noFill/>
                  </a:ln>
                  <a:solidFill>
                    <a:srgbClr val="FFFFFF"/>
                  </a:solidFill>
                  <a:effectLst/>
                  <a:uLnTx/>
                  <a:uFillTx/>
                  <a:latin typeface="IBM Plex Sans Light" panose="020F0502020204030204"/>
                  <a:ea typeface="+mn-lt"/>
                  <a:cs typeface="+mn-lt"/>
                </a:rPr>
                <a:t>by 2026–27 due to the tuition cut and ongoing freeze.</a:t>
              </a:r>
              <a:endParaRPr kumimoji="0" lang="en-US"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grpSp>
      <p:sp>
        <p:nvSpPr>
          <p:cNvPr id="4" name="TextBox 3">
            <a:extLst>
              <a:ext uri="{FF2B5EF4-FFF2-40B4-BE49-F238E27FC236}">
                <a16:creationId xmlns:a16="http://schemas.microsoft.com/office/drawing/2014/main" id="{27DAC576-BEDD-6F1D-3980-21E2A0A854D7}"/>
              </a:ext>
            </a:extLst>
          </p:cNvPr>
          <p:cNvSpPr txBox="1"/>
          <p:nvPr/>
        </p:nvSpPr>
        <p:spPr>
          <a:xfrm>
            <a:off x="1296238" y="1906719"/>
            <a:ext cx="1085222" cy="4154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1" u="none" strike="noStrike" kern="1200" cap="none" spc="0" normalizeH="0" baseline="0" noProof="0">
                <a:ln>
                  <a:noFill/>
                </a:ln>
                <a:solidFill>
                  <a:srgbClr val="000000"/>
                </a:solidFill>
                <a:effectLst/>
                <a:uLnTx/>
                <a:uFillTx/>
                <a:latin typeface="IBM Plex Sans" panose="020F0302020204030204"/>
                <a:ea typeface="+mn-ea"/>
                <a:cs typeface="+mn-cs"/>
              </a:rPr>
              <a:t>10 percent cut in 2019-20 and tuition frozen thereafter</a:t>
            </a:r>
          </a:p>
        </p:txBody>
      </p:sp>
      <p:sp>
        <p:nvSpPr>
          <p:cNvPr id="5" name="Slide Number Placeholder 4">
            <a:extLst>
              <a:ext uri="{FF2B5EF4-FFF2-40B4-BE49-F238E27FC236}">
                <a16:creationId xmlns:a16="http://schemas.microsoft.com/office/drawing/2014/main" id="{8D492C77-FC71-EDBD-0C62-C4AAE0BB0DB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392417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D2567-466A-7231-ADB9-E72C3349A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57BE7-6690-279C-5BDD-4B741023A031}"/>
              </a:ext>
            </a:extLst>
          </p:cNvPr>
          <p:cNvSpPr>
            <a:spLocks noGrp="1"/>
          </p:cNvSpPr>
          <p:nvPr>
            <p:ph type="title"/>
          </p:nvPr>
        </p:nvSpPr>
        <p:spPr>
          <a:xfrm>
            <a:off x="460163" y="255863"/>
            <a:ext cx="11161240" cy="973999"/>
          </a:xfrm>
        </p:spPr>
        <p:txBody>
          <a:bodyPr anchor="ctr"/>
          <a:lstStyle/>
          <a:p>
            <a:r>
              <a:rPr lang="en-CA" b="0">
                <a:latin typeface="IBM Plex Sans SemiBold"/>
                <a:ea typeface="Roboto Thin"/>
              </a:rPr>
              <a:t>Impact of IRCC Policy Changes on International Revenue</a:t>
            </a:r>
            <a:endParaRPr lang="en-US">
              <a:latin typeface="IBM Plex Sans SemiBold"/>
              <a:ea typeface="Roboto Thin"/>
            </a:endParaRPr>
          </a:p>
        </p:txBody>
      </p:sp>
      <p:grpSp>
        <p:nvGrpSpPr>
          <p:cNvPr id="8" name="Group 7">
            <a:extLst>
              <a:ext uri="{FF2B5EF4-FFF2-40B4-BE49-F238E27FC236}">
                <a16:creationId xmlns:a16="http://schemas.microsoft.com/office/drawing/2014/main" id="{CA4A7D66-BE2B-B143-C67A-5C2E25E5ACE7}"/>
              </a:ext>
            </a:extLst>
          </p:cNvPr>
          <p:cNvGrpSpPr/>
          <p:nvPr/>
        </p:nvGrpSpPr>
        <p:grpSpPr>
          <a:xfrm>
            <a:off x="3422048" y="3018521"/>
            <a:ext cx="5220297" cy="1661993"/>
            <a:chOff x="8169546" y="762201"/>
            <a:chExt cx="3451857" cy="1200877"/>
          </a:xfrm>
        </p:grpSpPr>
        <p:sp>
          <p:nvSpPr>
            <p:cNvPr id="6" name="Speech Bubble: Rectangle with Corners Rounded 5">
              <a:extLst>
                <a:ext uri="{FF2B5EF4-FFF2-40B4-BE49-F238E27FC236}">
                  <a16:creationId xmlns:a16="http://schemas.microsoft.com/office/drawing/2014/main" id="{2AA1D410-C095-9B9C-0658-15A42BF06E7E}"/>
                </a:ext>
              </a:extLst>
            </p:cNvPr>
            <p:cNvSpPr/>
            <p:nvPr/>
          </p:nvSpPr>
          <p:spPr>
            <a:xfrm>
              <a:off x="8169546" y="762201"/>
              <a:ext cx="3451857" cy="1200877"/>
            </a:xfrm>
            <a:prstGeom prst="roundRect">
              <a:avLst/>
            </a:prstGeom>
            <a:solidFill>
              <a:schemeClr val="bg2">
                <a:lumMod val="5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sp>
          <p:nvSpPr>
            <p:cNvPr id="7" name="TextBox 6">
              <a:extLst>
                <a:ext uri="{FF2B5EF4-FFF2-40B4-BE49-F238E27FC236}">
                  <a16:creationId xmlns:a16="http://schemas.microsoft.com/office/drawing/2014/main" id="{8CFE8689-62BF-FD7E-FCC4-A75DF794A2D1}"/>
                </a:ext>
              </a:extLst>
            </p:cNvPr>
            <p:cNvSpPr txBox="1"/>
            <p:nvPr/>
          </p:nvSpPr>
          <p:spPr>
            <a:xfrm>
              <a:off x="8381097" y="892397"/>
              <a:ext cx="3081622" cy="910357"/>
            </a:xfrm>
            <a:prstGeom prst="round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FFFFFF"/>
                  </a:solidFill>
                  <a:effectLst/>
                  <a:uLnTx/>
                  <a:uFillTx/>
                  <a:latin typeface="IBM Plex Sans Light" panose="020F0502020204030204"/>
                  <a:ea typeface="+mn-lt"/>
                  <a:cs typeface="+mn-lt"/>
                </a:rPr>
                <a:t>Estimated cumulative loss of </a:t>
              </a:r>
              <a:r>
                <a:rPr kumimoji="0" lang="en-CA" sz="2000" b="1" i="0" u="none" strike="noStrike" kern="1200" cap="none" spc="0" normalizeH="0" baseline="0" noProof="0">
                  <a:ln>
                    <a:noFill/>
                  </a:ln>
                  <a:solidFill>
                    <a:srgbClr val="FFFFFF"/>
                  </a:solidFill>
                  <a:effectLst/>
                  <a:uLnTx/>
                  <a:uFillTx/>
                  <a:latin typeface="IBM Plex Sans Light" panose="020F0502020204030204"/>
                  <a:ea typeface="+mn-lt"/>
                  <a:cs typeface="+mn-lt"/>
                </a:rPr>
                <a:t>$335M </a:t>
              </a:r>
              <a:r>
                <a:rPr kumimoji="0" lang="en-CA" sz="1800" b="0" i="0" u="none" strike="noStrike" kern="1200" cap="none" spc="0" normalizeH="0" baseline="0" noProof="0">
                  <a:ln>
                    <a:noFill/>
                  </a:ln>
                  <a:solidFill>
                    <a:srgbClr val="FFFFFF"/>
                  </a:solidFill>
                  <a:effectLst/>
                  <a:uLnTx/>
                  <a:uFillTx/>
                  <a:latin typeface="IBM Plex Sans Light" panose="020F0502020204030204"/>
                  <a:ea typeface="+mn-lt"/>
                  <a:cs typeface="+mn-lt"/>
                </a:rPr>
                <a:t>in </a:t>
              </a:r>
              <a:r>
                <a:rPr kumimoji="0" lang="en-CA" sz="1800" b="1" i="0" u="none" strike="noStrike" kern="1200" cap="none" spc="0" normalizeH="0" baseline="0" noProof="0">
                  <a:ln>
                    <a:noFill/>
                  </a:ln>
                  <a:solidFill>
                    <a:srgbClr val="FFFFFF"/>
                  </a:solidFill>
                  <a:effectLst/>
                  <a:uLnTx/>
                  <a:uFillTx/>
                  <a:latin typeface="IBM Plex Sans Light" panose="020F0502020204030204"/>
                  <a:ea typeface="+mn-lt"/>
                  <a:cs typeface="+mn-lt"/>
                </a:rPr>
                <a:t>international tuition revenue </a:t>
              </a:r>
              <a:r>
                <a:rPr kumimoji="0" lang="en-CA" sz="1800" b="0" i="0" u="none" strike="noStrike" kern="1200" cap="none" spc="0" normalizeH="0" baseline="0" noProof="0">
                  <a:ln>
                    <a:noFill/>
                  </a:ln>
                  <a:solidFill>
                    <a:srgbClr val="FFFFFF"/>
                  </a:solidFill>
                  <a:effectLst/>
                  <a:uLnTx/>
                  <a:uFillTx/>
                  <a:latin typeface="IBM Plex Sans Light" panose="020F0502020204030204"/>
                  <a:ea typeface="+mn-lt"/>
                  <a:cs typeface="+mn-lt"/>
                </a:rPr>
                <a:t>by 2026–27 due to the reduction in new student enrolment in 2024-25 and 2025-26 only.</a:t>
              </a:r>
              <a:endParaRPr kumimoji="0" lang="en-US" sz="24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grpSp>
      <p:sp>
        <p:nvSpPr>
          <p:cNvPr id="5" name="TextBox 4">
            <a:extLst>
              <a:ext uri="{FF2B5EF4-FFF2-40B4-BE49-F238E27FC236}">
                <a16:creationId xmlns:a16="http://schemas.microsoft.com/office/drawing/2014/main" id="{19C9512F-E1E1-FEC6-9A8D-074771713D94}"/>
              </a:ext>
            </a:extLst>
          </p:cNvPr>
          <p:cNvSpPr txBox="1"/>
          <p:nvPr/>
        </p:nvSpPr>
        <p:spPr>
          <a:xfrm>
            <a:off x="331596" y="1356528"/>
            <a:ext cx="10716507" cy="1661993"/>
          </a:xfrm>
          <a:prstGeom prst="rect">
            <a:avLst/>
          </a:prstGeom>
          <a:noFill/>
        </p:spPr>
        <p:txBody>
          <a:bodyPr wrap="square" lIns="0" tIns="0" rIns="0" bIns="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1" i="0" u="none" strike="noStrike" kern="1200" cap="none" spc="0" normalizeH="0" baseline="0" noProof="0">
                <a:ln>
                  <a:noFill/>
                </a:ln>
                <a:solidFill>
                  <a:srgbClr val="000000"/>
                </a:solidFill>
                <a:effectLst/>
                <a:uLnTx/>
                <a:uFillTx/>
                <a:latin typeface="IBM Plex Sans Light" panose="020F0502020204030204"/>
                <a:ea typeface="+mn-ea"/>
                <a:cs typeface="+mn-cs"/>
              </a:rPr>
              <a:t>Undergraduate international new student headcount</a:t>
            </a:r>
            <a:r>
              <a:rPr kumimoji="0" lang="en-CA" sz="1800" b="0" i="0" u="none" strike="noStrike" kern="1200" cap="none" spc="0" normalizeH="0" baseline="0" noProof="0">
                <a:ln>
                  <a:noFill/>
                </a:ln>
                <a:solidFill>
                  <a:srgbClr val="000000"/>
                </a:solidFill>
                <a:effectLst/>
                <a:uLnTx/>
                <a:uFillTx/>
                <a:latin typeface="IBM Plex Sans Light" panose="020F0502020204030204"/>
                <a:ea typeface="+mn-ea"/>
                <a:cs typeface="+mn-cs"/>
              </a:rPr>
              <a:t>: 40% lower in 2024-25 vs 2023-24, with a further year-over-year decline of 30% projected for 2025-26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1800" b="0" i="0" u="none" strike="noStrike" kern="1200" cap="none" spc="0" normalizeH="0" baseline="0" noProof="0">
              <a:ln>
                <a:noFill/>
              </a:ln>
              <a:solidFill>
                <a:srgbClr val="000000"/>
              </a:solidFill>
              <a:effectLst/>
              <a:uLnTx/>
              <a:uFillTx/>
              <a:latin typeface="IBM Plex Sans Light"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800" b="1" i="0" u="none" strike="noStrike" kern="1200" cap="none" spc="0" normalizeH="0" baseline="0" noProof="0">
                <a:ln>
                  <a:noFill/>
                </a:ln>
                <a:solidFill>
                  <a:srgbClr val="000000"/>
                </a:solidFill>
                <a:effectLst/>
                <a:uLnTx/>
                <a:uFillTx/>
                <a:latin typeface="IBM Plex Sans Light" panose="020F0502020204030204"/>
                <a:ea typeface="+mn-ea"/>
                <a:cs typeface="+mn-cs"/>
              </a:rPr>
              <a:t>Graduate international new student headcount</a:t>
            </a:r>
            <a:r>
              <a:rPr kumimoji="0" lang="en-CA" sz="1800" b="0" i="0" u="none" strike="noStrike" kern="1200" cap="none" spc="0" normalizeH="0" baseline="0" noProof="0">
                <a:ln>
                  <a:noFill/>
                </a:ln>
                <a:solidFill>
                  <a:srgbClr val="000000"/>
                </a:solidFill>
                <a:effectLst/>
                <a:uLnTx/>
                <a:uFillTx/>
                <a:latin typeface="IBM Plex Sans Light" panose="020F0502020204030204"/>
                <a:ea typeface="+mn-ea"/>
                <a:cs typeface="+mn-cs"/>
              </a:rPr>
              <a:t>: 27% lower in 2024-25 vs 2023-24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000000"/>
              </a:solidFill>
              <a:effectLst/>
              <a:uLnTx/>
              <a:uFillTx/>
              <a:latin typeface="IBM Plex Sans Ligh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000000"/>
              </a:solidFill>
              <a:effectLst/>
              <a:uLnTx/>
              <a:uFillTx/>
              <a:latin typeface="IBM Plex Sans Light" panose="020F0502020204030204"/>
              <a:ea typeface="+mn-ea"/>
              <a:cs typeface="+mn-cs"/>
            </a:endParaRPr>
          </a:p>
        </p:txBody>
      </p:sp>
      <p:sp>
        <p:nvSpPr>
          <p:cNvPr id="9" name="TextBox 8">
            <a:extLst>
              <a:ext uri="{FF2B5EF4-FFF2-40B4-BE49-F238E27FC236}">
                <a16:creationId xmlns:a16="http://schemas.microsoft.com/office/drawing/2014/main" id="{16D0A582-930D-7D00-A1F7-AFF5830D7B43}"/>
              </a:ext>
            </a:extLst>
          </p:cNvPr>
          <p:cNvSpPr txBox="1"/>
          <p:nvPr/>
        </p:nvSpPr>
        <p:spPr>
          <a:xfrm>
            <a:off x="931208" y="5327821"/>
            <a:ext cx="9606580" cy="61555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000000"/>
                </a:solidFill>
                <a:effectLst/>
                <a:uLnTx/>
                <a:uFillTx/>
                <a:latin typeface="IBM Plex Sans Light" panose="020F0502020204030204"/>
                <a:ea typeface="+mn-ea"/>
                <a:cs typeface="+mn-cs"/>
              </a:rPr>
              <a:t>Note: Cap stabilization after 2025-26 will deepen revenue losses in 2026-27 and beyond (not included in estimate)</a:t>
            </a:r>
          </a:p>
        </p:txBody>
      </p:sp>
      <p:sp>
        <p:nvSpPr>
          <p:cNvPr id="3" name="Slide Number Placeholder 2">
            <a:extLst>
              <a:ext uri="{FF2B5EF4-FFF2-40B4-BE49-F238E27FC236}">
                <a16:creationId xmlns:a16="http://schemas.microsoft.com/office/drawing/2014/main" id="{117A81CF-D3BB-4889-CACD-55D037DFA0F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1207675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54CB38-402F-56DC-3E02-E2F1E0951F69}"/>
              </a:ext>
            </a:extLst>
          </p:cNvPr>
          <p:cNvSpPr>
            <a:spLocks noGrp="1"/>
          </p:cNvSpPr>
          <p:nvPr>
            <p:ph type="sldNum" sz="quarter" idx="12"/>
          </p:nvPr>
        </p:nvSpPr>
        <p:spPr>
          <a:xfrm>
            <a:off x="515380" y="6304235"/>
            <a:ext cx="418293" cy="365125"/>
          </a:xfrm>
        </p:spPr>
        <p:txBody>
          <a:bodyPr anchor="ctr">
            <a:normAutofit/>
          </a:bodyPr>
          <a:lstStyle/>
          <a:p>
            <a:pPr>
              <a:spcAft>
                <a:spcPts val="600"/>
              </a:spcAft>
            </a:pPr>
            <a:fld id="{5B64C28E-966E-6B4A-816A-311B7D0A2E6D}" type="slidenum">
              <a:rPr lang="en-US" smtClean="0"/>
              <a:pPr>
                <a:spcAft>
                  <a:spcPts val="600"/>
                </a:spcAft>
              </a:pPr>
              <a:t>7</a:t>
            </a:fld>
            <a:endParaRPr lang="en-US"/>
          </a:p>
        </p:txBody>
      </p:sp>
      <p:sp>
        <p:nvSpPr>
          <p:cNvPr id="4" name="Content Placeholder 3">
            <a:extLst>
              <a:ext uri="{FF2B5EF4-FFF2-40B4-BE49-F238E27FC236}">
                <a16:creationId xmlns:a16="http://schemas.microsoft.com/office/drawing/2014/main" id="{885EEB72-3109-C427-5B9A-6850DC0C963F}"/>
              </a:ext>
            </a:extLst>
          </p:cNvPr>
          <p:cNvSpPr>
            <a:spLocks noGrp="1"/>
          </p:cNvSpPr>
          <p:nvPr>
            <p:ph sz="quarter" idx="13"/>
          </p:nvPr>
        </p:nvSpPr>
        <p:spPr>
          <a:xfrm>
            <a:off x="511175" y="1196975"/>
            <a:ext cx="5489575" cy="4968875"/>
          </a:xfrm>
        </p:spPr>
        <p:txBody>
          <a:bodyPr vert="horz" lIns="0" tIns="0" rIns="0" bIns="0" rtlCol="0" anchor="t">
            <a:normAutofit/>
          </a:bodyPr>
          <a:lstStyle/>
          <a:p>
            <a:r>
              <a:rPr lang="en-US">
                <a:latin typeface="IBM Plex Sans"/>
                <a:ea typeface="Roboto Thin"/>
              </a:rPr>
              <a:t>Emerging delays in study permit processing pose an additional risk to tuition revenue. These impacts will be felt in 2025-26 and could extend into future years. </a:t>
            </a:r>
          </a:p>
          <a:p>
            <a:endParaRPr lang="en-US"/>
          </a:p>
          <a:p>
            <a:r>
              <a:rPr lang="en-US" err="1"/>
              <a:t>COU</a:t>
            </a:r>
            <a:r>
              <a:rPr lang="en-US"/>
              <a:t> is actively advocating for measures to mitigate the impact of these visa processing delays.</a:t>
            </a:r>
          </a:p>
          <a:p>
            <a:endParaRPr lang="en-US"/>
          </a:p>
        </p:txBody>
      </p:sp>
      <p:sp>
        <p:nvSpPr>
          <p:cNvPr id="3" name="Title 2">
            <a:extLst>
              <a:ext uri="{FF2B5EF4-FFF2-40B4-BE49-F238E27FC236}">
                <a16:creationId xmlns:a16="http://schemas.microsoft.com/office/drawing/2014/main" id="{CD6BF240-7196-0D29-FB4D-642EB4D3E2F6}"/>
              </a:ext>
            </a:extLst>
          </p:cNvPr>
          <p:cNvSpPr>
            <a:spLocks noGrp="1"/>
          </p:cNvSpPr>
          <p:nvPr>
            <p:ph type="title"/>
          </p:nvPr>
        </p:nvSpPr>
        <p:spPr>
          <a:xfrm>
            <a:off x="518859" y="225425"/>
            <a:ext cx="11161240" cy="720000"/>
          </a:xfrm>
        </p:spPr>
        <p:txBody>
          <a:bodyPr anchor="ctr">
            <a:normAutofit/>
          </a:bodyPr>
          <a:lstStyle/>
          <a:p>
            <a:r>
              <a:rPr lang="en-US"/>
              <a:t>Emerging Risk on International Student Enrolment</a:t>
            </a:r>
          </a:p>
        </p:txBody>
      </p:sp>
      <p:pic>
        <p:nvPicPr>
          <p:cNvPr id="8" name="Picture Placeholder 7" descr="A group of people working on a project&#10;&#10;AI-generated content may be incorrect.">
            <a:extLst>
              <a:ext uri="{FF2B5EF4-FFF2-40B4-BE49-F238E27FC236}">
                <a16:creationId xmlns:a16="http://schemas.microsoft.com/office/drawing/2014/main" id="{284DBDF0-61A7-FF6A-8A07-A82DE7C633B2}"/>
              </a:ext>
            </a:extLst>
          </p:cNvPr>
          <p:cNvPicPr>
            <a:picLocks noGrp="1" noChangeAspect="1"/>
          </p:cNvPicPr>
          <p:nvPr>
            <p:ph type="pic" sz="quarter" idx="4294967295"/>
          </p:nvPr>
        </p:nvPicPr>
        <p:blipFill>
          <a:blip r:embed="rId2" cstate="print">
            <a:extLst>
              <a:ext uri="{28A0092B-C50C-407E-A947-70E740481C1C}">
                <a14:useLocalDpi xmlns:a14="http://schemas.microsoft.com/office/drawing/2010/main"/>
              </a:ext>
            </a:extLst>
          </a:blip>
          <a:srcRect/>
          <a:stretch>
            <a:fillRect/>
          </a:stretch>
        </p:blipFill>
        <p:spPr>
          <a:xfrm>
            <a:off x="6191250" y="1196975"/>
            <a:ext cx="5484631" cy="4964400"/>
          </a:xfrm>
          <a:noFill/>
        </p:spPr>
      </p:pic>
    </p:spTree>
    <p:extLst>
      <p:ext uri="{BB962C8B-B14F-4D97-AF65-F5344CB8AC3E}">
        <p14:creationId xmlns:p14="http://schemas.microsoft.com/office/powerpoint/2010/main" val="384521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2861C8-70B6-5CD1-3B09-6B29118A1929}"/>
              </a:ext>
            </a:extLst>
          </p:cNvPr>
          <p:cNvSpPr>
            <a:spLocks noGrp="1"/>
          </p:cNvSpPr>
          <p:nvPr>
            <p:ph type="title"/>
          </p:nvPr>
        </p:nvSpPr>
        <p:spPr>
          <a:xfrm>
            <a:off x="518859" y="225425"/>
            <a:ext cx="11161240" cy="720000"/>
          </a:xfrm>
        </p:spPr>
        <p:txBody>
          <a:bodyPr anchor="b">
            <a:normAutofit/>
          </a:bodyPr>
          <a:lstStyle/>
          <a:p>
            <a:r>
              <a:rPr lang="en-CA"/>
              <a:t>Managing the Emerging Risk </a:t>
            </a:r>
          </a:p>
        </p:txBody>
      </p:sp>
      <p:sp>
        <p:nvSpPr>
          <p:cNvPr id="13" name="Slide Number Placeholder 4">
            <a:extLst>
              <a:ext uri="{FF2B5EF4-FFF2-40B4-BE49-F238E27FC236}">
                <a16:creationId xmlns:a16="http://schemas.microsoft.com/office/drawing/2014/main" id="{C2D007E3-CD12-0142-A2D4-5DAA3966A408}"/>
              </a:ext>
            </a:extLst>
          </p:cNvPr>
          <p:cNvSpPr>
            <a:spLocks noGrp="1"/>
          </p:cNvSpPr>
          <p:nvPr>
            <p:ph type="sldNum" sz="quarter" idx="15"/>
          </p:nvPr>
        </p:nvSpPr>
        <p:spPr>
          <a:xfrm>
            <a:off x="514799" y="6356349"/>
            <a:ext cx="413249" cy="365125"/>
          </a:xfrm>
        </p:spPr>
        <p:txBody>
          <a:bodyPr anchor="ctr">
            <a:normAutofit/>
          </a:bodyPr>
          <a:lstStyle/>
          <a:p>
            <a:pPr>
              <a:spcAft>
                <a:spcPts val="600"/>
              </a:spcAft>
            </a:pPr>
            <a:fld id="{4C6AF4E3-7C7A-4050-BF98-8B639F08A4A8}" type="slidenum">
              <a:rPr lang="en-CA" smtClean="0"/>
              <a:pPr>
                <a:spcAft>
                  <a:spcPts val="600"/>
                </a:spcAft>
              </a:pPr>
              <a:t>8</a:t>
            </a:fld>
            <a:endParaRPr lang="en-CA"/>
          </a:p>
        </p:txBody>
      </p:sp>
      <p:graphicFrame>
        <p:nvGraphicFramePr>
          <p:cNvPr id="16" name="Content Placeholder 5">
            <a:extLst>
              <a:ext uri="{FF2B5EF4-FFF2-40B4-BE49-F238E27FC236}">
                <a16:creationId xmlns:a16="http://schemas.microsoft.com/office/drawing/2014/main" id="{1679FDDF-9CF5-9C11-1782-1FFAD53116E8}"/>
              </a:ext>
            </a:extLst>
          </p:cNvPr>
          <p:cNvGraphicFramePr>
            <a:graphicFrameLocks noGrp="1"/>
          </p:cNvGraphicFramePr>
          <p:nvPr>
            <p:ph idx="1"/>
            <p:extLst>
              <p:ext uri="{D42A27DB-BD31-4B8C-83A1-F6EECF244321}">
                <p14:modId xmlns:p14="http://schemas.microsoft.com/office/powerpoint/2010/main" val="2450981639"/>
              </p:ext>
            </p:extLst>
          </p:nvPr>
        </p:nvGraphicFramePr>
        <p:xfrm>
          <a:off x="518400" y="787940"/>
          <a:ext cx="11159999" cy="537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2035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View of city skyline">
            <a:extLst>
              <a:ext uri="{FF2B5EF4-FFF2-40B4-BE49-F238E27FC236}">
                <a16:creationId xmlns:a16="http://schemas.microsoft.com/office/drawing/2014/main" id="{77E2F613-2C8B-ED76-5933-40E92E610CC9}"/>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a:xfrm>
            <a:off x="20" y="10"/>
            <a:ext cx="12191980" cy="6857990"/>
          </a:xfrm>
          <a:noFill/>
        </p:spPr>
      </p:pic>
      <p:sp>
        <p:nvSpPr>
          <p:cNvPr id="17" name="Text Placeholder 2">
            <a:extLst>
              <a:ext uri="{FF2B5EF4-FFF2-40B4-BE49-F238E27FC236}">
                <a16:creationId xmlns:a16="http://schemas.microsoft.com/office/drawing/2014/main" id="{65D1E672-32CC-744E-5B5C-B6935296ABE5}"/>
              </a:ext>
            </a:extLst>
          </p:cNvPr>
          <p:cNvSpPr>
            <a:spLocks noGrp="1"/>
          </p:cNvSpPr>
          <p:nvPr>
            <p:ph type="body" sz="quarter" idx="12"/>
          </p:nvPr>
        </p:nvSpPr>
        <p:spPr>
          <a:xfrm>
            <a:off x="0" y="0"/>
            <a:ext cx="12192000" cy="6858000"/>
          </a:xfrm>
        </p:spPr>
        <p:txBody>
          <a:bodyPr/>
          <a:lstStyle/>
          <a:p>
            <a:endParaRPr lang="en-US"/>
          </a:p>
        </p:txBody>
      </p:sp>
      <p:sp>
        <p:nvSpPr>
          <p:cNvPr id="18" name="Text Placeholder 3">
            <a:extLst>
              <a:ext uri="{FF2B5EF4-FFF2-40B4-BE49-F238E27FC236}">
                <a16:creationId xmlns:a16="http://schemas.microsoft.com/office/drawing/2014/main" id="{FDE780EB-AE0A-2AA6-CDAE-01FD8ED0D5F4}"/>
              </a:ext>
            </a:extLst>
          </p:cNvPr>
          <p:cNvSpPr>
            <a:spLocks noGrp="1"/>
          </p:cNvSpPr>
          <p:nvPr>
            <p:ph type="body" sz="quarter" idx="10"/>
          </p:nvPr>
        </p:nvSpPr>
        <p:spPr>
          <a:xfrm>
            <a:off x="1228954" y="1453020"/>
            <a:ext cx="7934924" cy="3951962"/>
          </a:xfrm>
        </p:spPr>
        <p:txBody>
          <a:bodyPr/>
          <a:lstStyle/>
          <a:p>
            <a:r>
              <a:rPr lang="en-US">
                <a:latin typeface="IBM Plex Sans SemiBold"/>
                <a:ea typeface="Roboto Thin"/>
              </a:rPr>
              <a:t>Ontario Universities’ Application Centre (OUAC)</a:t>
            </a:r>
          </a:p>
          <a:p>
            <a:r>
              <a:rPr lang="en-US">
                <a:latin typeface="IBM Plex Sans SemiBold"/>
                <a:ea typeface="Roboto Thin"/>
              </a:rPr>
              <a:t>Data </a:t>
            </a:r>
            <a:endParaRPr lang="en-US"/>
          </a:p>
        </p:txBody>
      </p:sp>
    </p:spTree>
    <p:extLst>
      <p:ext uri="{BB962C8B-B14F-4D97-AF65-F5344CB8AC3E}">
        <p14:creationId xmlns:p14="http://schemas.microsoft.com/office/powerpoint/2010/main" val="1707021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01AA-9F1B-85FE-91C4-29AF05F24BF5}"/>
              </a:ext>
            </a:extLst>
          </p:cNvPr>
          <p:cNvSpPr>
            <a:spLocks noGrp="1"/>
          </p:cNvSpPr>
          <p:nvPr>
            <p:ph type="title"/>
          </p:nvPr>
        </p:nvSpPr>
        <p:spPr/>
        <p:txBody>
          <a:bodyPr>
            <a:normAutofit fontScale="90000"/>
          </a:bodyPr>
          <a:lstStyle/>
          <a:p>
            <a:r>
              <a:rPr lang="en-US"/>
              <a:t>Change in Applications and Confirmations for 101 Domestic Applicants from 2024-2025 </a:t>
            </a:r>
          </a:p>
        </p:txBody>
      </p:sp>
      <p:sp>
        <p:nvSpPr>
          <p:cNvPr id="3" name="Slide Number Placeholder 2">
            <a:extLst>
              <a:ext uri="{FF2B5EF4-FFF2-40B4-BE49-F238E27FC236}">
                <a16:creationId xmlns:a16="http://schemas.microsoft.com/office/drawing/2014/main" id="{C8BC55EA-DBEF-96E9-60AA-FB50577EA5A6}"/>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6AF4E3-7C7A-4050-BF98-8B639F08A4A8}" type="slidenum">
              <a:rPr kumimoji="0" lang="en-CA"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CA"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sp>
        <p:nvSpPr>
          <p:cNvPr id="9" name="TextBox 8">
            <a:extLst>
              <a:ext uri="{FF2B5EF4-FFF2-40B4-BE49-F238E27FC236}">
                <a16:creationId xmlns:a16="http://schemas.microsoft.com/office/drawing/2014/main" id="{B2C92153-EB15-9062-5EA4-24C63E003A8A}"/>
              </a:ext>
            </a:extLst>
          </p:cNvPr>
          <p:cNvSpPr txBox="1"/>
          <p:nvPr/>
        </p:nvSpPr>
        <p:spPr>
          <a:xfrm>
            <a:off x="1810707" y="1007155"/>
            <a:ext cx="2811988" cy="68480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IBM Plex Sans"/>
                <a:ea typeface="+mn-ea"/>
                <a:cs typeface="+mn-cs"/>
              </a:rPr>
              <a:t>Applications May 2025</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IBM Plex Sans"/>
                <a:ea typeface="+mn-ea"/>
                <a:cs typeface="+mn-cs"/>
              </a:rPr>
              <a:t>York saw a 3.2% decline</a:t>
            </a:r>
          </a:p>
        </p:txBody>
      </p:sp>
      <p:sp>
        <p:nvSpPr>
          <p:cNvPr id="10" name="TextBox 9">
            <a:extLst>
              <a:ext uri="{FF2B5EF4-FFF2-40B4-BE49-F238E27FC236}">
                <a16:creationId xmlns:a16="http://schemas.microsoft.com/office/drawing/2014/main" id="{8CCB8A8A-53A7-82EE-C948-540820BFCD7E}"/>
              </a:ext>
            </a:extLst>
          </p:cNvPr>
          <p:cNvSpPr txBox="1"/>
          <p:nvPr/>
        </p:nvSpPr>
        <p:spPr>
          <a:xfrm>
            <a:off x="7653275" y="1045311"/>
            <a:ext cx="2842445" cy="68480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IBM Plex Sans"/>
                <a:ea typeface="+mn-ea"/>
                <a:cs typeface="+mn-cs"/>
              </a:rPr>
              <a:t>Acceptances June 2025</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IBM Plex Sans"/>
                <a:ea typeface="+mn-ea"/>
                <a:cs typeface="+mn-cs"/>
              </a:rPr>
              <a:t>York saw a </a:t>
            </a:r>
            <a:r>
              <a:rPr lang="en-US">
                <a:solidFill>
                  <a:srgbClr val="000000"/>
                </a:solidFill>
                <a:latin typeface="IBM Plex Sans"/>
              </a:rPr>
              <a:t>9.2</a:t>
            </a:r>
            <a:r>
              <a:rPr kumimoji="0" lang="en-US" sz="1800" b="0" i="0" u="none" strike="noStrike" kern="1200" cap="none" spc="0" normalizeH="0" baseline="0" noProof="0">
                <a:ln>
                  <a:noFill/>
                </a:ln>
                <a:solidFill>
                  <a:srgbClr val="000000"/>
                </a:solidFill>
                <a:effectLst/>
                <a:uLnTx/>
                <a:uFillTx/>
                <a:latin typeface="IBM Plex Sans"/>
                <a:ea typeface="+mn-ea"/>
                <a:cs typeface="+mn-cs"/>
              </a:rPr>
              <a:t>% increase</a:t>
            </a:r>
          </a:p>
        </p:txBody>
      </p:sp>
      <p:pic>
        <p:nvPicPr>
          <p:cNvPr id="14" name="Picture 13" descr="A graph of a number of students&#10;&#10;AI-generated content may be incorrect.">
            <a:extLst>
              <a:ext uri="{FF2B5EF4-FFF2-40B4-BE49-F238E27FC236}">
                <a16:creationId xmlns:a16="http://schemas.microsoft.com/office/drawing/2014/main" id="{B127588C-7337-57EB-7C38-1FC53AB7BA0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85725" y="1811226"/>
            <a:ext cx="5928291" cy="2968978"/>
          </a:xfrm>
          <a:prstGeom prst="rect">
            <a:avLst/>
          </a:prstGeom>
        </p:spPr>
      </p:pic>
      <p:cxnSp>
        <p:nvCxnSpPr>
          <p:cNvPr id="16" name="Straight Connector 15">
            <a:extLst>
              <a:ext uri="{FF2B5EF4-FFF2-40B4-BE49-F238E27FC236}">
                <a16:creationId xmlns:a16="http://schemas.microsoft.com/office/drawing/2014/main" id="{CD188A86-C800-F053-72FE-1C68EEEE8EC0}"/>
              </a:ext>
            </a:extLst>
          </p:cNvPr>
          <p:cNvCxnSpPr>
            <a:cxnSpLocks/>
          </p:cNvCxnSpPr>
          <p:nvPr/>
        </p:nvCxnSpPr>
        <p:spPr>
          <a:xfrm>
            <a:off x="6014018" y="1860921"/>
            <a:ext cx="0" cy="2844429"/>
          </a:xfrm>
          <a:prstGeom prst="line">
            <a:avLst/>
          </a:prstGeom>
        </p:spPr>
        <p:style>
          <a:lnRef idx="1">
            <a:schemeClr val="accent6"/>
          </a:lnRef>
          <a:fillRef idx="0">
            <a:schemeClr val="accent6"/>
          </a:fillRef>
          <a:effectRef idx="0">
            <a:schemeClr val="accent6"/>
          </a:effectRef>
          <a:fontRef idx="minor">
            <a:schemeClr val="tx1"/>
          </a:fontRef>
        </p:style>
      </p:cxnSp>
      <p:pic>
        <p:nvPicPr>
          <p:cNvPr id="18" name="Picture 17" descr="A graph of a number of students&#10;&#10;AI-generated content may be incorrect.">
            <a:extLst>
              <a:ext uri="{FF2B5EF4-FFF2-40B4-BE49-F238E27FC236}">
                <a16:creationId xmlns:a16="http://schemas.microsoft.com/office/drawing/2014/main" id="{FC796E9F-BD7E-7170-3EE9-EB35C891F9C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96000" y="1719393"/>
            <a:ext cx="5981699" cy="3060811"/>
          </a:xfrm>
          <a:prstGeom prst="rect">
            <a:avLst/>
          </a:prstGeom>
        </p:spPr>
      </p:pic>
    </p:spTree>
    <p:extLst>
      <p:ext uri="{BB962C8B-B14F-4D97-AF65-F5344CB8AC3E}">
        <p14:creationId xmlns:p14="http://schemas.microsoft.com/office/powerpoint/2010/main" val="3712295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ED972-6AF4-3BCF-76E4-02C7CF0BD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8C6455-0789-CE23-6D36-FBA2B0378D28}"/>
              </a:ext>
            </a:extLst>
          </p:cNvPr>
          <p:cNvSpPr>
            <a:spLocks noGrp="1"/>
          </p:cNvSpPr>
          <p:nvPr>
            <p:ph type="title"/>
          </p:nvPr>
        </p:nvSpPr>
        <p:spPr/>
        <p:txBody>
          <a:bodyPr>
            <a:normAutofit fontScale="90000"/>
          </a:bodyPr>
          <a:lstStyle/>
          <a:p>
            <a:r>
              <a:rPr lang="en-US"/>
              <a:t>Change in Applications and Confirmations for 105 Domestic Applicants from 2024-2025 </a:t>
            </a:r>
          </a:p>
        </p:txBody>
      </p:sp>
      <p:sp>
        <p:nvSpPr>
          <p:cNvPr id="3" name="Slide Number Placeholder 2">
            <a:extLst>
              <a:ext uri="{FF2B5EF4-FFF2-40B4-BE49-F238E27FC236}">
                <a16:creationId xmlns:a16="http://schemas.microsoft.com/office/drawing/2014/main" id="{D5082176-3CEB-AC93-BE40-D6B096B99223}"/>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6AF4E3-7C7A-4050-BF98-8B639F08A4A8}" type="slidenum">
              <a:rPr kumimoji="0" lang="en-CA"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CA"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sp>
        <p:nvSpPr>
          <p:cNvPr id="9" name="TextBox 8">
            <a:extLst>
              <a:ext uri="{FF2B5EF4-FFF2-40B4-BE49-F238E27FC236}">
                <a16:creationId xmlns:a16="http://schemas.microsoft.com/office/drawing/2014/main" id="{7A53D8BC-F14B-2BDD-F1B7-0FF6162D2759}"/>
              </a:ext>
            </a:extLst>
          </p:cNvPr>
          <p:cNvSpPr txBox="1"/>
          <p:nvPr/>
        </p:nvSpPr>
        <p:spPr>
          <a:xfrm>
            <a:off x="1810707" y="1080868"/>
            <a:ext cx="2811988" cy="68480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IBM Plex Sans"/>
                <a:ea typeface="+mn-ea"/>
                <a:cs typeface="+mn-cs"/>
              </a:rPr>
              <a:t>Applications May 2025</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IBM Plex Sans"/>
                <a:ea typeface="+mn-ea"/>
                <a:cs typeface="+mn-cs"/>
              </a:rPr>
              <a:t>York saw a </a:t>
            </a:r>
            <a:r>
              <a:rPr lang="en-US">
                <a:solidFill>
                  <a:srgbClr val="000000"/>
                </a:solidFill>
                <a:latin typeface="IBM Plex Sans"/>
              </a:rPr>
              <a:t>9.5</a:t>
            </a:r>
            <a:r>
              <a:rPr kumimoji="0" lang="en-US" sz="1800" b="0" i="0" u="none" strike="noStrike" kern="1200" cap="none" spc="0" normalizeH="0" baseline="0" noProof="0">
                <a:ln>
                  <a:noFill/>
                </a:ln>
                <a:solidFill>
                  <a:srgbClr val="000000"/>
                </a:solidFill>
                <a:effectLst/>
                <a:uLnTx/>
                <a:uFillTx/>
                <a:latin typeface="IBM Plex Sans"/>
                <a:ea typeface="+mn-ea"/>
                <a:cs typeface="+mn-cs"/>
              </a:rPr>
              <a:t>% decline</a:t>
            </a:r>
          </a:p>
        </p:txBody>
      </p:sp>
      <p:sp>
        <p:nvSpPr>
          <p:cNvPr id="10" name="TextBox 9">
            <a:extLst>
              <a:ext uri="{FF2B5EF4-FFF2-40B4-BE49-F238E27FC236}">
                <a16:creationId xmlns:a16="http://schemas.microsoft.com/office/drawing/2014/main" id="{72D09CD7-6C93-EFE8-DB35-8E9A84EFAC45}"/>
              </a:ext>
            </a:extLst>
          </p:cNvPr>
          <p:cNvSpPr txBox="1"/>
          <p:nvPr/>
        </p:nvSpPr>
        <p:spPr>
          <a:xfrm>
            <a:off x="7653275" y="1045311"/>
            <a:ext cx="2842445" cy="68480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IBM Plex Sans"/>
                <a:ea typeface="+mn-ea"/>
                <a:cs typeface="+mn-cs"/>
              </a:rPr>
              <a:t>Acceptances June 2025</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IBM Plex Sans"/>
                <a:ea typeface="+mn-ea"/>
                <a:cs typeface="+mn-cs"/>
              </a:rPr>
              <a:t>York saw a 6.5% increase</a:t>
            </a:r>
          </a:p>
        </p:txBody>
      </p:sp>
      <p:cxnSp>
        <p:nvCxnSpPr>
          <p:cNvPr id="16" name="Straight Connector 15">
            <a:extLst>
              <a:ext uri="{FF2B5EF4-FFF2-40B4-BE49-F238E27FC236}">
                <a16:creationId xmlns:a16="http://schemas.microsoft.com/office/drawing/2014/main" id="{B345B6BE-BC05-41D3-0250-9F3924A3B2CF}"/>
              </a:ext>
            </a:extLst>
          </p:cNvPr>
          <p:cNvCxnSpPr>
            <a:cxnSpLocks/>
          </p:cNvCxnSpPr>
          <p:nvPr/>
        </p:nvCxnSpPr>
        <p:spPr>
          <a:xfrm>
            <a:off x="6096000" y="1860921"/>
            <a:ext cx="0" cy="2844429"/>
          </a:xfrm>
          <a:prstGeom prst="line">
            <a:avLst/>
          </a:prstGeom>
        </p:spPr>
        <p:style>
          <a:lnRef idx="1">
            <a:schemeClr val="accent6"/>
          </a:lnRef>
          <a:fillRef idx="0">
            <a:schemeClr val="accent6"/>
          </a:fillRef>
          <a:effectRef idx="0">
            <a:schemeClr val="accent6"/>
          </a:effectRef>
          <a:fontRef idx="minor">
            <a:schemeClr val="tx1"/>
          </a:fontRef>
        </p:style>
      </p:cxnSp>
      <p:pic>
        <p:nvPicPr>
          <p:cNvPr id="6" name="Picture 5" descr="A graph of a number of students&#10;&#10;AI-generated content may be incorrect.">
            <a:extLst>
              <a:ext uri="{FF2B5EF4-FFF2-40B4-BE49-F238E27FC236}">
                <a16:creationId xmlns:a16="http://schemas.microsoft.com/office/drawing/2014/main" id="{27CC2F2E-4D9B-7C88-87B8-A2EE87B5B76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218974" y="1830000"/>
            <a:ext cx="5934926" cy="3113475"/>
          </a:xfrm>
          <a:prstGeom prst="rect">
            <a:avLst/>
          </a:prstGeom>
        </p:spPr>
      </p:pic>
      <p:pic>
        <p:nvPicPr>
          <p:cNvPr id="8" name="Picture 7" descr="A screen shot of a graph&#10;&#10;AI-generated content may be incorrect.">
            <a:extLst>
              <a:ext uri="{FF2B5EF4-FFF2-40B4-BE49-F238E27FC236}">
                <a16:creationId xmlns:a16="http://schemas.microsoft.com/office/drawing/2014/main" id="{F1EF76E5-FD60-14DE-B1E5-BDA733B22AC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13296"/>
            <a:ext cx="5987741" cy="3028950"/>
          </a:xfrm>
          <a:prstGeom prst="rect">
            <a:avLst/>
          </a:prstGeom>
        </p:spPr>
      </p:pic>
    </p:spTree>
    <p:extLst>
      <p:ext uri="{BB962C8B-B14F-4D97-AF65-F5344CB8AC3E}">
        <p14:creationId xmlns:p14="http://schemas.microsoft.com/office/powerpoint/2010/main" val="7479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01AA-9F1B-85FE-91C4-29AF05F24BF5}"/>
              </a:ext>
            </a:extLst>
          </p:cNvPr>
          <p:cNvSpPr>
            <a:spLocks noGrp="1"/>
          </p:cNvSpPr>
          <p:nvPr>
            <p:ph type="title"/>
          </p:nvPr>
        </p:nvSpPr>
        <p:spPr/>
        <p:txBody>
          <a:bodyPr>
            <a:normAutofit fontScale="90000"/>
          </a:bodyPr>
          <a:lstStyle/>
          <a:p>
            <a:r>
              <a:rPr lang="en-US"/>
              <a:t>Change in Applications and Confirmations for 101 International Applicants from 2024-2025 </a:t>
            </a:r>
          </a:p>
        </p:txBody>
      </p:sp>
      <p:sp>
        <p:nvSpPr>
          <p:cNvPr id="3" name="Slide Number Placeholder 2">
            <a:extLst>
              <a:ext uri="{FF2B5EF4-FFF2-40B4-BE49-F238E27FC236}">
                <a16:creationId xmlns:a16="http://schemas.microsoft.com/office/drawing/2014/main" id="{C8BC55EA-DBEF-96E9-60AA-FB50577EA5A6}"/>
              </a:ext>
            </a:extLst>
          </p:cNvPr>
          <p:cNvSpPr>
            <a:spLocks noGrp="1"/>
          </p:cNvSpPr>
          <p:nvPr>
            <p:ph type="sldNum" sz="quarter" idx="15"/>
          </p:nvPr>
        </p:nvSpPr>
        <p:spPr/>
        <p:txBody>
          <a:bodyPr/>
          <a:lstStyle/>
          <a:p>
            <a:fld id="{4C6AF4E3-7C7A-4050-BF98-8B639F08A4A8}" type="slidenum">
              <a:rPr lang="en-CA" smtClean="0"/>
              <a:pPr/>
              <a:t>12</a:t>
            </a:fld>
            <a:endParaRPr lang="en-CA"/>
          </a:p>
        </p:txBody>
      </p:sp>
      <p:pic>
        <p:nvPicPr>
          <p:cNvPr id="6" name="Content Placeholder 5" descr="A graph of a number of students&#10;&#10;AI-generated content may be incorrect.">
            <a:extLst>
              <a:ext uri="{FF2B5EF4-FFF2-40B4-BE49-F238E27FC236}">
                <a16:creationId xmlns:a16="http://schemas.microsoft.com/office/drawing/2014/main" id="{7CF27829-ECA4-C7D0-4AA8-5B3B30926FE7}"/>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 y="1730116"/>
            <a:ext cx="5842568" cy="3052401"/>
          </a:xfrm>
          <a:prstGeom prst="rect">
            <a:avLst/>
          </a:prstGeom>
        </p:spPr>
      </p:pic>
      <p:pic>
        <p:nvPicPr>
          <p:cNvPr id="8" name="Picture 7" descr="A graph of a number of students&#10;&#10;AI-generated content may be incorrect.">
            <a:extLst>
              <a:ext uri="{FF2B5EF4-FFF2-40B4-BE49-F238E27FC236}">
                <a16:creationId xmlns:a16="http://schemas.microsoft.com/office/drawing/2014/main" id="{F965EC34-E610-CEBE-B33A-77F0DE76522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42567" y="1730115"/>
            <a:ext cx="6086879" cy="3081688"/>
          </a:xfrm>
          <a:prstGeom prst="rect">
            <a:avLst/>
          </a:prstGeom>
        </p:spPr>
      </p:pic>
      <p:sp>
        <p:nvSpPr>
          <p:cNvPr id="9" name="TextBox 8">
            <a:extLst>
              <a:ext uri="{FF2B5EF4-FFF2-40B4-BE49-F238E27FC236}">
                <a16:creationId xmlns:a16="http://schemas.microsoft.com/office/drawing/2014/main" id="{B2C92153-EB15-9062-5EA4-24C63E003A8A}"/>
              </a:ext>
            </a:extLst>
          </p:cNvPr>
          <p:cNvSpPr txBox="1"/>
          <p:nvPr/>
        </p:nvSpPr>
        <p:spPr>
          <a:xfrm>
            <a:off x="1810707" y="1176118"/>
            <a:ext cx="2811988" cy="684803"/>
          </a:xfrm>
          <a:prstGeom prst="rect">
            <a:avLst/>
          </a:prstGeom>
          <a:noFill/>
        </p:spPr>
        <p:txBody>
          <a:bodyPr wrap="none" lIns="91440" tIns="45720" rIns="91440" bIns="45720" rtlCol="0" anchor="t">
            <a:spAutoFit/>
          </a:bodyPr>
          <a:lstStyle/>
          <a:p>
            <a:pPr algn="l">
              <a:spcAft>
                <a:spcPts val="300"/>
              </a:spcAft>
            </a:pPr>
            <a:r>
              <a:rPr lang="en-US" b="1"/>
              <a:t>Applications May 2025</a:t>
            </a:r>
          </a:p>
          <a:p>
            <a:pPr>
              <a:spcAft>
                <a:spcPts val="300"/>
              </a:spcAft>
            </a:pPr>
            <a:r>
              <a:rPr lang="en-US"/>
              <a:t>York saw a 1.2% decline</a:t>
            </a:r>
          </a:p>
        </p:txBody>
      </p:sp>
      <p:sp>
        <p:nvSpPr>
          <p:cNvPr id="10" name="TextBox 9">
            <a:extLst>
              <a:ext uri="{FF2B5EF4-FFF2-40B4-BE49-F238E27FC236}">
                <a16:creationId xmlns:a16="http://schemas.microsoft.com/office/drawing/2014/main" id="{8CCB8A8A-53A7-82EE-C948-540820BFCD7E}"/>
              </a:ext>
            </a:extLst>
          </p:cNvPr>
          <p:cNvSpPr txBox="1"/>
          <p:nvPr/>
        </p:nvSpPr>
        <p:spPr>
          <a:xfrm>
            <a:off x="7653275" y="1045311"/>
            <a:ext cx="2980303" cy="684803"/>
          </a:xfrm>
          <a:prstGeom prst="rect">
            <a:avLst/>
          </a:prstGeom>
          <a:noFill/>
        </p:spPr>
        <p:txBody>
          <a:bodyPr wrap="none" lIns="91440" tIns="45720" rIns="91440" bIns="45720" rtlCol="0" anchor="t">
            <a:spAutoFit/>
          </a:bodyPr>
          <a:lstStyle/>
          <a:p>
            <a:pPr algn="l">
              <a:spcAft>
                <a:spcPts val="300"/>
              </a:spcAft>
            </a:pPr>
            <a:r>
              <a:rPr lang="en-US" b="1"/>
              <a:t>Acceptances June 2025</a:t>
            </a:r>
          </a:p>
          <a:p>
            <a:pPr>
              <a:spcAft>
                <a:spcPts val="300"/>
              </a:spcAft>
            </a:pPr>
            <a:r>
              <a:rPr lang="en-US"/>
              <a:t>York saw a 26.5% increase</a:t>
            </a:r>
          </a:p>
        </p:txBody>
      </p:sp>
    </p:spTree>
    <p:extLst>
      <p:ext uri="{BB962C8B-B14F-4D97-AF65-F5344CB8AC3E}">
        <p14:creationId xmlns:p14="http://schemas.microsoft.com/office/powerpoint/2010/main" val="3468273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4AA92-1ED5-7E20-BE0E-5CC755879A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B0079-EA26-8D18-58E5-6D9014230CC4}"/>
              </a:ext>
            </a:extLst>
          </p:cNvPr>
          <p:cNvSpPr>
            <a:spLocks noGrp="1"/>
          </p:cNvSpPr>
          <p:nvPr>
            <p:ph type="title"/>
          </p:nvPr>
        </p:nvSpPr>
        <p:spPr/>
        <p:txBody>
          <a:bodyPr>
            <a:normAutofit fontScale="90000"/>
          </a:bodyPr>
          <a:lstStyle/>
          <a:p>
            <a:r>
              <a:rPr lang="en-US"/>
              <a:t>Change in Applications and Confirmations for 105 International Applicants from 2024-2025 </a:t>
            </a:r>
          </a:p>
        </p:txBody>
      </p:sp>
      <p:sp>
        <p:nvSpPr>
          <p:cNvPr id="3" name="Slide Number Placeholder 2">
            <a:extLst>
              <a:ext uri="{FF2B5EF4-FFF2-40B4-BE49-F238E27FC236}">
                <a16:creationId xmlns:a16="http://schemas.microsoft.com/office/drawing/2014/main" id="{9AD797B9-DF34-60D6-93FA-AB194F82D12E}"/>
              </a:ext>
            </a:extLst>
          </p:cNvPr>
          <p:cNvSpPr>
            <a:spLocks noGrp="1"/>
          </p:cNvSpPr>
          <p:nvPr>
            <p:ph type="sldNum" sz="quarter" idx="15"/>
          </p:nvPr>
        </p:nvSpPr>
        <p:spPr/>
        <p:txBody>
          <a:bodyPr/>
          <a:lstStyle/>
          <a:p>
            <a:fld id="{4C6AF4E3-7C7A-4050-BF98-8B639F08A4A8}" type="slidenum">
              <a:rPr lang="en-CA" smtClean="0"/>
              <a:pPr/>
              <a:t>13</a:t>
            </a:fld>
            <a:endParaRPr lang="en-CA"/>
          </a:p>
        </p:txBody>
      </p:sp>
      <p:sp>
        <p:nvSpPr>
          <p:cNvPr id="9" name="TextBox 8">
            <a:extLst>
              <a:ext uri="{FF2B5EF4-FFF2-40B4-BE49-F238E27FC236}">
                <a16:creationId xmlns:a16="http://schemas.microsoft.com/office/drawing/2014/main" id="{8FB1A564-82FF-5972-6486-66BADD22EBF0}"/>
              </a:ext>
            </a:extLst>
          </p:cNvPr>
          <p:cNvSpPr txBox="1"/>
          <p:nvPr/>
        </p:nvSpPr>
        <p:spPr>
          <a:xfrm>
            <a:off x="1810707" y="1176118"/>
            <a:ext cx="2856872" cy="684803"/>
          </a:xfrm>
          <a:prstGeom prst="rect">
            <a:avLst/>
          </a:prstGeom>
          <a:noFill/>
        </p:spPr>
        <p:txBody>
          <a:bodyPr wrap="none" lIns="91440" tIns="45720" rIns="91440" bIns="45720" rtlCol="0" anchor="t">
            <a:spAutoFit/>
          </a:bodyPr>
          <a:lstStyle/>
          <a:p>
            <a:pPr algn="l">
              <a:spcAft>
                <a:spcPts val="300"/>
              </a:spcAft>
            </a:pPr>
            <a:r>
              <a:rPr lang="en-US" b="1"/>
              <a:t>Applications May 2025</a:t>
            </a:r>
          </a:p>
          <a:p>
            <a:pPr>
              <a:spcAft>
                <a:spcPts val="300"/>
              </a:spcAft>
            </a:pPr>
            <a:r>
              <a:rPr lang="en-US"/>
              <a:t>York saw a 35.8% decline</a:t>
            </a:r>
          </a:p>
        </p:txBody>
      </p:sp>
      <p:sp>
        <p:nvSpPr>
          <p:cNvPr id="10" name="TextBox 9">
            <a:extLst>
              <a:ext uri="{FF2B5EF4-FFF2-40B4-BE49-F238E27FC236}">
                <a16:creationId xmlns:a16="http://schemas.microsoft.com/office/drawing/2014/main" id="{9C40B344-34EF-FE2E-8274-3ED87EB3D742}"/>
              </a:ext>
            </a:extLst>
          </p:cNvPr>
          <p:cNvSpPr txBox="1"/>
          <p:nvPr/>
        </p:nvSpPr>
        <p:spPr>
          <a:xfrm>
            <a:off x="7653275" y="1045311"/>
            <a:ext cx="3052439" cy="684803"/>
          </a:xfrm>
          <a:prstGeom prst="rect">
            <a:avLst/>
          </a:prstGeom>
          <a:noFill/>
        </p:spPr>
        <p:txBody>
          <a:bodyPr wrap="none" lIns="91440" tIns="45720" rIns="91440" bIns="45720" rtlCol="0" anchor="t">
            <a:spAutoFit/>
          </a:bodyPr>
          <a:lstStyle/>
          <a:p>
            <a:pPr algn="l">
              <a:spcAft>
                <a:spcPts val="300"/>
              </a:spcAft>
            </a:pPr>
            <a:r>
              <a:rPr lang="en-US" b="1"/>
              <a:t>Acceptances June 2025</a:t>
            </a:r>
          </a:p>
          <a:p>
            <a:pPr>
              <a:spcAft>
                <a:spcPts val="300"/>
              </a:spcAft>
            </a:pPr>
            <a:r>
              <a:rPr lang="en-US"/>
              <a:t>York saw a 13.5% decrease</a:t>
            </a:r>
          </a:p>
        </p:txBody>
      </p:sp>
      <p:pic>
        <p:nvPicPr>
          <p:cNvPr id="11" name="Picture 10" descr="A graph of a number of students&#10;&#10;AI-generated content may be incorrect.">
            <a:extLst>
              <a:ext uri="{FF2B5EF4-FFF2-40B4-BE49-F238E27FC236}">
                <a16:creationId xmlns:a16="http://schemas.microsoft.com/office/drawing/2014/main" id="{1D51F0F5-A751-1357-9558-FFE30AAC9CD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860921"/>
            <a:ext cx="5800724" cy="3433763"/>
          </a:xfrm>
          <a:prstGeom prst="rect">
            <a:avLst/>
          </a:prstGeom>
        </p:spPr>
      </p:pic>
      <p:pic>
        <p:nvPicPr>
          <p:cNvPr id="12" name="Picture 11" descr="A screen shot of a graph&#10;&#10;AI-generated content may be incorrect.">
            <a:extLst>
              <a:ext uri="{FF2B5EF4-FFF2-40B4-BE49-F238E27FC236}">
                <a16:creationId xmlns:a16="http://schemas.microsoft.com/office/drawing/2014/main" id="{9454AF15-27D6-B305-223C-AE94BA19DA0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15025" y="1860921"/>
            <a:ext cx="6276974" cy="3393945"/>
          </a:xfrm>
          <a:prstGeom prst="rect">
            <a:avLst/>
          </a:prstGeom>
        </p:spPr>
      </p:pic>
    </p:spTree>
    <p:extLst>
      <p:ext uri="{BB962C8B-B14F-4D97-AF65-F5344CB8AC3E}">
        <p14:creationId xmlns:p14="http://schemas.microsoft.com/office/powerpoint/2010/main" val="3079531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picture containing text, indoor, floor, room&#10;&#10;Description automatically generated">
            <a:extLst>
              <a:ext uri="{FF2B5EF4-FFF2-40B4-BE49-F238E27FC236}">
                <a16:creationId xmlns:a16="http://schemas.microsoft.com/office/drawing/2014/main" id="{B9E75A11-4819-8E0A-1925-9D669866508D}"/>
              </a:ext>
            </a:extLst>
          </p:cNvPr>
          <p:cNvPicPr>
            <a:picLocks noGrp="1" noChangeAspect="1"/>
          </p:cNvPicPr>
          <p:nvPr>
            <p:ph type="pic" sz="quarter" idx="11"/>
          </p:nvPr>
        </p:nvPicPr>
        <p:blipFill rotWithShape="1">
          <a:blip r:embed="rId3" cstate="print">
            <a:extLst>
              <a:ext uri="{28A0092B-C50C-407E-A947-70E740481C1C}">
                <a14:useLocalDpi xmlns:a14="http://schemas.microsoft.com/office/drawing/2010/main"/>
              </a:ext>
            </a:extLst>
          </a:blip>
          <a:srcRect/>
          <a:stretch/>
        </p:blipFill>
        <p:spPr>
          <a:xfrm>
            <a:off x="20" y="10"/>
            <a:ext cx="12191980" cy="6857990"/>
          </a:xfrm>
          <a:noFill/>
        </p:spPr>
      </p:pic>
      <p:sp>
        <p:nvSpPr>
          <p:cNvPr id="24" name="Text Placeholder 2">
            <a:extLst>
              <a:ext uri="{FF2B5EF4-FFF2-40B4-BE49-F238E27FC236}">
                <a16:creationId xmlns:a16="http://schemas.microsoft.com/office/drawing/2014/main" id="{F70F724B-52D9-65D8-D6B5-6898D3F0C237}"/>
              </a:ext>
            </a:extLst>
          </p:cNvPr>
          <p:cNvSpPr>
            <a:spLocks noGrp="1"/>
          </p:cNvSpPr>
          <p:nvPr>
            <p:ph type="body" sz="quarter" idx="12"/>
          </p:nvPr>
        </p:nvSpPr>
        <p:spPr>
          <a:xfrm>
            <a:off x="0" y="0"/>
            <a:ext cx="12192000" cy="6858000"/>
          </a:xfrm>
        </p:spPr>
        <p:txBody>
          <a:bodyPr/>
          <a:lstStyle/>
          <a:p>
            <a:endParaRPr lang="en-US" dirty="0"/>
          </a:p>
        </p:txBody>
      </p:sp>
      <p:sp>
        <p:nvSpPr>
          <p:cNvPr id="16" name="Title 15">
            <a:extLst>
              <a:ext uri="{FF2B5EF4-FFF2-40B4-BE49-F238E27FC236}">
                <a16:creationId xmlns:a16="http://schemas.microsoft.com/office/drawing/2014/main" id="{A5792057-3DDC-DB71-CAC6-CB1B632F4D00}"/>
              </a:ext>
            </a:extLst>
          </p:cNvPr>
          <p:cNvSpPr>
            <a:spLocks noGrp="1"/>
          </p:cNvSpPr>
          <p:nvPr>
            <p:ph type="body" sz="quarter" idx="10"/>
          </p:nvPr>
        </p:nvSpPr>
        <p:spPr>
          <a:xfrm>
            <a:off x="1228954" y="2062620"/>
            <a:ext cx="9259752" cy="3342362"/>
          </a:xfrm>
        </p:spPr>
        <p:txBody>
          <a:bodyPr wrap="square" anchor="ctr">
            <a:normAutofit/>
          </a:bodyPr>
          <a:lstStyle/>
          <a:p>
            <a:r>
              <a:rPr lang="en-CA">
                <a:latin typeface="IBM Plex Sans SemiBold"/>
                <a:ea typeface="Roboto Thin"/>
              </a:rPr>
              <a:t>Fall 2025 Enrolment Update </a:t>
            </a:r>
            <a:endParaRPr lang="en-CA"/>
          </a:p>
          <a:p>
            <a:endParaRPr lang="en-CA"/>
          </a:p>
        </p:txBody>
      </p:sp>
      <p:sp>
        <p:nvSpPr>
          <p:cNvPr id="3" name="Slide Number Placeholder 2" hidden="1">
            <a:extLst>
              <a:ext uri="{FF2B5EF4-FFF2-40B4-BE49-F238E27FC236}">
                <a16:creationId xmlns:a16="http://schemas.microsoft.com/office/drawing/2014/main" id="{00528D1F-5D47-409D-A8D1-C5ECA9265B08}"/>
              </a:ext>
            </a:extLst>
          </p:cNvPr>
          <p:cNvSpPr>
            <a:spLocks noGrp="1"/>
          </p:cNvSpPr>
          <p:nvPr>
            <p:ph type="sldNum" sz="quarter" idx="4294967295"/>
          </p:nvPr>
        </p:nvSpPr>
        <p:spPr>
          <a:xfrm>
            <a:off x="0" y="6356350"/>
            <a:ext cx="414338"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14</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2042681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8659-D592-51E1-09E3-D8C5FC7A86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3E3ED-C5C2-7AD5-6E3B-A21A8C62D53B}"/>
              </a:ext>
            </a:extLst>
          </p:cNvPr>
          <p:cNvSpPr>
            <a:spLocks noGrp="1"/>
          </p:cNvSpPr>
          <p:nvPr>
            <p:ph type="title"/>
          </p:nvPr>
        </p:nvSpPr>
        <p:spPr>
          <a:xfrm>
            <a:off x="516000" y="149545"/>
            <a:ext cx="11160000" cy="826583"/>
          </a:xfrm>
        </p:spPr>
        <p:txBody>
          <a:bodyPr>
            <a:normAutofit fontScale="90000"/>
          </a:bodyPr>
          <a:lstStyle/>
          <a:p>
            <a:r>
              <a:rPr lang="en-CA" b="1">
                <a:latin typeface="IBM Plex Sans SemiBold"/>
                <a:ea typeface="Roboto Thin"/>
              </a:rPr>
              <a:t>Keele and Glendon Undergraduate 2025-26 Fall Term </a:t>
            </a:r>
            <a:r>
              <a:rPr lang="en-CA" b="1" i="1">
                <a:latin typeface="IBM Plex Sans SemiBold"/>
                <a:ea typeface="Roboto Thin"/>
              </a:rPr>
              <a:t>Eligible</a:t>
            </a:r>
            <a:r>
              <a:rPr lang="en-CA" b="1">
                <a:latin typeface="IBM Plex Sans SemiBold"/>
                <a:ea typeface="Roboto Thin"/>
              </a:rPr>
              <a:t> New Student Headcount by Faculty Relative to Enrolment Contract Target</a:t>
            </a:r>
          </a:p>
        </p:txBody>
      </p:sp>
      <p:sp>
        <p:nvSpPr>
          <p:cNvPr id="5" name="Slide Number Placeholder 4">
            <a:extLst>
              <a:ext uri="{FF2B5EF4-FFF2-40B4-BE49-F238E27FC236}">
                <a16:creationId xmlns:a16="http://schemas.microsoft.com/office/drawing/2014/main" id="{3D684C3B-B984-AC69-7274-3849A883795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graphicFrame>
        <p:nvGraphicFramePr>
          <p:cNvPr id="10" name="Table 9">
            <a:extLst>
              <a:ext uri="{FF2B5EF4-FFF2-40B4-BE49-F238E27FC236}">
                <a16:creationId xmlns:a16="http://schemas.microsoft.com/office/drawing/2014/main" id="{220E8120-1072-8F27-20D7-0769CB570397}"/>
              </a:ext>
            </a:extLst>
          </p:cNvPr>
          <p:cNvGraphicFramePr>
            <a:graphicFrameLocks noGrp="1"/>
          </p:cNvGraphicFramePr>
          <p:nvPr/>
        </p:nvGraphicFramePr>
        <p:xfrm>
          <a:off x="514800" y="1160859"/>
          <a:ext cx="11263758" cy="4135511"/>
        </p:xfrm>
        <a:graphic>
          <a:graphicData uri="http://schemas.openxmlformats.org/drawingml/2006/table">
            <a:tbl>
              <a:tblPr/>
              <a:tblGrid>
                <a:gridCol w="2994977">
                  <a:extLst>
                    <a:ext uri="{9D8B030D-6E8A-4147-A177-3AD203B41FA5}">
                      <a16:colId xmlns:a16="http://schemas.microsoft.com/office/drawing/2014/main" val="3518752027"/>
                    </a:ext>
                  </a:extLst>
                </a:gridCol>
                <a:gridCol w="1946745">
                  <a:extLst>
                    <a:ext uri="{9D8B030D-6E8A-4147-A177-3AD203B41FA5}">
                      <a16:colId xmlns:a16="http://schemas.microsoft.com/office/drawing/2014/main" val="1205991647"/>
                    </a:ext>
                  </a:extLst>
                </a:gridCol>
                <a:gridCol w="43525">
                  <a:extLst>
                    <a:ext uri="{9D8B030D-6E8A-4147-A177-3AD203B41FA5}">
                      <a16:colId xmlns:a16="http://schemas.microsoft.com/office/drawing/2014/main" val="121919024"/>
                    </a:ext>
                  </a:extLst>
                </a:gridCol>
                <a:gridCol w="1664748">
                  <a:extLst>
                    <a:ext uri="{9D8B030D-6E8A-4147-A177-3AD203B41FA5}">
                      <a16:colId xmlns:a16="http://schemas.microsoft.com/office/drawing/2014/main" val="3184762719"/>
                    </a:ext>
                  </a:extLst>
                </a:gridCol>
                <a:gridCol w="61218">
                  <a:extLst>
                    <a:ext uri="{9D8B030D-6E8A-4147-A177-3AD203B41FA5}">
                      <a16:colId xmlns:a16="http://schemas.microsoft.com/office/drawing/2014/main" val="1974291794"/>
                    </a:ext>
                  </a:extLst>
                </a:gridCol>
                <a:gridCol w="1435060">
                  <a:extLst>
                    <a:ext uri="{9D8B030D-6E8A-4147-A177-3AD203B41FA5}">
                      <a16:colId xmlns:a16="http://schemas.microsoft.com/office/drawing/2014/main" val="3403197539"/>
                    </a:ext>
                  </a:extLst>
                </a:gridCol>
                <a:gridCol w="43525">
                  <a:extLst>
                    <a:ext uri="{9D8B030D-6E8A-4147-A177-3AD203B41FA5}">
                      <a16:colId xmlns:a16="http://schemas.microsoft.com/office/drawing/2014/main" val="1758705261"/>
                    </a:ext>
                  </a:extLst>
                </a:gridCol>
                <a:gridCol w="1536980">
                  <a:extLst>
                    <a:ext uri="{9D8B030D-6E8A-4147-A177-3AD203B41FA5}">
                      <a16:colId xmlns:a16="http://schemas.microsoft.com/office/drawing/2014/main" val="1855146004"/>
                    </a:ext>
                  </a:extLst>
                </a:gridCol>
                <a:gridCol w="1536980">
                  <a:extLst>
                    <a:ext uri="{9D8B030D-6E8A-4147-A177-3AD203B41FA5}">
                      <a16:colId xmlns:a16="http://schemas.microsoft.com/office/drawing/2014/main" val="3675107231"/>
                    </a:ext>
                  </a:extLst>
                </a:gridCol>
              </a:tblGrid>
              <a:tr h="353616">
                <a:tc>
                  <a:txBody>
                    <a:bodyPr/>
                    <a:lstStyle/>
                    <a:p>
                      <a:pPr algn="l"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gridSpan="4">
                  <a:txBody>
                    <a:bodyPr/>
                    <a:lstStyle/>
                    <a:p>
                      <a:pPr algn="ctr" fontAlgn="b"/>
                      <a:r>
                        <a:rPr lang="en-CA" sz="1600" b="1" i="0" u="none" strike="noStrike">
                          <a:solidFill>
                            <a:srgbClr val="000000"/>
                          </a:solidFill>
                          <a:effectLst/>
                          <a:latin typeface="IBM Plex Sans"/>
                        </a:rPr>
                        <a:t>2025-26 estimates relative to contract targets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r" fontAlgn="b"/>
                      <a:endParaRPr lang="en-CA" sz="1600" b="0" i="0" u="none" strike="noStrike">
                        <a:solidFill>
                          <a:srgbClr val="000000"/>
                        </a:solidFill>
                        <a:effectLst/>
                        <a:latin typeface="IBM Plex Sans"/>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a:p>
                  </a:txBody>
                  <a:tcPr marL="7620" marR="7620" marT="7620" marB="0">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ctr" fontAlgn="b"/>
                      <a:endParaRPr lang="en-CA" sz="1600" b="1" i="0" u="none" strike="noStrike">
                        <a:solidFill>
                          <a:srgbClr val="000000"/>
                        </a:solidFill>
                        <a:effectLst/>
                        <a:latin typeface="IBM Plex Sans"/>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9786018"/>
                  </a:ext>
                </a:extLst>
              </a:tr>
              <a:tr h="764375">
                <a:tc>
                  <a:txBody>
                    <a:bodyPr/>
                    <a:lstStyle/>
                    <a:p>
                      <a:pPr algn="l" fontAlgn="t"/>
                      <a:r>
                        <a:rPr lang="en-CA" sz="1600" b="1" i="0" u="none" strike="noStrike">
                          <a:solidFill>
                            <a:srgbClr val="000000"/>
                          </a:solidFill>
                          <a:effectLst/>
                          <a:latin typeface="IBM Plex Sans" panose="020B0503050203000203" pitchFamily="34" charset="0"/>
                        </a:rPr>
                        <a:t>Fall Term Eligible New Student Headcount</a:t>
                      </a:r>
                    </a:p>
                  </a:txBody>
                  <a:tcPr marL="7620" marR="7620" marT="762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2024-25 Actuals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13">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2025-26 Contract Targets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Early Estimate </a:t>
                      </a:r>
                    </a:p>
                    <a:p>
                      <a:pPr algn="ctr" fontAlgn="t"/>
                      <a:r>
                        <a:rPr lang="en-CA" sz="1600" b="1" i="0" u="none" strike="noStrike">
                          <a:solidFill>
                            <a:srgbClr val="000000"/>
                          </a:solidFill>
                          <a:effectLst/>
                          <a:latin typeface="IBM Plex Sans" panose="020B0503050203000203" pitchFamily="34" charset="0"/>
                        </a:rPr>
                        <a:t>(Feb 2025)</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Early Estimate </a:t>
                      </a:r>
                    </a:p>
                    <a:p>
                      <a:pPr algn="ctr" fontAlgn="t"/>
                      <a:r>
                        <a:rPr lang="en-CA" sz="1600" b="1" i="0" u="none" strike="noStrike">
                          <a:solidFill>
                            <a:srgbClr val="000000"/>
                          </a:solidFill>
                          <a:effectLst/>
                          <a:latin typeface="IBM Plex Sans" panose="020B0503050203000203" pitchFamily="34" charset="0"/>
                        </a:rPr>
                        <a:t>(Mar 2025)</a:t>
                      </a:r>
                    </a:p>
                    <a:p>
                      <a:pPr algn="ctr" fontAlgn="t"/>
                      <a:r>
                        <a:rPr lang="en-CA" sz="1600" b="1" i="0" u="none" strike="noStrike">
                          <a:solidFill>
                            <a:srgbClr val="000000"/>
                          </a:solidFill>
                          <a:effectLst/>
                          <a:latin typeface="IBM Plex Sans" panose="020B0503050203000203" pitchFamily="34" charset="0"/>
                        </a:rPr>
                        <a:t>Budget Plan</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Estimate</a:t>
                      </a:r>
                    </a:p>
                    <a:p>
                      <a:pPr algn="ctr" fontAlgn="t"/>
                      <a:r>
                        <a:rPr lang="en-CA" sz="1600" b="1" i="0" u="none" strike="noStrike">
                          <a:solidFill>
                            <a:srgbClr val="000000"/>
                          </a:solidFill>
                          <a:effectLst/>
                          <a:latin typeface="IBM Plex Sans" panose="020B0503050203000203" pitchFamily="34" charset="0"/>
                        </a:rPr>
                        <a:t>(Jun 2025)</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1593453"/>
                  </a:ext>
                </a:extLst>
              </a:tr>
              <a:tr h="219608">
                <a:tc>
                  <a:txBody>
                    <a:bodyPr/>
                    <a:lstStyle/>
                    <a:p>
                      <a:pPr algn="l" fontAlgn="b"/>
                      <a:r>
                        <a:rPr lang="en-CA" sz="1600" b="0" i="0" u="none" strike="noStrike">
                          <a:solidFill>
                            <a:srgbClr val="000000"/>
                          </a:solidFill>
                          <a:effectLst/>
                          <a:latin typeface="IBM Plex Sans"/>
                        </a:rPr>
                        <a:t>AMPD</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552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588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-116 (-20%)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-114 (-19%)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-60 (-10%)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599244627"/>
                  </a:ext>
                </a:extLst>
              </a:tr>
              <a:tr h="219608">
                <a:tc>
                  <a:txBody>
                    <a:bodyPr/>
                    <a:lstStyle/>
                    <a:p>
                      <a:pPr algn="l" fontAlgn="b"/>
                      <a:r>
                        <a:rPr lang="en-CA" sz="1600" b="0" i="0" u="none" strike="noStrike">
                          <a:solidFill>
                            <a:srgbClr val="000000"/>
                          </a:solidFill>
                          <a:effectLst/>
                          <a:latin typeface="IBM Plex Sans"/>
                        </a:rPr>
                        <a:t>Education - BA</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150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145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2575253416"/>
                  </a:ext>
                </a:extLst>
              </a:tr>
              <a:tr h="219608">
                <a:tc>
                  <a:txBody>
                    <a:bodyPr/>
                    <a:lstStyle/>
                    <a:p>
                      <a:pPr algn="l" fontAlgn="b"/>
                      <a:r>
                        <a:rPr lang="en-CA" sz="1600" b="0" i="0" u="none" strike="noStrike">
                          <a:solidFill>
                            <a:srgbClr val="000000"/>
                          </a:solidFill>
                          <a:effectLst/>
                          <a:latin typeface="IBM Plex Sans"/>
                        </a:rPr>
                        <a:t>EUC</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113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181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-84 (-46%)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-84 (-46%)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-72 (-40%)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3445179822"/>
                  </a:ext>
                </a:extLst>
              </a:tr>
              <a:tr h="219608">
                <a:tc>
                  <a:txBody>
                    <a:bodyPr/>
                    <a:lstStyle/>
                    <a:p>
                      <a:pPr algn="l" fontAlgn="b"/>
                      <a:r>
                        <a:rPr lang="en-CA" sz="1600" b="0" i="0" u="none" strike="noStrike">
                          <a:solidFill>
                            <a:srgbClr val="000000"/>
                          </a:solidFill>
                          <a:effectLst/>
                          <a:latin typeface="IBM Plex Sans"/>
                        </a:rPr>
                        <a:t>Glendon</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312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364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-101 (-28%)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-77 (-21%)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-84 (-23%)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96130643"/>
                  </a:ext>
                </a:extLst>
              </a:tr>
              <a:tr h="219608">
                <a:tc>
                  <a:txBody>
                    <a:bodyPr/>
                    <a:lstStyle/>
                    <a:p>
                      <a:pPr algn="l" fontAlgn="b"/>
                      <a:r>
                        <a:rPr lang="en-CA" sz="1600" b="0" i="0" u="none" strike="noStrike">
                          <a:solidFill>
                            <a:srgbClr val="000000"/>
                          </a:solidFill>
                          <a:effectLst/>
                          <a:latin typeface="IBM Plex Sans" panose="020B0503050203000203" pitchFamily="34" charset="0"/>
                        </a:rPr>
                        <a:t>Health (excl Nursing)</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1,638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2,084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-441 (-21%)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-460 (-22%)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-317 (-15%)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3519438194"/>
                  </a:ext>
                </a:extLst>
              </a:tr>
              <a:tr h="219608">
                <a:tc>
                  <a:txBody>
                    <a:bodyPr/>
                    <a:lstStyle/>
                    <a:p>
                      <a:pPr algn="l" fontAlgn="b"/>
                      <a:r>
                        <a:rPr lang="en-CA" sz="1600" b="0" i="0" u="none" strike="noStrike">
                          <a:solidFill>
                            <a:srgbClr val="000000"/>
                          </a:solidFill>
                          <a:effectLst/>
                          <a:latin typeface="IBM Plex Sans" panose="020B0503050203000203" pitchFamily="34" charset="0"/>
                        </a:rPr>
                        <a:t>Health-Direct Entry Nursing</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204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235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1515517432"/>
                  </a:ext>
                </a:extLst>
              </a:tr>
              <a:tr h="219608">
                <a:tc>
                  <a:txBody>
                    <a:bodyPr/>
                    <a:lstStyle/>
                    <a:p>
                      <a:pPr algn="l" fontAlgn="b"/>
                      <a:r>
                        <a:rPr lang="en-CA" sz="1600" b="0" i="0" u="none" strike="noStrike">
                          <a:solidFill>
                            <a:srgbClr val="000000"/>
                          </a:solidFill>
                          <a:effectLst/>
                          <a:latin typeface="IBM Plex Sans"/>
                        </a:rPr>
                        <a:t>LA&amp;PS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2,986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3,120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-413 (-13%)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-406 (-13%)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-23 (-1%)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168800925"/>
                  </a:ext>
                </a:extLst>
              </a:tr>
              <a:tr h="219608">
                <a:tc>
                  <a:txBody>
                    <a:bodyPr/>
                    <a:lstStyle/>
                    <a:p>
                      <a:pPr algn="l" fontAlgn="b"/>
                      <a:r>
                        <a:rPr lang="en-CA" sz="1600" b="0" i="0" u="none" strike="noStrike">
                          <a:solidFill>
                            <a:srgbClr val="000000"/>
                          </a:solidFill>
                          <a:effectLst/>
                          <a:latin typeface="IBM Plex Sans"/>
                        </a:rPr>
                        <a:t>Lassonde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1,017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885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-15 (-2%)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-14 (-2%)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+83 (+9%)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1357849516"/>
                  </a:ext>
                </a:extLst>
              </a:tr>
              <a:tr h="219608">
                <a:tc>
                  <a:txBody>
                    <a:bodyPr/>
                    <a:lstStyle/>
                    <a:p>
                      <a:pPr algn="l" fontAlgn="b"/>
                      <a:r>
                        <a:rPr lang="en-CA" sz="1600" b="0" i="0" u="none" strike="noStrike">
                          <a:solidFill>
                            <a:srgbClr val="000000"/>
                          </a:solidFill>
                          <a:effectLst/>
                          <a:latin typeface="IBM Plex Sans"/>
                        </a:rPr>
                        <a:t>Osgoode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337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340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534280936"/>
                  </a:ext>
                </a:extLst>
              </a:tr>
              <a:tr h="219608">
                <a:tc>
                  <a:txBody>
                    <a:bodyPr/>
                    <a:lstStyle/>
                    <a:p>
                      <a:pPr algn="l" fontAlgn="b"/>
                      <a:r>
                        <a:rPr lang="en-CA" sz="1600" b="0" i="0" u="none" strike="noStrike">
                          <a:solidFill>
                            <a:srgbClr val="000000"/>
                          </a:solidFill>
                          <a:effectLst/>
                          <a:latin typeface="IBM Plex Sans"/>
                        </a:rPr>
                        <a:t>Schulich</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537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490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+102 (+21%)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+102 (+21%)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panose="020B0503050203000203" pitchFamily="34" charset="0"/>
                        </a:rPr>
                        <a:t>+319 (+65%)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785672401"/>
                  </a:ext>
                </a:extLst>
              </a:tr>
              <a:tr h="219608">
                <a:tc>
                  <a:txBody>
                    <a:bodyPr/>
                    <a:lstStyle/>
                    <a:p>
                      <a:pPr algn="l" fontAlgn="b"/>
                      <a:r>
                        <a:rPr lang="en-CA" sz="1600" b="0" i="0" u="none" strike="noStrike">
                          <a:solidFill>
                            <a:srgbClr val="000000"/>
                          </a:solidFill>
                          <a:effectLst/>
                          <a:latin typeface="IBM Plex Sans"/>
                        </a:rPr>
                        <a:t>Science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000000"/>
                          </a:solidFill>
                          <a:effectLst/>
                          <a:latin typeface="IBM Plex Sans" panose="020B0503050203000203" pitchFamily="34" charset="0"/>
                        </a:rPr>
                        <a:t>909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000000"/>
                          </a:solidFill>
                          <a:effectLst/>
                          <a:latin typeface="IBM Plex Sans" panose="020B0503050203000203" pitchFamily="34" charset="0"/>
                        </a:rPr>
                        <a:t>1,058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FF0000"/>
                          </a:solidFill>
                          <a:effectLst/>
                          <a:latin typeface="IBM Plex Sans" panose="020B0503050203000203" pitchFamily="34" charset="0"/>
                        </a:rPr>
                        <a:t>-175 (-17%)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FF0000"/>
                          </a:solidFill>
                          <a:effectLst/>
                          <a:latin typeface="IBM Plex Sans" panose="020B0503050203000203" pitchFamily="34" charset="0"/>
                        </a:rPr>
                        <a:t>-188 (-18%)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FF0000"/>
                          </a:solidFill>
                          <a:effectLst/>
                          <a:latin typeface="IBM Plex Sans" panose="020B0503050203000203" pitchFamily="34" charset="0"/>
                        </a:rPr>
                        <a:t>-143 (-14%)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3031178"/>
                  </a:ext>
                </a:extLst>
              </a:tr>
              <a:tr h="219608">
                <a:tc>
                  <a:txBody>
                    <a:bodyPr/>
                    <a:lstStyle/>
                    <a:p>
                      <a:pPr algn="l" fontAlgn="b"/>
                      <a:r>
                        <a:rPr lang="en-CA" sz="1600" b="1" i="0" u="none" strike="noStrike">
                          <a:solidFill>
                            <a:srgbClr val="000000"/>
                          </a:solidFill>
                          <a:effectLst/>
                          <a:latin typeface="IBM Plex Sans"/>
                        </a:rPr>
                        <a:t>Total</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panose="020B0503050203000203" pitchFamily="34" charset="0"/>
                        </a:rPr>
                        <a:t>8,755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panose="020B0503050203000203" pitchFamily="34" charset="0"/>
                        </a:rPr>
                        <a:t>9,490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panose="020B0503050203000203" pitchFamily="34" charset="0"/>
                        </a:rPr>
                        <a:t>-1,243 (-13%)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panose="020B0503050203000203" pitchFamily="34" charset="0"/>
                        </a:rPr>
                        <a:t>-1,241 (-13%)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panose="020B0503050203000203" pitchFamily="34" charset="0"/>
                        </a:rPr>
                        <a:t>-297 (-3%)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0005835"/>
                  </a:ext>
                </a:extLst>
              </a:tr>
            </a:tbl>
          </a:graphicData>
        </a:graphic>
      </p:graphicFrame>
      <p:sp>
        <p:nvSpPr>
          <p:cNvPr id="6" name="Rectangle 5">
            <a:extLst>
              <a:ext uri="{FF2B5EF4-FFF2-40B4-BE49-F238E27FC236}">
                <a16:creationId xmlns:a16="http://schemas.microsoft.com/office/drawing/2014/main" id="{86ACB8D7-8140-0CED-2513-BF04F8D5EAE1}"/>
              </a:ext>
            </a:extLst>
          </p:cNvPr>
          <p:cNvSpPr/>
          <p:nvPr/>
        </p:nvSpPr>
        <p:spPr>
          <a:xfrm>
            <a:off x="7145477" y="1510044"/>
            <a:ext cx="1562787" cy="3788061"/>
          </a:xfrm>
          <a:prstGeom prst="rect">
            <a:avLst/>
          </a:prstGeom>
          <a:solidFill>
            <a:schemeClr val="bg2">
              <a:alpha val="6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pic>
        <p:nvPicPr>
          <p:cNvPr id="7" name="Picture 6" descr="A black and yellow rectangle&#10;&#10;AI-generated content may be incorrect.">
            <a:extLst>
              <a:ext uri="{FF2B5EF4-FFF2-40B4-BE49-F238E27FC236}">
                <a16:creationId xmlns:a16="http://schemas.microsoft.com/office/drawing/2014/main" id="{03649E78-23B9-B205-2329-A1FC9DC96C36}"/>
              </a:ext>
            </a:extLst>
          </p:cNvPr>
          <p:cNvPicPr>
            <a:picLocks noChangeAspect="1"/>
          </p:cNvPicPr>
          <p:nvPr/>
        </p:nvPicPr>
        <p:blipFill>
          <a:blip r:embed="rId3"/>
          <a:stretch>
            <a:fillRect/>
          </a:stretch>
        </p:blipFill>
        <p:spPr>
          <a:xfrm>
            <a:off x="10234613" y="1510044"/>
            <a:ext cx="1541016" cy="3799735"/>
          </a:xfrm>
          <a:prstGeom prst="rect">
            <a:avLst/>
          </a:prstGeom>
        </p:spPr>
      </p:pic>
      <p:sp>
        <p:nvSpPr>
          <p:cNvPr id="3" name="TextBox 2">
            <a:extLst>
              <a:ext uri="{FF2B5EF4-FFF2-40B4-BE49-F238E27FC236}">
                <a16:creationId xmlns:a16="http://schemas.microsoft.com/office/drawing/2014/main" id="{41034851-31F0-7F81-681A-1394CD83F028}"/>
              </a:ext>
            </a:extLst>
          </p:cNvPr>
          <p:cNvSpPr txBox="1"/>
          <p:nvPr/>
        </p:nvSpPr>
        <p:spPr>
          <a:xfrm>
            <a:off x="519440" y="5481101"/>
            <a:ext cx="10494272"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a:ln>
                  <a:noFill/>
                </a:ln>
                <a:solidFill>
                  <a:srgbClr val="000000"/>
                </a:solidFill>
                <a:effectLst/>
                <a:uLnTx/>
                <a:uFillTx/>
                <a:latin typeface="IBM Plex Sans Bold"/>
                <a:ea typeface="+mn-ea"/>
                <a:cs typeface="+mn-cs"/>
              </a:rPr>
              <a:t>Based on June confirmations data: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1" i="0" u="none" strike="noStrike" kern="1200" cap="none" spc="0" normalizeH="0" baseline="0" noProof="0">
                <a:ln>
                  <a:noFill/>
                </a:ln>
                <a:solidFill>
                  <a:srgbClr val="000000"/>
                </a:solidFill>
                <a:effectLst/>
                <a:uLnTx/>
                <a:uFillTx/>
                <a:latin typeface="IBM Plex Sans Bold"/>
                <a:ea typeface="+mn-ea"/>
                <a:cs typeface="+mn-cs"/>
              </a:rPr>
              <a:t>Schulich is expected to significantly exceed its contract target but they have expanded capacity to accommodate a large incoming class.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1" i="0" u="none" strike="noStrike" kern="1200" cap="none" spc="0" normalizeH="0" baseline="0" noProof="0">
                <a:ln>
                  <a:noFill/>
                </a:ln>
                <a:solidFill>
                  <a:srgbClr val="000000"/>
                </a:solidFill>
                <a:effectLst/>
                <a:uLnTx/>
                <a:uFillTx/>
                <a:latin typeface="IBM Plex Sans Bold"/>
                <a:ea typeface="+mn-ea"/>
                <a:cs typeface="+mn-cs"/>
              </a:rPr>
              <a:t>Lassonde is currently assessing its capacity to accommodate high student demand for its Engineering program. It may issue alternate offers to the Markham Campus First-Year Engineering program to help manage the above capacity enrolments in Keele Campus.</a:t>
            </a:r>
          </a:p>
        </p:txBody>
      </p:sp>
    </p:spTree>
    <p:extLst>
      <p:ext uri="{BB962C8B-B14F-4D97-AF65-F5344CB8AC3E}">
        <p14:creationId xmlns:p14="http://schemas.microsoft.com/office/powerpoint/2010/main" val="1943733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289D5-C5F5-9E48-AB0B-E5FB46396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765D0-BC2E-4D5F-11C2-502F7B5F68D9}"/>
              </a:ext>
            </a:extLst>
          </p:cNvPr>
          <p:cNvSpPr>
            <a:spLocks noGrp="1"/>
          </p:cNvSpPr>
          <p:nvPr>
            <p:ph type="title"/>
          </p:nvPr>
        </p:nvSpPr>
        <p:spPr>
          <a:xfrm>
            <a:off x="516000" y="149545"/>
            <a:ext cx="11160000" cy="806263"/>
          </a:xfrm>
        </p:spPr>
        <p:txBody>
          <a:bodyPr>
            <a:normAutofit fontScale="90000"/>
          </a:bodyPr>
          <a:lstStyle/>
          <a:p>
            <a:r>
              <a:rPr lang="en-CA" b="1">
                <a:latin typeface="IBM Plex Sans SemiBold"/>
                <a:ea typeface="Roboto Thin"/>
              </a:rPr>
              <a:t>Keele and Glendon Undergraduate 2025-26 Fall Term </a:t>
            </a:r>
            <a:r>
              <a:rPr lang="en-CA" b="1" i="1">
                <a:latin typeface="IBM Plex Sans SemiBold"/>
                <a:ea typeface="Roboto Thin"/>
              </a:rPr>
              <a:t>Ineligible Visa </a:t>
            </a:r>
            <a:r>
              <a:rPr lang="en-CA" b="1">
                <a:latin typeface="IBM Plex Sans SemiBold"/>
                <a:ea typeface="Roboto Thin"/>
              </a:rPr>
              <a:t>New Student Headcount by Faculty Relative to Enrolment Contract Target</a:t>
            </a:r>
          </a:p>
        </p:txBody>
      </p:sp>
      <p:sp>
        <p:nvSpPr>
          <p:cNvPr id="5" name="Slide Number Placeholder 4">
            <a:extLst>
              <a:ext uri="{FF2B5EF4-FFF2-40B4-BE49-F238E27FC236}">
                <a16:creationId xmlns:a16="http://schemas.microsoft.com/office/drawing/2014/main" id="{8C49FA0F-A6D0-2D0B-4D4C-4D056BE133C9}"/>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graphicFrame>
        <p:nvGraphicFramePr>
          <p:cNvPr id="10" name="Table 9">
            <a:extLst>
              <a:ext uri="{FF2B5EF4-FFF2-40B4-BE49-F238E27FC236}">
                <a16:creationId xmlns:a16="http://schemas.microsoft.com/office/drawing/2014/main" id="{0CD225D8-DFAD-27C5-770C-7437A4155D4E}"/>
              </a:ext>
            </a:extLst>
          </p:cNvPr>
          <p:cNvGraphicFramePr>
            <a:graphicFrameLocks noGrp="1"/>
          </p:cNvGraphicFramePr>
          <p:nvPr/>
        </p:nvGraphicFramePr>
        <p:xfrm>
          <a:off x="661725" y="1084911"/>
          <a:ext cx="10856318" cy="4627082"/>
        </p:xfrm>
        <a:graphic>
          <a:graphicData uri="http://schemas.openxmlformats.org/drawingml/2006/table">
            <a:tbl>
              <a:tblPr/>
              <a:tblGrid>
                <a:gridCol w="2628721">
                  <a:extLst>
                    <a:ext uri="{9D8B030D-6E8A-4147-A177-3AD203B41FA5}">
                      <a16:colId xmlns:a16="http://schemas.microsoft.com/office/drawing/2014/main" val="3518752027"/>
                    </a:ext>
                  </a:extLst>
                </a:gridCol>
                <a:gridCol w="1636303">
                  <a:extLst>
                    <a:ext uri="{9D8B030D-6E8A-4147-A177-3AD203B41FA5}">
                      <a16:colId xmlns:a16="http://schemas.microsoft.com/office/drawing/2014/main" val="1205991647"/>
                    </a:ext>
                  </a:extLst>
                </a:gridCol>
                <a:gridCol w="40640">
                  <a:extLst>
                    <a:ext uri="{9D8B030D-6E8A-4147-A177-3AD203B41FA5}">
                      <a16:colId xmlns:a16="http://schemas.microsoft.com/office/drawing/2014/main" val="121919024"/>
                    </a:ext>
                  </a:extLst>
                </a:gridCol>
                <a:gridCol w="40640">
                  <a:extLst>
                    <a:ext uri="{9D8B030D-6E8A-4147-A177-3AD203B41FA5}">
                      <a16:colId xmlns:a16="http://schemas.microsoft.com/office/drawing/2014/main" val="2527828217"/>
                    </a:ext>
                  </a:extLst>
                </a:gridCol>
                <a:gridCol w="1532910">
                  <a:extLst>
                    <a:ext uri="{9D8B030D-6E8A-4147-A177-3AD203B41FA5}">
                      <a16:colId xmlns:a16="http://schemas.microsoft.com/office/drawing/2014/main" val="3184762719"/>
                    </a:ext>
                  </a:extLst>
                </a:gridCol>
                <a:gridCol w="49321">
                  <a:extLst>
                    <a:ext uri="{9D8B030D-6E8A-4147-A177-3AD203B41FA5}">
                      <a16:colId xmlns:a16="http://schemas.microsoft.com/office/drawing/2014/main" val="3071683515"/>
                    </a:ext>
                  </a:extLst>
                </a:gridCol>
                <a:gridCol w="1432391">
                  <a:extLst>
                    <a:ext uri="{9D8B030D-6E8A-4147-A177-3AD203B41FA5}">
                      <a16:colId xmlns:a16="http://schemas.microsoft.com/office/drawing/2014/main" val="2655290679"/>
                    </a:ext>
                  </a:extLst>
                </a:gridCol>
                <a:gridCol w="54052">
                  <a:extLst>
                    <a:ext uri="{9D8B030D-6E8A-4147-A177-3AD203B41FA5}">
                      <a16:colId xmlns:a16="http://schemas.microsoft.com/office/drawing/2014/main" val="1758705261"/>
                    </a:ext>
                  </a:extLst>
                </a:gridCol>
                <a:gridCol w="1720670">
                  <a:extLst>
                    <a:ext uri="{9D8B030D-6E8A-4147-A177-3AD203B41FA5}">
                      <a16:colId xmlns:a16="http://schemas.microsoft.com/office/drawing/2014/main" val="1855146004"/>
                    </a:ext>
                  </a:extLst>
                </a:gridCol>
                <a:gridCol w="1720670">
                  <a:extLst>
                    <a:ext uri="{9D8B030D-6E8A-4147-A177-3AD203B41FA5}">
                      <a16:colId xmlns:a16="http://schemas.microsoft.com/office/drawing/2014/main" val="1565211638"/>
                    </a:ext>
                  </a:extLst>
                </a:gridCol>
              </a:tblGrid>
              <a:tr h="358998">
                <a:tc>
                  <a:txBody>
                    <a:bodyPr/>
                    <a:lstStyle/>
                    <a:p>
                      <a:pPr algn="l"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lvl="0" algn="r">
                        <a:buNone/>
                      </a:pPr>
                      <a:endParaRPr lang="en-CA" sz="1600" b="0" i="0" u="none" strike="noStrike">
                        <a:solidFill>
                          <a:srgbClr val="000000"/>
                        </a:solidFill>
                        <a:effectLst/>
                        <a:latin typeface="IBM Plex Sans"/>
                      </a:endParaRPr>
                    </a:p>
                  </a:txBody>
                  <a:tcPr marL="7620" marR="7620" marT="7620" marB="0" anchor="b">
                    <a:lnL w="0">
                      <a:noFill/>
                    </a:lnL>
                    <a:lnR w="0">
                      <a:noFill/>
                    </a:lnR>
                    <a:lnT w="0">
                      <a:noFill/>
                    </a:lnT>
                    <a:lnB w="6350">
                      <a:solidFill>
                        <a:srgbClr val="000000"/>
                      </a:solidFill>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endParaRPr lang="en-CA" sz="1600" b="0" i="0" u="none" strike="noStrike">
                        <a:solidFill>
                          <a:srgbClr val="000000"/>
                        </a:solidFill>
                        <a:effectLst/>
                        <a:latin typeface="IBM Plex Sans" panose="020B0503050203000203" pitchFamily="34"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gridSpan="4">
                  <a:txBody>
                    <a:bodyPr/>
                    <a:lstStyle/>
                    <a:p>
                      <a:pPr algn="ctr" fontAlgn="b"/>
                      <a:r>
                        <a:rPr lang="en-CA" sz="1600" b="1" i="0" u="none" strike="noStrike">
                          <a:solidFill>
                            <a:srgbClr val="000000"/>
                          </a:solidFill>
                          <a:effectLst/>
                          <a:latin typeface="IBM Plex Sans"/>
                        </a:rPr>
                        <a:t>2025-26 estimates relative to contract targets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r" fontAlgn="b"/>
                      <a:endParaRPr lang="en-CA" sz="1600" b="0" i="0" u="none" strike="noStrike">
                        <a:solidFill>
                          <a:srgbClr val="000000"/>
                        </a:solidFill>
                        <a:effectLst/>
                        <a:latin typeface="IBM Plex Sans"/>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a:p>
                  </a:txBody>
                  <a:tcPr marL="7620" marR="7620" marT="7620" marB="0">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ctr" fontAlgn="b"/>
                      <a:endParaRPr lang="en-CA" sz="1600" b="1" i="0" u="none" strike="noStrike">
                        <a:solidFill>
                          <a:srgbClr val="000000"/>
                        </a:solidFill>
                        <a:effectLst/>
                        <a:latin typeface="IBM Plex Sans"/>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9786018"/>
                  </a:ext>
                </a:extLst>
              </a:tr>
              <a:tr h="877551">
                <a:tc>
                  <a:txBody>
                    <a:bodyPr/>
                    <a:lstStyle/>
                    <a:p>
                      <a:pPr algn="l" fontAlgn="t"/>
                      <a:r>
                        <a:rPr lang="en-CA" sz="1600" b="1" i="0" u="none" strike="noStrike">
                          <a:solidFill>
                            <a:srgbClr val="000000"/>
                          </a:solidFill>
                          <a:effectLst/>
                          <a:latin typeface="IBM Plex Sans"/>
                        </a:rPr>
                        <a:t>Fall Term Eligible New Student Headcount</a:t>
                      </a:r>
                    </a:p>
                  </a:txBody>
                  <a:tcPr marL="7620" marR="7620" marT="762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a:rPr>
                        <a:t>2024-25 Actuals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endParaRPr lang="en-CA" sz="1600" b="1" i="0" u="none" strike="noStrike">
                        <a:solidFill>
                          <a:srgbClr val="000000"/>
                        </a:solidFill>
                        <a:effectLst/>
                        <a:latin typeface="IBM Plex Sans"/>
                      </a:endParaRPr>
                    </a:p>
                  </a:txBody>
                  <a:tcPr marL="7620" marR="7620" marT="7620" marB="0">
                    <a:lnL w="12700">
                      <a:solidFill>
                        <a:schemeClr val="tx1"/>
                      </a:solidFill>
                    </a:lnL>
                    <a:lnR w="12700">
                      <a:solidFill>
                        <a:schemeClr val="tx1"/>
                      </a:solidFill>
                    </a:lnR>
                    <a:lnT w="6350">
                      <a:solidFill>
                        <a:srgbClr val="000000"/>
                      </a:solidFill>
                    </a:lnT>
                    <a:lnB w="6350">
                      <a:solidFill>
                        <a:srgbClr val="000000"/>
                      </a:solidFill>
                    </a:lnB>
                    <a:noFill/>
                  </a:tcPr>
                </a:tc>
                <a:tc>
                  <a:txBody>
                    <a:bodyPr/>
                    <a:lstStyle/>
                    <a:p>
                      <a:pPr algn="ctr" fontAlgn="t"/>
                      <a:r>
                        <a:rPr lang="en-CA" sz="1600" b="1" i="0" u="none" strike="noStrike">
                          <a:solidFill>
                            <a:srgbClr val="000000"/>
                          </a:solidFill>
                          <a:effectLst/>
                          <a:latin typeface="IBM Plex Sans"/>
                        </a:rPr>
                        <a:t>2025-26 Contract Targets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a:rPr>
                        <a:t>Early Estimate </a:t>
                      </a:r>
                    </a:p>
                    <a:p>
                      <a:pPr algn="ctr" fontAlgn="t"/>
                      <a:r>
                        <a:rPr lang="en-CA" sz="1600" b="1" i="0" u="none" strike="noStrike">
                          <a:solidFill>
                            <a:srgbClr val="000000"/>
                          </a:solidFill>
                          <a:effectLst/>
                          <a:latin typeface="IBM Plex Sans"/>
                        </a:rPr>
                        <a:t>(Feb 2025)</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Early Estimate </a:t>
                      </a:r>
                    </a:p>
                    <a:p>
                      <a:pPr algn="ctr" fontAlgn="t"/>
                      <a:r>
                        <a:rPr lang="en-CA" sz="1600" b="1" i="0" u="none" strike="noStrike">
                          <a:solidFill>
                            <a:srgbClr val="000000"/>
                          </a:solidFill>
                          <a:effectLst/>
                          <a:latin typeface="IBM Plex Sans" panose="020B0503050203000203" pitchFamily="34" charset="0"/>
                        </a:rPr>
                        <a:t>(Mar 2025)</a:t>
                      </a:r>
                    </a:p>
                    <a:p>
                      <a:pPr algn="ctr" fontAlgn="t"/>
                      <a:r>
                        <a:rPr lang="en-CA" sz="1600" b="1" i="0" u="none" strike="noStrike">
                          <a:solidFill>
                            <a:srgbClr val="000000"/>
                          </a:solidFill>
                          <a:effectLst/>
                          <a:latin typeface="IBM Plex Sans" panose="020B0503050203000203" pitchFamily="34" charset="0"/>
                        </a:rPr>
                        <a:t>Budget Plan</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panose="020B0503050203000203" pitchFamily="34" charset="0"/>
                        </a:rPr>
                        <a:t>Estimate </a:t>
                      </a:r>
                    </a:p>
                    <a:p>
                      <a:pPr algn="ctr" fontAlgn="t"/>
                      <a:r>
                        <a:rPr lang="en-CA" sz="1600" b="1" i="0" u="none" strike="noStrike">
                          <a:solidFill>
                            <a:srgbClr val="000000"/>
                          </a:solidFill>
                          <a:effectLst/>
                          <a:latin typeface="IBM Plex Sans" panose="020B0503050203000203" pitchFamily="34" charset="0"/>
                        </a:rPr>
                        <a:t>(Jun 2025)</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1593453"/>
                  </a:ext>
                </a:extLst>
              </a:tr>
              <a:tr h="305813">
                <a:tc>
                  <a:txBody>
                    <a:bodyPr/>
                    <a:lstStyle/>
                    <a:p>
                      <a:pPr algn="l" fontAlgn="b"/>
                      <a:r>
                        <a:rPr lang="en-CA" sz="1600" b="0" i="0" u="none" strike="noStrike">
                          <a:solidFill>
                            <a:srgbClr val="000000"/>
                          </a:solidFill>
                          <a:effectLst/>
                          <a:latin typeface="IBM Plex Sans"/>
                        </a:rPr>
                        <a:t>AMPD</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47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n-CA" sz="1600" b="0" i="0" u="none" strike="noStrike" kern="1200">
                        <a:solidFill>
                          <a:srgbClr val="000000"/>
                        </a:solidFill>
                        <a:effectLst/>
                        <a:latin typeface="IBM Plex Sans" panose="020B0503050203000203" pitchFamily="34" charset="0"/>
                        <a:ea typeface="+mn-ea"/>
                        <a:cs typeface="+mn-cs"/>
                      </a:endParaRPr>
                    </a:p>
                  </a:txBody>
                  <a:tcPr marL="7620" marR="7620" marT="76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lvl="0" algn="ctr">
                        <a:buNone/>
                      </a:pPr>
                      <a:endParaRPr lang="en-CA" sz="1600" b="0" i="0" u="none" strike="noStrike" kern="1200">
                        <a:solidFill>
                          <a:srgbClr val="000000"/>
                        </a:solidFill>
                        <a:effectLst/>
                        <a:latin typeface="IBM Plex Sans"/>
                        <a:ea typeface="+mn-ea"/>
                        <a:cs typeface="+mn-cs"/>
                      </a:endParaRPr>
                    </a:p>
                  </a:txBody>
                  <a:tcPr marL="7620" marR="7620" marT="7620" anchor="b">
                    <a:lnL w="12700">
                      <a:solidFill>
                        <a:schemeClr val="tx1"/>
                      </a:solidFill>
                    </a:lnL>
                    <a:lnR w="12700">
                      <a:solidFill>
                        <a:schemeClr val="tx1"/>
                      </a:solidFill>
                    </a:lnR>
                    <a:lnT w="6350">
                      <a:solidFill>
                        <a:srgbClr val="000000"/>
                      </a:solidFill>
                    </a:lnT>
                    <a:lnB w="0">
                      <a:noFill/>
                    </a:lnB>
                    <a:noFill/>
                  </a:tcPr>
                </a:tc>
                <a:tc>
                  <a:txBody>
                    <a:bodyPr/>
                    <a:lstStyle/>
                    <a:p>
                      <a:pPr algn="ctr" fontAlgn="b"/>
                      <a:r>
                        <a:rPr lang="en-CA" sz="1600" b="0" i="0" u="none" strike="noStrike">
                          <a:solidFill>
                            <a:srgbClr val="000000"/>
                          </a:solidFill>
                          <a:effectLst/>
                          <a:latin typeface="IBM Plex Sans"/>
                        </a:rPr>
                        <a:t>87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-43 (-49%)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-46(-53%)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-35(-40%)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599244627"/>
                  </a:ext>
                </a:extLst>
              </a:tr>
              <a:tr h="305813">
                <a:tc>
                  <a:txBody>
                    <a:bodyPr/>
                    <a:lstStyle/>
                    <a:p>
                      <a:pPr algn="l" fontAlgn="b"/>
                      <a:r>
                        <a:rPr lang="en-CA" sz="1600" b="0" i="0" u="none" strike="noStrike">
                          <a:solidFill>
                            <a:srgbClr val="000000"/>
                          </a:solidFill>
                          <a:effectLst/>
                          <a:latin typeface="IBM Plex Sans"/>
                        </a:rPr>
                        <a:t>Education - BA</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mn-lt"/>
                      </a:endParaRPr>
                    </a:p>
                  </a:txBody>
                  <a:tcPr marL="7620" marR="7620" marT="76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mn-lt"/>
                      </a:endParaRPr>
                    </a:p>
                  </a:txBody>
                  <a:tcPr marL="7620" marR="7620" marT="762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-6 (-86%)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-6 (-86%)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2575253416"/>
                  </a:ext>
                </a:extLst>
              </a:tr>
              <a:tr h="305813">
                <a:tc>
                  <a:txBody>
                    <a:bodyPr/>
                    <a:lstStyle/>
                    <a:p>
                      <a:pPr algn="l" fontAlgn="b"/>
                      <a:r>
                        <a:rPr lang="en-CA" sz="1600" b="0" i="0" u="none" strike="noStrike">
                          <a:solidFill>
                            <a:srgbClr val="000000"/>
                          </a:solidFill>
                          <a:effectLst/>
                          <a:latin typeface="IBM Plex Sans"/>
                        </a:rPr>
                        <a:t>EUC</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mn-lt"/>
                      </a:endParaRPr>
                    </a:p>
                  </a:txBody>
                  <a:tcPr marL="7620" marR="7620" marT="76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mn-lt"/>
                      </a:endParaRPr>
                    </a:p>
                  </a:txBody>
                  <a:tcPr marL="7620" marR="7620" marT="762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26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-20 (-77%)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-20 (-77%)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-21 (-81%)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3445179822"/>
                  </a:ext>
                </a:extLst>
              </a:tr>
              <a:tr h="305813">
                <a:tc>
                  <a:txBody>
                    <a:bodyPr/>
                    <a:lstStyle/>
                    <a:p>
                      <a:pPr algn="l" fontAlgn="b"/>
                      <a:r>
                        <a:rPr lang="en-CA" sz="1600" b="0" i="0" u="none" strike="noStrike">
                          <a:solidFill>
                            <a:srgbClr val="000000"/>
                          </a:solidFill>
                          <a:effectLst/>
                          <a:latin typeface="IBM Plex Sans"/>
                        </a:rPr>
                        <a:t>Glendon</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33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mn-lt"/>
                      </a:endParaRPr>
                    </a:p>
                  </a:txBody>
                  <a:tcPr marL="7620" marR="7620" marT="76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mn-lt"/>
                      </a:endParaRPr>
                    </a:p>
                  </a:txBody>
                  <a:tcPr marL="7620" marR="7620" marT="762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32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-9 (-28%)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-10 (-31%)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-6 (-19%)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96130643"/>
                  </a:ext>
                </a:extLst>
              </a:tr>
              <a:tr h="305813">
                <a:tc>
                  <a:txBody>
                    <a:bodyPr/>
                    <a:lstStyle/>
                    <a:p>
                      <a:pPr algn="l" fontAlgn="b"/>
                      <a:r>
                        <a:rPr lang="en-CA" sz="1600" b="0" i="0" u="none" strike="noStrike">
                          <a:solidFill>
                            <a:srgbClr val="000000"/>
                          </a:solidFill>
                          <a:effectLst/>
                          <a:latin typeface="IBM Plex Sans"/>
                        </a:rPr>
                        <a:t>Health (excl Nursing)</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72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mn-lt"/>
                      </a:endParaRPr>
                    </a:p>
                  </a:txBody>
                  <a:tcPr marL="7620" marR="7620" marT="76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mn-lt"/>
                      </a:endParaRPr>
                    </a:p>
                  </a:txBody>
                  <a:tcPr marL="7620" marR="7620" marT="762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89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-28 (-31%)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-28 (-31%)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-9 (-10%)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3519438194"/>
                  </a:ext>
                </a:extLst>
              </a:tr>
              <a:tr h="265924">
                <a:tc>
                  <a:txBody>
                    <a:bodyPr/>
                    <a:lstStyle/>
                    <a:p>
                      <a:pPr algn="l" fontAlgn="b"/>
                      <a:r>
                        <a:rPr lang="en-CA" sz="1600" b="0" i="0" u="none" strike="noStrike">
                          <a:solidFill>
                            <a:srgbClr val="000000"/>
                          </a:solidFill>
                          <a:effectLst/>
                          <a:latin typeface="IBM Plex Sans"/>
                        </a:rPr>
                        <a:t>Health-Direct Entry Nursing</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IBM Plex Sans"/>
                      </a:endParaRPr>
                    </a:p>
                  </a:txBody>
                  <a:tcPr marL="7620" marR="7620" marT="7620" marB="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chemeClr val="tx1"/>
                          </a:solidFill>
                          <a:effectLst/>
                          <a:latin typeface="IBM Plex Sans"/>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600" b="0" i="0" u="none" strike="noStrike">
                          <a:solidFill>
                            <a:srgbClr val="FF0000"/>
                          </a:solidFill>
                          <a:effectLst/>
                          <a:latin typeface="IBM Plex Sans"/>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600" b="0" i="0" u="none" strike="noStrike">
                          <a:solidFill>
                            <a:srgbClr val="FF0000"/>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1515517432"/>
                  </a:ext>
                </a:extLst>
              </a:tr>
              <a:tr h="265924">
                <a:tc>
                  <a:txBody>
                    <a:bodyPr/>
                    <a:lstStyle/>
                    <a:p>
                      <a:pPr algn="l" fontAlgn="b"/>
                      <a:r>
                        <a:rPr lang="en-CA" sz="1600" b="0" i="0" u="none" strike="noStrike">
                          <a:solidFill>
                            <a:srgbClr val="000000"/>
                          </a:solidFill>
                          <a:effectLst/>
                          <a:latin typeface="IBM Plex Sans"/>
                        </a:rPr>
                        <a:t>LA&amp;PS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321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IBM Plex Sans"/>
                      </a:endParaRPr>
                    </a:p>
                  </a:txBody>
                  <a:tcPr marL="7620" marR="7620" marT="7620" marB="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455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-267 (-59%)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-270 (-59%)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-241 (-53%)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168800925"/>
                  </a:ext>
                </a:extLst>
              </a:tr>
              <a:tr h="265924">
                <a:tc>
                  <a:txBody>
                    <a:bodyPr/>
                    <a:lstStyle/>
                    <a:p>
                      <a:pPr algn="l" fontAlgn="b"/>
                      <a:r>
                        <a:rPr lang="en-CA" sz="1600" b="0" i="0" u="none" strike="noStrike">
                          <a:solidFill>
                            <a:srgbClr val="000000"/>
                          </a:solidFill>
                          <a:effectLst/>
                          <a:latin typeface="IBM Plex Sans"/>
                        </a:rPr>
                        <a:t>Lassonde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156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0">
                      <a:noFill/>
                    </a:lnB>
                    <a:noFill/>
                  </a:tcPr>
                </a:tc>
                <a:tc>
                  <a:txBody>
                    <a:bodyPr/>
                    <a:lstStyle/>
                    <a:p>
                      <a:pPr algn="ctr" fontAlgn="b"/>
                      <a:r>
                        <a:rPr lang="en-CA" sz="1600" b="0" i="0" u="none" strike="noStrike">
                          <a:solidFill>
                            <a:srgbClr val="000000"/>
                          </a:solidFill>
                          <a:effectLst/>
                          <a:latin typeface="IBM Plex Sans"/>
                        </a:rPr>
                        <a:t>250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-139 (-56%)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-140 (-56%)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-109 (-44%)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1357849516"/>
                  </a:ext>
                </a:extLst>
              </a:tr>
              <a:tr h="265924">
                <a:tc>
                  <a:txBody>
                    <a:bodyPr/>
                    <a:lstStyle/>
                    <a:p>
                      <a:pPr algn="l" fontAlgn="b"/>
                      <a:r>
                        <a:rPr lang="en-CA" sz="1600" b="0" i="0" u="none" strike="noStrike">
                          <a:solidFill>
                            <a:srgbClr val="000000"/>
                          </a:solidFill>
                          <a:effectLst/>
                          <a:latin typeface="IBM Plex Sans"/>
                        </a:rPr>
                        <a:t>Osgoode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IBM Plex Sans"/>
                      </a:endParaRPr>
                    </a:p>
                  </a:txBody>
                  <a:tcPr marL="7620" marR="7620" marT="7620" marB="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panose="020B0503050203000203"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534280936"/>
                  </a:ext>
                </a:extLst>
              </a:tr>
              <a:tr h="265924">
                <a:tc>
                  <a:txBody>
                    <a:bodyPr/>
                    <a:lstStyle/>
                    <a:p>
                      <a:pPr algn="l" fontAlgn="b"/>
                      <a:r>
                        <a:rPr lang="en-CA" sz="1600" b="0" i="0" u="none" strike="noStrike">
                          <a:solidFill>
                            <a:srgbClr val="000000"/>
                          </a:solidFill>
                          <a:effectLst/>
                          <a:latin typeface="IBM Plex Sans"/>
                        </a:rPr>
                        <a:t>Schulich</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000000"/>
                          </a:solidFill>
                          <a:effectLst/>
                          <a:latin typeface="IBM Plex Sans"/>
                        </a:rPr>
                        <a:t>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lvl="0" algn="ctr">
                        <a:buNone/>
                      </a:pPr>
                      <a:endParaRPr lang="en-CA" sz="1600" b="0" i="0" u="none" strike="noStrike">
                        <a:solidFill>
                          <a:srgbClr val="000000"/>
                        </a:solidFill>
                        <a:effectLst/>
                        <a:latin typeface="IBM Plex Sans"/>
                      </a:endParaRPr>
                    </a:p>
                  </a:txBody>
                  <a:tcPr marL="7620" marR="7620" marT="7620" marB="0" anchor="b">
                    <a:lnL w="12700">
                      <a:solidFill>
                        <a:schemeClr val="tx1"/>
                      </a:solidFill>
                    </a:lnL>
                    <a:lnR w="12700">
                      <a:solidFill>
                        <a:schemeClr val="tx1"/>
                      </a:solidFill>
                    </a:lnR>
                    <a:lnT w="0">
                      <a:noFill/>
                    </a:lnT>
                    <a:lnB w="0">
                      <a:noFill/>
                    </a:lnB>
                    <a:noFill/>
                  </a:tcPr>
                </a:tc>
                <a:tc>
                  <a:txBody>
                    <a:bodyPr/>
                    <a:lstStyle/>
                    <a:p>
                      <a:pPr algn="ctr" fontAlgn="b"/>
                      <a:r>
                        <a:rPr lang="en-CA" sz="1600" b="0" i="0" u="none" strike="noStrike">
                          <a:solidFill>
                            <a:srgbClr val="000000"/>
                          </a:solidFill>
                          <a:effectLst/>
                          <a:latin typeface="IBM Plex Sans"/>
                        </a:rPr>
                        <a:t>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a:rPr>
                        <a:t>-36 (-45%)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-35 (-44%)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tc>
                  <a:txBody>
                    <a:bodyPr/>
                    <a:lstStyle/>
                    <a:p>
                      <a:pPr algn="ctr" fontAlgn="b"/>
                      <a:r>
                        <a:rPr lang="en-CA" sz="1600" b="0" i="0" u="none" strike="noStrike">
                          <a:solidFill>
                            <a:srgbClr val="FF0000"/>
                          </a:solidFill>
                          <a:effectLst/>
                          <a:latin typeface="IBM Plex Sans" panose="020B0503050203000203" pitchFamily="34" charset="0"/>
                        </a:rPr>
                        <a:t>-17 (-21%)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noFill/>
                  </a:tcPr>
                </a:tc>
                <a:extLst>
                  <a:ext uri="{0D108BD9-81ED-4DB2-BD59-A6C34878D82A}">
                    <a16:rowId xmlns:a16="http://schemas.microsoft.com/office/drawing/2014/main" val="785672401"/>
                  </a:ext>
                </a:extLst>
              </a:tr>
              <a:tr h="265924">
                <a:tc>
                  <a:txBody>
                    <a:bodyPr/>
                    <a:lstStyle/>
                    <a:p>
                      <a:pPr algn="l" fontAlgn="b"/>
                      <a:r>
                        <a:rPr lang="en-CA" sz="1600" b="0" i="0" u="none" strike="noStrike">
                          <a:solidFill>
                            <a:srgbClr val="000000"/>
                          </a:solidFill>
                          <a:effectLst/>
                          <a:latin typeface="IBM Plex Sans"/>
                        </a:rPr>
                        <a:t>Science</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000000"/>
                          </a:solidFill>
                          <a:effectLst/>
                          <a:latin typeface="IBM Plex Sans"/>
                        </a:rPr>
                        <a:t>96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endParaRPr lang="en-CA" sz="1600" b="0" i="0" u="none" strike="noStrike">
                        <a:solidFill>
                          <a:srgbClr val="000000"/>
                        </a:solidFill>
                        <a:effectLst/>
                        <a:latin typeface="IBM Plex Sans"/>
                      </a:endParaRPr>
                    </a:p>
                  </a:txBody>
                  <a:tcPr marL="7620" marR="7620" marT="7620" marB="0" anchor="b">
                    <a:lnL w="12700">
                      <a:solidFill>
                        <a:schemeClr val="tx1"/>
                      </a:solidFill>
                    </a:lnL>
                    <a:lnR w="12700">
                      <a:solidFill>
                        <a:schemeClr val="tx1"/>
                      </a:solidFill>
                    </a:lnR>
                    <a:lnT w="0">
                      <a:noFill/>
                    </a:lnT>
                    <a:lnB w="6350">
                      <a:solidFill>
                        <a:srgbClr val="000000"/>
                      </a:solidFill>
                    </a:lnB>
                    <a:noFill/>
                  </a:tcPr>
                </a:tc>
                <a:tc>
                  <a:txBody>
                    <a:bodyPr/>
                    <a:lstStyle/>
                    <a:p>
                      <a:pPr algn="ctr" fontAlgn="b"/>
                      <a:r>
                        <a:rPr lang="en-CA" sz="1600" b="0" i="0" u="none" strike="noStrike">
                          <a:solidFill>
                            <a:srgbClr val="000000"/>
                          </a:solidFill>
                          <a:effectLst/>
                          <a:latin typeface="IBM Plex Sans"/>
                        </a:rPr>
                        <a:t>193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0"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FF0000"/>
                          </a:solidFill>
                          <a:effectLst/>
                          <a:latin typeface="IBM Plex Sans"/>
                        </a:rPr>
                        <a:t>-83 (-43%)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0" i="0" u="none" strike="noStrike">
                        <a:solidFill>
                          <a:srgbClr val="000000"/>
                        </a:solidFill>
                        <a:effectLs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FF0000"/>
                          </a:solidFill>
                          <a:effectLst/>
                          <a:latin typeface="IBM Plex Sans" panose="020B0503050203000203" pitchFamily="34" charset="0"/>
                        </a:rPr>
                        <a:t>-111 (-58%)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0" i="0" u="none" strike="noStrike">
                          <a:solidFill>
                            <a:srgbClr val="FF0000"/>
                          </a:solidFill>
                          <a:effectLst/>
                          <a:latin typeface="IBM Plex Sans" panose="020B0503050203000203" pitchFamily="34" charset="0"/>
                        </a:rPr>
                        <a:t>-105 (-54%)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3031178"/>
                  </a:ext>
                </a:extLst>
              </a:tr>
              <a:tr h="265924">
                <a:tc>
                  <a:txBody>
                    <a:bodyPr/>
                    <a:lstStyle/>
                    <a:p>
                      <a:pPr algn="l" fontAlgn="b"/>
                      <a:r>
                        <a:rPr lang="en-CA" sz="1600" b="1" i="0" u="none" strike="noStrike">
                          <a:solidFill>
                            <a:srgbClr val="000000"/>
                          </a:solidFill>
                          <a:effectLst/>
                          <a:latin typeface="IBM Plex Sans"/>
                        </a:rPr>
                        <a:t>Total</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816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endParaRPr lang="en-CA" sz="1600" b="1" i="0" u="none" strike="noStrike">
                        <a:solidFill>
                          <a:srgbClr val="000000"/>
                        </a:solidFill>
                        <a:effectLst/>
                        <a:latin typeface="IBM Plex Sans"/>
                      </a:endParaRPr>
                    </a:p>
                  </a:txBody>
                  <a:tcPr marL="7620" marR="7620" marT="7620" marB="0" anchor="b">
                    <a:lnL w="12700">
                      <a:solidFill>
                        <a:schemeClr val="tx1"/>
                      </a:solidFill>
                    </a:lnL>
                    <a:lnR w="12700">
                      <a:solidFill>
                        <a:schemeClr val="tx1"/>
                      </a:solidFill>
                    </a:lnR>
                    <a:lnT w="6350">
                      <a:solidFill>
                        <a:srgbClr val="000000"/>
                      </a:solidFill>
                    </a:lnT>
                    <a:lnB w="6350">
                      <a:solidFill>
                        <a:srgbClr val="000000"/>
                      </a:solidFill>
                    </a:lnB>
                    <a:noFill/>
                  </a:tcPr>
                </a:tc>
                <a:tc>
                  <a:txBody>
                    <a:bodyPr/>
                    <a:lstStyle/>
                    <a:p>
                      <a:pPr algn="ctr" fontAlgn="b"/>
                      <a:r>
                        <a:rPr lang="en-CA" sz="1600" b="1" i="0" u="none" strike="noStrike">
                          <a:solidFill>
                            <a:srgbClr val="000000"/>
                          </a:solidFill>
                          <a:effectLst/>
                          <a:latin typeface="IBM Plex Sans"/>
                        </a:rPr>
                        <a:t>1,239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a:rPr>
                        <a:t>-625 (-50%)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panose="020B0503050203000203" pitchFamily="34" charset="0"/>
                        </a:rPr>
                        <a:t>-666 (-54%)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panose="020B0503050203000203" pitchFamily="34" charset="0"/>
                        </a:rPr>
                        <a:t>-549 (-44%)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0005835"/>
                  </a:ext>
                </a:extLst>
              </a:tr>
            </a:tbl>
          </a:graphicData>
        </a:graphic>
      </p:graphicFrame>
      <p:sp>
        <p:nvSpPr>
          <p:cNvPr id="6" name="Rectangle 5">
            <a:extLst>
              <a:ext uri="{FF2B5EF4-FFF2-40B4-BE49-F238E27FC236}">
                <a16:creationId xmlns:a16="http://schemas.microsoft.com/office/drawing/2014/main" id="{41F5C72A-5AF5-427C-FB8B-441D88170D1F}"/>
              </a:ext>
            </a:extLst>
          </p:cNvPr>
          <p:cNvSpPr/>
          <p:nvPr/>
        </p:nvSpPr>
        <p:spPr>
          <a:xfrm>
            <a:off x="6567105" y="1464950"/>
            <a:ext cx="1477669" cy="4258713"/>
          </a:xfrm>
          <a:prstGeom prst="rect">
            <a:avLst/>
          </a:prstGeom>
          <a:solidFill>
            <a:schemeClr val="bg2">
              <a:alpha val="6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pic>
        <p:nvPicPr>
          <p:cNvPr id="7" name="Picture 6" descr="A black and yellow rectangle&#10;&#10;AI-generated content may be incorrect.">
            <a:extLst>
              <a:ext uri="{FF2B5EF4-FFF2-40B4-BE49-F238E27FC236}">
                <a16:creationId xmlns:a16="http://schemas.microsoft.com/office/drawing/2014/main" id="{A75FC8C0-0DE8-064B-6003-661C96AA72D1}"/>
              </a:ext>
            </a:extLst>
          </p:cNvPr>
          <p:cNvPicPr>
            <a:picLocks noChangeAspect="1"/>
          </p:cNvPicPr>
          <p:nvPr/>
        </p:nvPicPr>
        <p:blipFill>
          <a:blip r:embed="rId3"/>
          <a:stretch>
            <a:fillRect/>
          </a:stretch>
        </p:blipFill>
        <p:spPr>
          <a:xfrm>
            <a:off x="9827892" y="1464951"/>
            <a:ext cx="1686491" cy="4258712"/>
          </a:xfrm>
          <a:prstGeom prst="rect">
            <a:avLst/>
          </a:prstGeom>
        </p:spPr>
      </p:pic>
      <p:sp>
        <p:nvSpPr>
          <p:cNvPr id="3" name="TextBox 2">
            <a:extLst>
              <a:ext uri="{FF2B5EF4-FFF2-40B4-BE49-F238E27FC236}">
                <a16:creationId xmlns:a16="http://schemas.microsoft.com/office/drawing/2014/main" id="{81D5D14A-ED33-7433-A43F-433E9C635FC2}"/>
              </a:ext>
            </a:extLst>
          </p:cNvPr>
          <p:cNvSpPr txBox="1"/>
          <p:nvPr/>
        </p:nvSpPr>
        <p:spPr>
          <a:xfrm>
            <a:off x="658364" y="5805874"/>
            <a:ext cx="11142281"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a:ln>
                  <a:noFill/>
                </a:ln>
                <a:solidFill>
                  <a:srgbClr val="E31837"/>
                </a:solidFill>
                <a:effectLst/>
                <a:uLnTx/>
                <a:uFillTx/>
                <a:latin typeface="IBM Plex Sans Bold"/>
                <a:ea typeface="+mn-ea"/>
                <a:cs typeface="+mn-cs"/>
              </a:rPr>
              <a:t>These estimates do not account for the high study permit extension processing times affecting in-Canada international applicants which is expected to worsen the institutional gap to target.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a:ln>
                  <a:noFill/>
                </a:ln>
                <a:solidFill>
                  <a:srgbClr val="E31837"/>
                </a:solidFill>
                <a:effectLst/>
                <a:uLnTx/>
                <a:uFillTx/>
                <a:latin typeface="IBM Plex Sans Bold"/>
                <a:ea typeface="+mn-ea"/>
                <a:cs typeface="+mn-cs"/>
              </a:rPr>
              <a:t> Various scenarios have been separately modelled to identify the potential impact of these processing delays.</a:t>
            </a:r>
          </a:p>
        </p:txBody>
      </p:sp>
    </p:spTree>
    <p:extLst>
      <p:ext uri="{BB962C8B-B14F-4D97-AF65-F5344CB8AC3E}">
        <p14:creationId xmlns:p14="http://schemas.microsoft.com/office/powerpoint/2010/main" val="434866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69235-24C0-CCE3-BFB1-52C436B7E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220AF-6365-15C1-1A46-98E69850CDD7}"/>
              </a:ext>
            </a:extLst>
          </p:cNvPr>
          <p:cNvSpPr>
            <a:spLocks noGrp="1"/>
          </p:cNvSpPr>
          <p:nvPr>
            <p:ph type="title"/>
          </p:nvPr>
        </p:nvSpPr>
        <p:spPr>
          <a:xfrm>
            <a:off x="358346" y="0"/>
            <a:ext cx="11565924" cy="984954"/>
          </a:xfrm>
        </p:spPr>
        <p:txBody>
          <a:bodyPr>
            <a:normAutofit fontScale="90000"/>
          </a:bodyPr>
          <a:lstStyle/>
          <a:p>
            <a:r>
              <a:rPr lang="en-CA" b="1"/>
              <a:t>Markham Campus Undergraduate 2025-26 Fall Term </a:t>
            </a:r>
            <a:r>
              <a:rPr lang="en-CA" b="1" i="1"/>
              <a:t>Eligible and Ineligible Visa </a:t>
            </a:r>
            <a:r>
              <a:rPr lang="en-CA" b="1"/>
              <a:t>New Student Headcount by Faculty Relative to Enrolment Contract Target</a:t>
            </a:r>
          </a:p>
        </p:txBody>
      </p:sp>
      <p:sp>
        <p:nvSpPr>
          <p:cNvPr id="5" name="Slide Number Placeholder 4">
            <a:extLst>
              <a:ext uri="{FF2B5EF4-FFF2-40B4-BE49-F238E27FC236}">
                <a16:creationId xmlns:a16="http://schemas.microsoft.com/office/drawing/2014/main" id="{6DC5F246-2DAB-FFAC-BBEC-6C55151365FF}"/>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graphicFrame>
        <p:nvGraphicFramePr>
          <p:cNvPr id="6" name="Table 5">
            <a:extLst>
              <a:ext uri="{FF2B5EF4-FFF2-40B4-BE49-F238E27FC236}">
                <a16:creationId xmlns:a16="http://schemas.microsoft.com/office/drawing/2014/main" id="{6FCF5C23-ECF7-9FDF-0921-95B40CD5BDF3}"/>
              </a:ext>
            </a:extLst>
          </p:cNvPr>
          <p:cNvGraphicFramePr>
            <a:graphicFrameLocks noGrp="1"/>
          </p:cNvGraphicFramePr>
          <p:nvPr/>
        </p:nvGraphicFramePr>
        <p:xfrm>
          <a:off x="1062678" y="1219734"/>
          <a:ext cx="9763358" cy="4615634"/>
        </p:xfrm>
        <a:graphic>
          <a:graphicData uri="http://schemas.openxmlformats.org/drawingml/2006/table">
            <a:tbl>
              <a:tblPr/>
              <a:tblGrid>
                <a:gridCol w="3011577">
                  <a:extLst>
                    <a:ext uri="{9D8B030D-6E8A-4147-A177-3AD203B41FA5}">
                      <a16:colId xmlns:a16="http://schemas.microsoft.com/office/drawing/2014/main" val="1282325156"/>
                    </a:ext>
                  </a:extLst>
                </a:gridCol>
                <a:gridCol w="1343198">
                  <a:extLst>
                    <a:ext uri="{9D8B030D-6E8A-4147-A177-3AD203B41FA5}">
                      <a16:colId xmlns:a16="http://schemas.microsoft.com/office/drawing/2014/main" val="2093210585"/>
                    </a:ext>
                  </a:extLst>
                </a:gridCol>
                <a:gridCol w="1842428">
                  <a:extLst>
                    <a:ext uri="{9D8B030D-6E8A-4147-A177-3AD203B41FA5}">
                      <a16:colId xmlns:a16="http://schemas.microsoft.com/office/drawing/2014/main" val="573161265"/>
                    </a:ext>
                  </a:extLst>
                </a:gridCol>
                <a:gridCol w="1752553">
                  <a:extLst>
                    <a:ext uri="{9D8B030D-6E8A-4147-A177-3AD203B41FA5}">
                      <a16:colId xmlns:a16="http://schemas.microsoft.com/office/drawing/2014/main" val="3579888192"/>
                    </a:ext>
                  </a:extLst>
                </a:gridCol>
                <a:gridCol w="1813602">
                  <a:extLst>
                    <a:ext uri="{9D8B030D-6E8A-4147-A177-3AD203B41FA5}">
                      <a16:colId xmlns:a16="http://schemas.microsoft.com/office/drawing/2014/main" val="2675505097"/>
                    </a:ext>
                  </a:extLst>
                </a:gridCol>
              </a:tblGrid>
              <a:tr h="242812">
                <a:tc>
                  <a:txBody>
                    <a:bodyPr/>
                    <a:lstStyle/>
                    <a:p>
                      <a:pPr algn="l"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600" b="1" i="0" u="none" strike="noStrike">
                        <a:solidFill>
                          <a:srgbClr val="000000"/>
                        </a:solidFill>
                        <a:effectLst/>
                        <a:latin typeface="IBM Plex Sans"/>
                      </a:endParaRP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CA" sz="1600" b="1" i="0" u="none" strike="noStrike">
                        <a:solidFill>
                          <a:srgbClr val="000000"/>
                        </a:solidFill>
                        <a:effectLst/>
                        <a:latin typeface="IBM Plex Sans"/>
                      </a:endParaRP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4250284"/>
                  </a:ext>
                </a:extLst>
              </a:tr>
              <a:tr h="906669">
                <a:tc>
                  <a:txBody>
                    <a:bodyPr/>
                    <a:lstStyle/>
                    <a:p>
                      <a:pPr algn="l" fontAlgn="t"/>
                      <a:r>
                        <a:rPr lang="en-CA" sz="1600" b="1" i="0" u="none" strike="noStrike">
                          <a:solidFill>
                            <a:srgbClr val="000000"/>
                          </a:solidFill>
                          <a:effectLst/>
                          <a:latin typeface="IBM Plex Sans"/>
                        </a:rPr>
                        <a:t>Fall Term New Student Headcount</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a:rPr>
                        <a:t>2024-25 Actuals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CA" sz="1600" b="1" i="0" u="none" strike="noStrike">
                          <a:solidFill>
                            <a:srgbClr val="000000"/>
                          </a:solidFill>
                          <a:effectLst/>
                          <a:latin typeface="IBM Plex Sans"/>
                        </a:rPr>
                        <a:t>2025-26 Enrolment Contract Targets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a:rPr>
                        <a:t>2025-26 Estimate</a:t>
                      </a:r>
                    </a:p>
                    <a:p>
                      <a:pPr algn="ctr" fontAlgn="t"/>
                      <a:r>
                        <a:rPr lang="en-CA" sz="1600" b="1" i="0" u="none" strike="noStrike">
                          <a:solidFill>
                            <a:srgbClr val="000000"/>
                          </a:solidFill>
                          <a:effectLst/>
                          <a:latin typeface="IBM Plex Sans"/>
                        </a:rPr>
                        <a:t> (Jun 2025)</a:t>
                      </a:r>
                    </a:p>
                    <a:p>
                      <a:pPr algn="ctr" fontAlgn="t"/>
                      <a:r>
                        <a:rPr lang="en-CA" sz="1400" b="1" i="1" u="none" strike="noStrike">
                          <a:solidFill>
                            <a:schemeClr val="accent1"/>
                          </a:solidFill>
                          <a:effectLst/>
                          <a:latin typeface="IBM Plex Sans"/>
                        </a:rPr>
                        <a:t>Fall 2025 Projected Headcount</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CA" sz="1600" b="1" i="0" u="none" strike="noStrike">
                          <a:solidFill>
                            <a:srgbClr val="000000"/>
                          </a:solidFill>
                          <a:effectLst/>
                          <a:latin typeface="IBM Plex Sans"/>
                        </a:rPr>
                        <a:t>Variance to Target</a:t>
                      </a:r>
                    </a:p>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5472587"/>
                  </a:ext>
                </a:extLst>
              </a:tr>
              <a:tr h="262282">
                <a:tc>
                  <a:txBody>
                    <a:bodyPr/>
                    <a:lstStyle/>
                    <a:p>
                      <a:pPr algn="l" fontAlgn="t"/>
                      <a:r>
                        <a:rPr lang="en-CA" sz="1600" b="1" i="0" u="none" strike="noStrike">
                          <a:solidFill>
                            <a:srgbClr val="000000"/>
                          </a:solidFill>
                          <a:effectLst/>
                          <a:latin typeface="IBM Plex Sans"/>
                        </a:rPr>
                        <a:t>Eligible</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519789561"/>
                  </a:ext>
                </a:extLst>
              </a:tr>
              <a:tr h="289891">
                <a:tc>
                  <a:txBody>
                    <a:bodyPr/>
                    <a:lstStyle/>
                    <a:p>
                      <a:pPr marL="457200" marR="0" lvl="1" indent="0" algn="l" defTabSz="914400" rtl="0" eaLnBrk="1" fontAlgn="b" latinLnBrk="0" hangingPunct="1">
                        <a:lnSpc>
                          <a:spcPct val="100000"/>
                        </a:lnSpc>
                        <a:spcBef>
                          <a:spcPts val="0"/>
                        </a:spcBef>
                        <a:spcAft>
                          <a:spcPts val="0"/>
                        </a:spcAft>
                        <a:buClrTx/>
                        <a:buSzTx/>
                        <a:buFontTx/>
                        <a:buNone/>
                        <a:tabLst/>
                        <a:defRPr/>
                      </a:pPr>
                      <a:r>
                        <a:rPr lang="en-CA" sz="1600" b="0" i="0" u="none" strike="noStrike">
                          <a:solidFill>
                            <a:srgbClr val="000000"/>
                          </a:solidFill>
                          <a:effectLst/>
                          <a:latin typeface="IBM Plex Sans"/>
                        </a:rPr>
                        <a:t>Education</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600" b="0" i="0" u="none" strike="noStrike">
                          <a:solidFill>
                            <a:srgbClr val="000000"/>
                          </a:solidFill>
                          <a:effectLst/>
                          <a:latin typeface="IBM Plex Sans"/>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600" b="0" i="0" u="none" strike="noStrike">
                          <a:solidFill>
                            <a:srgbClr val="000000"/>
                          </a:solidFill>
                          <a:effectLst/>
                          <a:latin typeface="IBM Plex Sans"/>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600" b="0" i="0" u="none" strike="noStrike">
                          <a:solidFill>
                            <a:schemeClr val="tx1"/>
                          </a:solidFill>
                          <a:effectLst/>
                          <a:latin typeface="IBM Plex Sans"/>
                        </a:rPr>
                        <a:t>180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180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27146198"/>
                  </a:ext>
                </a:extLst>
              </a:tr>
              <a:tr h="251989">
                <a:tc>
                  <a:txBody>
                    <a:bodyPr/>
                    <a:lstStyle/>
                    <a:p>
                      <a:pPr lvl="1" algn="l" fontAlgn="b"/>
                      <a:r>
                        <a:rPr lang="en-CA" sz="1600" b="0" i="0" u="none" strike="noStrike">
                          <a:solidFill>
                            <a:srgbClr val="000000"/>
                          </a:solidFill>
                          <a:effectLst/>
                          <a:latin typeface="IBM Plex Sans"/>
                        </a:rPr>
                        <a:t>AMPD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29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35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25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53808126"/>
                  </a:ext>
                </a:extLst>
              </a:tr>
              <a:tr h="260079">
                <a:tc>
                  <a:txBody>
                    <a:bodyPr/>
                    <a:lstStyle/>
                    <a:p>
                      <a:pPr lvl="1" algn="l" fontAlgn="b"/>
                      <a:r>
                        <a:rPr lang="en-CA" sz="1600" b="0" i="0" u="none" strike="noStrike" dirty="0">
                          <a:solidFill>
                            <a:srgbClr val="000000"/>
                          </a:solidFill>
                          <a:effectLst/>
                          <a:latin typeface="IBM Plex Sans"/>
                        </a:rPr>
                        <a:t>LA&amp;PS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101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160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97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-63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55296779"/>
                  </a:ext>
                </a:extLst>
              </a:tr>
              <a:tr h="256031">
                <a:tc>
                  <a:txBody>
                    <a:bodyPr/>
                    <a:lstStyle/>
                    <a:p>
                      <a:pPr lvl="1" algn="l" fontAlgn="b"/>
                      <a:r>
                        <a:rPr lang="en-CA" sz="1600" b="0" i="0" u="none" strike="noStrike">
                          <a:solidFill>
                            <a:srgbClr val="000000"/>
                          </a:solidFill>
                          <a:effectLst/>
                          <a:latin typeface="IBM Plex Sans"/>
                        </a:rPr>
                        <a:t>Lassonde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161</a:t>
                      </a:r>
                      <a:endParaRPr lang="en-CA" sz="1600" b="0" i="0" u="none" strike="noStrike">
                        <a:solidFill>
                          <a:srgbClr val="000000"/>
                        </a:solidFill>
                        <a:effectLst/>
                        <a:highlight>
                          <a:srgbClr val="FFFF00"/>
                        </a:highligh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206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118</a:t>
                      </a:r>
                      <a:endParaRPr lang="en-CA" sz="1600" b="0" i="0" u="none" strike="noStrike">
                        <a:solidFill>
                          <a:schemeClr val="tx1"/>
                        </a:solidFill>
                        <a:effectLst/>
                        <a:highlight>
                          <a:srgbClr val="FFFF00"/>
                        </a:highligh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-88</a:t>
                      </a:r>
                      <a:endParaRPr lang="en-CA" sz="1600" b="0" i="0" u="none" strike="noStrike">
                        <a:solidFill>
                          <a:schemeClr val="tx1"/>
                        </a:solidFill>
                        <a:effectLst/>
                        <a:highlight>
                          <a:srgbClr val="FFFF00"/>
                        </a:highlight>
                        <a:latin typeface="IBM Plex San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93486319"/>
                  </a:ext>
                </a:extLst>
              </a:tr>
              <a:tr h="268224">
                <a:tc>
                  <a:txBody>
                    <a:bodyPr/>
                    <a:lstStyle/>
                    <a:p>
                      <a:pPr lvl="1" algn="l" fontAlgn="b"/>
                      <a:r>
                        <a:rPr lang="en-CA" sz="1600" b="0" i="0" u="none" strike="noStrike">
                          <a:solidFill>
                            <a:srgbClr val="000000"/>
                          </a:solidFill>
                          <a:effectLst/>
                          <a:latin typeface="IBM Plex Sans"/>
                        </a:rPr>
                        <a:t>Science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4756449"/>
                  </a:ext>
                </a:extLst>
              </a:tr>
              <a:tr h="260079">
                <a:tc>
                  <a:txBody>
                    <a:bodyPr/>
                    <a:lstStyle/>
                    <a:p>
                      <a:pPr algn="l" fontAlgn="b"/>
                      <a:r>
                        <a:rPr lang="en-CA" sz="1600" b="1" i="0" u="none" strike="noStrike">
                          <a:solidFill>
                            <a:srgbClr val="000000"/>
                          </a:solidFill>
                          <a:effectLst/>
                          <a:latin typeface="IBM Plex Sans"/>
                        </a:rPr>
                        <a:t>Eligible Total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1" i="0" u="none" strike="noStrike">
                          <a:solidFill>
                            <a:srgbClr val="000000"/>
                          </a:solidFill>
                          <a:effectLst/>
                          <a:latin typeface="IBM Plex Sans"/>
                        </a:rPr>
                        <a:t>300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1" i="0" u="none" strike="noStrike" dirty="0">
                          <a:solidFill>
                            <a:srgbClr val="000000"/>
                          </a:solidFill>
                          <a:effectLst/>
                          <a:latin typeface="IBM Plex Sans"/>
                        </a:rPr>
                        <a:t>421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1" i="0" u="none" strike="noStrike">
                          <a:solidFill>
                            <a:schemeClr val="tx1"/>
                          </a:solidFill>
                          <a:effectLst/>
                          <a:latin typeface="IBM Plex Sans"/>
                        </a:rPr>
                        <a:t>431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b">
                        <a:buNone/>
                      </a:pPr>
                      <a:r>
                        <a:rPr lang="en-CA" sz="1600" b="1" i="0" u="none" strike="noStrike">
                          <a:solidFill>
                            <a:schemeClr val="tx1"/>
                          </a:solidFill>
                          <a:effectLst/>
                          <a:latin typeface="IBM Plex Sans"/>
                        </a:rPr>
                        <a:t>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4500470"/>
                  </a:ext>
                </a:extLst>
              </a:tr>
              <a:tr h="260079">
                <a:tc>
                  <a:txBody>
                    <a:bodyPr/>
                    <a:lstStyle/>
                    <a:p>
                      <a:pPr algn="l" fontAlgn="t"/>
                      <a:r>
                        <a:rPr lang="en-CA" sz="1600" b="1" i="0" u="none" strike="noStrike">
                          <a:solidFill>
                            <a:srgbClr val="000000"/>
                          </a:solidFill>
                          <a:effectLst/>
                          <a:latin typeface="IBM Plex Sans"/>
                        </a:rPr>
                        <a:t>Ineligible Visa</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CA" sz="1600" b="1" i="0" u="none" strike="noStrike">
                        <a:solidFill>
                          <a:schemeClr val="tx1"/>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CA" sz="1600" b="1" i="0" u="none" strike="noStrike">
                        <a:solidFill>
                          <a:srgbClr val="FF0000"/>
                        </a:solidFill>
                        <a:effectLst/>
                        <a:latin typeface="IBM Plex Sans" panose="020B050305020300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1897070"/>
                  </a:ext>
                </a:extLst>
              </a:tr>
              <a:tr h="260079">
                <a:tc>
                  <a:txBody>
                    <a:bodyPr/>
                    <a:lstStyle/>
                    <a:p>
                      <a:pPr lvl="1" algn="l" fontAlgn="b"/>
                      <a:r>
                        <a:rPr lang="en-CA" sz="1600" b="0" i="0" u="none" strike="noStrike">
                          <a:solidFill>
                            <a:srgbClr val="000000"/>
                          </a:solidFill>
                          <a:effectLst/>
                          <a:latin typeface="IBM Plex Sans"/>
                        </a:rPr>
                        <a:t>AMPD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90581751"/>
                  </a:ext>
                </a:extLst>
              </a:tr>
              <a:tr h="260079">
                <a:tc>
                  <a:txBody>
                    <a:bodyPr/>
                    <a:lstStyle/>
                    <a:p>
                      <a:pPr lvl="1" algn="l" fontAlgn="b"/>
                      <a:r>
                        <a:rPr lang="en-CA" sz="1600" b="0" i="0" u="none" strike="noStrike">
                          <a:solidFill>
                            <a:srgbClr val="000000"/>
                          </a:solidFill>
                          <a:effectLst/>
                          <a:latin typeface="IBM Plex Sans"/>
                        </a:rPr>
                        <a:t>LA&amp;PS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13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-21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514126056"/>
                  </a:ext>
                </a:extLst>
              </a:tr>
              <a:tr h="293184">
                <a:tc>
                  <a:txBody>
                    <a:bodyPr/>
                    <a:lstStyle/>
                    <a:p>
                      <a:pPr lvl="1" algn="l" fontAlgn="b"/>
                      <a:r>
                        <a:rPr lang="en-CA" sz="1600" b="0" i="0" u="none" strike="noStrike">
                          <a:solidFill>
                            <a:srgbClr val="000000"/>
                          </a:solidFill>
                          <a:effectLst/>
                          <a:latin typeface="IBM Plex Sans"/>
                        </a:rPr>
                        <a:t>Lassonde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79068033"/>
                  </a:ext>
                </a:extLst>
              </a:tr>
              <a:tr h="260079">
                <a:tc>
                  <a:txBody>
                    <a:bodyPr/>
                    <a:lstStyle/>
                    <a:p>
                      <a:pPr lvl="1" algn="l" fontAlgn="b"/>
                      <a:r>
                        <a:rPr lang="en-CA" sz="1600" b="0" i="0" u="none" strike="noStrike">
                          <a:solidFill>
                            <a:srgbClr val="000000"/>
                          </a:solidFill>
                          <a:effectLst/>
                          <a:latin typeface="IBM Plex Sans"/>
                        </a:rPr>
                        <a:t>Science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rgbClr val="000000"/>
                          </a:solidFill>
                          <a:effectLst/>
                          <a:latin typeface="IBM Plex Sans"/>
                        </a:rPr>
                        <a:t>12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chemeClr val="tx1"/>
                          </a:solidFill>
                          <a:effectLst/>
                          <a:latin typeface="IBM Plex Sans"/>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0" i="0" u="none" strike="noStrike">
                          <a:solidFill>
                            <a:srgbClr val="FF0000"/>
                          </a:solidFill>
                          <a:effectLst/>
                          <a:latin typeface="IBM Plex Sans"/>
                        </a:rPr>
                        <a:t>-11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7966717"/>
                  </a:ext>
                </a:extLst>
              </a:tr>
              <a:tr h="260079">
                <a:tc>
                  <a:txBody>
                    <a:bodyPr/>
                    <a:lstStyle/>
                    <a:p>
                      <a:pPr algn="l" fontAlgn="b"/>
                      <a:r>
                        <a:rPr lang="en-CA" sz="1600" b="1" i="0" u="none" strike="noStrike">
                          <a:solidFill>
                            <a:srgbClr val="000000"/>
                          </a:solidFill>
                          <a:effectLst/>
                          <a:latin typeface="IBM Plex Sans"/>
                        </a:rPr>
                        <a:t>Ineligible Visa Total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12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69</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chemeClr val="tx1"/>
                          </a:solidFill>
                          <a:effectLst/>
                          <a:latin typeface="IBM Plex Sans"/>
                        </a:rPr>
                        <a:t>25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FF0000"/>
                          </a:solidFill>
                          <a:effectLst/>
                          <a:latin typeface="IBM Plex Sans"/>
                        </a:rPr>
                        <a:t>-44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5184852"/>
                  </a:ext>
                </a:extLst>
              </a:tr>
            </a:tbl>
          </a:graphicData>
        </a:graphic>
      </p:graphicFrame>
      <p:sp>
        <p:nvSpPr>
          <p:cNvPr id="3" name="TextBox 2">
            <a:extLst>
              <a:ext uri="{FF2B5EF4-FFF2-40B4-BE49-F238E27FC236}">
                <a16:creationId xmlns:a16="http://schemas.microsoft.com/office/drawing/2014/main" id="{BDA35599-3AAA-879B-ECF0-D5C7D0B03A64}"/>
              </a:ext>
            </a:extLst>
          </p:cNvPr>
          <p:cNvSpPr txBox="1"/>
          <p:nvPr/>
        </p:nvSpPr>
        <p:spPr>
          <a:xfrm>
            <a:off x="1062678" y="6148552"/>
            <a:ext cx="880653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a:ln>
                  <a:noFill/>
                </a:ln>
                <a:solidFill>
                  <a:srgbClr val="E11837"/>
                </a:solidFill>
                <a:effectLst/>
                <a:uLnTx/>
                <a:uFillTx/>
                <a:latin typeface="IBM Plex Sans" panose="020F0302020204030204"/>
                <a:ea typeface="+mn-ea"/>
                <a:cs typeface="+mn-cs"/>
              </a:rPr>
              <a:t>Faculty of Education-Teacher Education intake estimates are new and not reflected in the budget plan.</a:t>
            </a:r>
          </a:p>
        </p:txBody>
      </p:sp>
    </p:spTree>
    <p:extLst>
      <p:ext uri="{BB962C8B-B14F-4D97-AF65-F5344CB8AC3E}">
        <p14:creationId xmlns:p14="http://schemas.microsoft.com/office/powerpoint/2010/main" val="2241221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2617-ABEA-E296-AFC0-56FCCBFCAA3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FC736C-5610-6C03-A49C-FFB84528F4A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4" name="Title 3">
            <a:extLst>
              <a:ext uri="{FF2B5EF4-FFF2-40B4-BE49-F238E27FC236}">
                <a16:creationId xmlns:a16="http://schemas.microsoft.com/office/drawing/2014/main" id="{9B27ADF6-D601-9B5C-0C1A-630330E41E52}"/>
              </a:ext>
            </a:extLst>
          </p:cNvPr>
          <p:cNvSpPr>
            <a:spLocks noGrp="1"/>
          </p:cNvSpPr>
          <p:nvPr>
            <p:ph type="title"/>
          </p:nvPr>
        </p:nvSpPr>
        <p:spPr>
          <a:xfrm>
            <a:off x="275903" y="225425"/>
            <a:ext cx="11404196" cy="720000"/>
          </a:xfrm>
        </p:spPr>
        <p:txBody>
          <a:bodyPr>
            <a:normAutofit/>
          </a:bodyPr>
          <a:lstStyle/>
          <a:p>
            <a:r>
              <a:rPr lang="en-US">
                <a:latin typeface="IBM Plex Sans SemiBold"/>
              </a:rPr>
              <a:t>Historical Undergraduate Fall Term New Student Headcount</a:t>
            </a:r>
            <a:endParaRPr lang="en-CA">
              <a:latin typeface="IBM Plex Sans SemiBold"/>
            </a:endParaRPr>
          </a:p>
        </p:txBody>
      </p:sp>
      <p:graphicFrame>
        <p:nvGraphicFramePr>
          <p:cNvPr id="7" name="Content Placeholder 6">
            <a:extLst>
              <a:ext uri="{FF2B5EF4-FFF2-40B4-BE49-F238E27FC236}">
                <a16:creationId xmlns:a16="http://schemas.microsoft.com/office/drawing/2014/main" id="{7C1A7C79-5087-7B0F-E37B-D3088BFCF0A0}"/>
              </a:ext>
            </a:extLst>
          </p:cNvPr>
          <p:cNvGraphicFramePr>
            <a:graphicFrameLocks noGrp="1"/>
          </p:cNvGraphicFramePr>
          <p:nvPr>
            <p:ph sz="quarter" idx="13"/>
          </p:nvPr>
        </p:nvGraphicFramePr>
        <p:xfrm>
          <a:off x="137012" y="1563674"/>
          <a:ext cx="11917921" cy="3644770"/>
        </p:xfrm>
        <a:graphic>
          <a:graphicData uri="http://schemas.openxmlformats.org/drawingml/2006/table">
            <a:tbl>
              <a:tblPr/>
              <a:tblGrid>
                <a:gridCol w="2553804">
                  <a:extLst>
                    <a:ext uri="{9D8B030D-6E8A-4147-A177-3AD203B41FA5}">
                      <a16:colId xmlns:a16="http://schemas.microsoft.com/office/drawing/2014/main" val="3170384041"/>
                    </a:ext>
                  </a:extLst>
                </a:gridCol>
                <a:gridCol w="924889">
                  <a:extLst>
                    <a:ext uri="{9D8B030D-6E8A-4147-A177-3AD203B41FA5}">
                      <a16:colId xmlns:a16="http://schemas.microsoft.com/office/drawing/2014/main" val="2981195007"/>
                    </a:ext>
                  </a:extLst>
                </a:gridCol>
                <a:gridCol w="897282">
                  <a:extLst>
                    <a:ext uri="{9D8B030D-6E8A-4147-A177-3AD203B41FA5}">
                      <a16:colId xmlns:a16="http://schemas.microsoft.com/office/drawing/2014/main" val="1634991403"/>
                    </a:ext>
                  </a:extLst>
                </a:gridCol>
                <a:gridCol w="911084">
                  <a:extLst>
                    <a:ext uri="{9D8B030D-6E8A-4147-A177-3AD203B41FA5}">
                      <a16:colId xmlns:a16="http://schemas.microsoft.com/office/drawing/2014/main" val="2928792781"/>
                    </a:ext>
                  </a:extLst>
                </a:gridCol>
                <a:gridCol w="842065">
                  <a:extLst>
                    <a:ext uri="{9D8B030D-6E8A-4147-A177-3AD203B41FA5}">
                      <a16:colId xmlns:a16="http://schemas.microsoft.com/office/drawing/2014/main" val="2417041840"/>
                    </a:ext>
                  </a:extLst>
                </a:gridCol>
                <a:gridCol w="869673">
                  <a:extLst>
                    <a:ext uri="{9D8B030D-6E8A-4147-A177-3AD203B41FA5}">
                      <a16:colId xmlns:a16="http://schemas.microsoft.com/office/drawing/2014/main" val="780303771"/>
                    </a:ext>
                  </a:extLst>
                </a:gridCol>
                <a:gridCol w="869673">
                  <a:extLst>
                    <a:ext uri="{9D8B030D-6E8A-4147-A177-3AD203B41FA5}">
                      <a16:colId xmlns:a16="http://schemas.microsoft.com/office/drawing/2014/main" val="2443651133"/>
                    </a:ext>
                  </a:extLst>
                </a:gridCol>
                <a:gridCol w="842065">
                  <a:extLst>
                    <a:ext uri="{9D8B030D-6E8A-4147-A177-3AD203B41FA5}">
                      <a16:colId xmlns:a16="http://schemas.microsoft.com/office/drawing/2014/main" val="3836632274"/>
                    </a:ext>
                  </a:extLst>
                </a:gridCol>
                <a:gridCol w="883671">
                  <a:extLst>
                    <a:ext uri="{9D8B030D-6E8A-4147-A177-3AD203B41FA5}">
                      <a16:colId xmlns:a16="http://schemas.microsoft.com/office/drawing/2014/main" val="1039962909"/>
                    </a:ext>
                  </a:extLst>
                </a:gridCol>
                <a:gridCol w="773043">
                  <a:extLst>
                    <a:ext uri="{9D8B030D-6E8A-4147-A177-3AD203B41FA5}">
                      <a16:colId xmlns:a16="http://schemas.microsoft.com/office/drawing/2014/main" val="2854942884"/>
                    </a:ext>
                  </a:extLst>
                </a:gridCol>
                <a:gridCol w="717825">
                  <a:extLst>
                    <a:ext uri="{9D8B030D-6E8A-4147-A177-3AD203B41FA5}">
                      <a16:colId xmlns:a16="http://schemas.microsoft.com/office/drawing/2014/main" val="2982941192"/>
                    </a:ext>
                  </a:extLst>
                </a:gridCol>
                <a:gridCol w="832847">
                  <a:extLst>
                    <a:ext uri="{9D8B030D-6E8A-4147-A177-3AD203B41FA5}">
                      <a16:colId xmlns:a16="http://schemas.microsoft.com/office/drawing/2014/main" val="341229552"/>
                    </a:ext>
                  </a:extLst>
                </a:gridCol>
              </a:tblGrid>
              <a:tr h="279146">
                <a:tc rowSpan="2">
                  <a:txBody>
                    <a:bodyPr/>
                    <a:lstStyle/>
                    <a:p>
                      <a:pPr marL="0" marR="0" lvl="0" indent="0" algn="l" rtl="0" eaLnBrk="1" fontAlgn="auto" latinLnBrk="0" hangingPunct="1">
                        <a:lnSpc>
                          <a:spcPct val="100000"/>
                        </a:lnSpc>
                        <a:spcBef>
                          <a:spcPts val="0"/>
                        </a:spcBef>
                        <a:spcAft>
                          <a:spcPts val="0"/>
                        </a:spcAft>
                        <a:buClrTx/>
                        <a:buSzTx/>
                        <a:buFontTx/>
                        <a:buNone/>
                      </a:pPr>
                      <a:r>
                        <a:rPr lang="en-CA" sz="1800" b="1" i="0" u="none" strike="noStrike">
                          <a:solidFill>
                            <a:srgbClr val="000000"/>
                          </a:solidFill>
                          <a:effectLst/>
                          <a:latin typeface="IBM Plex Sans"/>
                        </a:rPr>
                        <a:t>Undergraduate Fall Term New Student Headcount</a:t>
                      </a:r>
                      <a:endParaRPr lang="en-CA">
                        <a:latin typeface="IBM Plex Sans"/>
                      </a:endParaRPr>
                    </a:p>
                  </a:txBody>
                  <a:tcPr marL="7620" marR="7620" marT="762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7">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CA"/>
                    </a:p>
                  </a:txBody>
                  <a:tcPr/>
                </a:tc>
                <a:tc hMerge="1">
                  <a:txBody>
                    <a:bodyPr/>
                    <a:lstStyle/>
                    <a:p>
                      <a:pPr algn="r"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CA" sz="1600" b="1" i="0" u="none" strike="noStrike">
                        <a:solidFill>
                          <a:srgbClr val="000000"/>
                        </a:solidFill>
                        <a:effectLst/>
                        <a:latin typeface="IBM Plex Sans" panose="020B0503050203000203" pitchFamily="34"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CA" sz="1600" b="1" i="0" u="none" strike="noStrike">
                        <a:solidFill>
                          <a:srgbClr val="000000"/>
                        </a:solidFill>
                        <a:effectLst/>
                        <a:latin typeface="IBM Plex Sans" panose="020B0503050203000203" pitchFamily="34" charset="0"/>
                      </a:endParaRP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2689584"/>
                  </a:ext>
                </a:extLst>
              </a:tr>
              <a:tr h="814391">
                <a:tc vMerge="1">
                  <a:txBody>
                    <a:bodyPr/>
                    <a:lstStyle/>
                    <a:p>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1" i="0" u="none" strike="noStrike">
                          <a:solidFill>
                            <a:srgbClr val="000000"/>
                          </a:solidFill>
                          <a:effectLst/>
                          <a:latin typeface="IBM Plex Sans"/>
                        </a:rPr>
                        <a:t>2015</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2016</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2017</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2018</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2019</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2020</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2021</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2022</a:t>
                      </a:r>
                    </a:p>
                  </a:txBody>
                  <a:tcPr marL="7620" marR="7620" marT="762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2023</a:t>
                      </a:r>
                    </a:p>
                  </a:txBody>
                  <a:tcPr marL="7620" marR="7620" marT="7620"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600" b="1" i="0" u="none" strike="noStrike">
                          <a:solidFill>
                            <a:srgbClr val="000000"/>
                          </a:solidFill>
                          <a:effectLst/>
                          <a:latin typeface="IBM Plex Sans"/>
                        </a:rPr>
                        <a:t>2024</a:t>
                      </a: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CA" sz="1600" b="1" i="0" u="none" strike="noStrike">
                          <a:solidFill>
                            <a:srgbClr val="000000"/>
                          </a:solidFill>
                          <a:effectLst/>
                          <a:latin typeface="IBM Plex Sans"/>
                        </a:rPr>
                        <a:t>2025 </a:t>
                      </a:r>
                      <a:r>
                        <a:rPr lang="en-CA" sz="1200" b="1" i="0" u="none" strike="noStrike">
                          <a:solidFill>
                            <a:srgbClr val="000000"/>
                          </a:solidFill>
                          <a:effectLst/>
                          <a:latin typeface="IBM Plex Sans"/>
                        </a:rPr>
                        <a:t>projected</a:t>
                      </a:r>
                      <a:endParaRPr lang="en-CA" sz="1600" b="1" i="0" u="none" strike="noStrike">
                        <a:solidFill>
                          <a:srgbClr val="000000"/>
                        </a:solidFill>
                        <a:effectLst/>
                        <a:latin typeface="IBM Plex Sans"/>
                      </a:endParaRP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7494051"/>
                  </a:ext>
                </a:extLst>
              </a:tr>
              <a:tr h="549435">
                <a:tc>
                  <a:txBody>
                    <a:bodyPr/>
                    <a:lstStyle/>
                    <a:p>
                      <a:pPr lvl="0" algn="l" fontAlgn="b"/>
                      <a:r>
                        <a:rPr lang="en-CA" sz="1600" b="0" i="0" u="none" strike="noStrike">
                          <a:solidFill>
                            <a:srgbClr val="000000"/>
                          </a:solidFill>
                          <a:effectLst/>
                          <a:latin typeface="+mn-lt"/>
                        </a:rPr>
                        <a:t>Domestic fee-paying</a:t>
                      </a:r>
                    </a:p>
                  </a:txBody>
                  <a:tcPr marR="7620" marT="762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b"/>
                      <a:r>
                        <a:rPr lang="en-CA" sz="1600" b="0" i="0" u="none" strike="noStrike" kern="1200">
                          <a:solidFill>
                            <a:srgbClr val="000000"/>
                          </a:solidFill>
                          <a:effectLst/>
                          <a:latin typeface="+mn-lt"/>
                          <a:ea typeface="+mn-ea"/>
                          <a:cs typeface="+mn-cs"/>
                        </a:rPr>
                        <a:t>           9,659 </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b"/>
                      <a:r>
                        <a:rPr lang="en-CA" sz="1600" b="0" i="0" u="none" strike="noStrike" kern="1200">
                          <a:solidFill>
                            <a:srgbClr val="000000"/>
                          </a:solidFill>
                          <a:effectLst/>
                          <a:latin typeface="+mn-lt"/>
                          <a:ea typeface="+mn-ea"/>
                          <a:cs typeface="+mn-cs"/>
                        </a:rPr>
                        <a:t> 9,352 </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9,962</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9,336</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8,684</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8,222</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8,871</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9,490</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9,760</a:t>
                      </a:r>
                    </a:p>
                  </a:txBody>
                  <a:tcPr marL="7620" marR="7620" marT="7620" marB="0" anchor="b">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8,755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9,193</a:t>
                      </a:r>
                    </a:p>
                  </a:txBody>
                  <a:tcPr marL="7620" marR="7620" marT="762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1726517727"/>
                  </a:ext>
                </a:extLst>
              </a:tr>
              <a:tr h="285366">
                <a:tc>
                  <a:txBody>
                    <a:bodyPr/>
                    <a:lstStyle/>
                    <a:p>
                      <a:pPr lvl="1" algn="l" fontAlgn="b"/>
                      <a:r>
                        <a:rPr lang="en-CA" sz="1400" b="0" i="1" u="none" strike="noStrike">
                          <a:solidFill>
                            <a:srgbClr val="000000"/>
                          </a:solidFill>
                          <a:effectLst/>
                          <a:latin typeface="IBM Plex Sans"/>
                        </a:rPr>
                        <a:t>YOY change (%)</a:t>
                      </a:r>
                    </a:p>
                  </a:txBody>
                  <a:tcPr marR="7620" marT="7620" marB="0">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a:noFill/>
                    </a:lnB>
                    <a:noFill/>
                  </a:tcPr>
                </a:tc>
                <a:tc>
                  <a:txBody>
                    <a:bodyPr/>
                    <a:lstStyle/>
                    <a:p>
                      <a:pPr algn="ctr" fontAlgn="b"/>
                      <a:endParaRPr lang="en-CA" sz="1400" b="0" i="1" u="none" strike="noStrike" kern="1200">
                        <a:solidFill>
                          <a:srgbClr val="FF0000"/>
                        </a:solidFill>
                        <a:effectLst/>
                        <a:latin typeface="+mn-lt"/>
                        <a:ea typeface="+mn-ea"/>
                        <a:cs typeface="+mn-cs"/>
                      </a:endParaRP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FF0000"/>
                          </a:solidFill>
                          <a:effectLst/>
                          <a:latin typeface="+mn-lt"/>
                          <a:ea typeface="+mn-ea"/>
                          <a:cs typeface="+mn-cs"/>
                        </a:rPr>
                        <a:t>-3%</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000000"/>
                          </a:solidFill>
                          <a:effectLst/>
                          <a:latin typeface="+mn-lt"/>
                          <a:ea typeface="+mn-ea"/>
                          <a:cs typeface="+mn-cs"/>
                        </a:rPr>
                        <a:t>+7%</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marL="0" algn="ctr" defTabSz="914400" rtl="0" eaLnBrk="1" fontAlgn="b" latinLnBrk="0" hangingPunct="1"/>
                      <a:r>
                        <a:rPr lang="en-CA" sz="1400" b="0" i="1" u="none" strike="noStrike" kern="1200">
                          <a:solidFill>
                            <a:srgbClr val="FF0000"/>
                          </a:solidFill>
                          <a:effectLst/>
                          <a:latin typeface="+mn-lt"/>
                          <a:ea typeface="+mn-ea"/>
                          <a:cs typeface="+mn-cs"/>
                        </a:rPr>
                        <a:t>-6%</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marL="0" algn="ctr" defTabSz="914400" rtl="0" eaLnBrk="1" fontAlgn="b" latinLnBrk="0" hangingPunct="1"/>
                      <a:r>
                        <a:rPr lang="en-CA" sz="1400" b="0" i="1" u="none" strike="noStrike" kern="1200">
                          <a:solidFill>
                            <a:srgbClr val="FF0000"/>
                          </a:solidFill>
                          <a:effectLst/>
                          <a:latin typeface="+mn-lt"/>
                          <a:ea typeface="+mn-ea"/>
                          <a:cs typeface="+mn-cs"/>
                        </a:rPr>
                        <a:t>-7%</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FF0000"/>
                          </a:solidFill>
                          <a:effectLst/>
                          <a:latin typeface="+mn-lt"/>
                          <a:ea typeface="+mn-ea"/>
                          <a:cs typeface="+mn-cs"/>
                        </a:rPr>
                        <a:t>-5%</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000000"/>
                          </a:solidFill>
                          <a:effectLst/>
                          <a:latin typeface="+mn-lt"/>
                          <a:ea typeface="+mn-ea"/>
                          <a:cs typeface="+mn-cs"/>
                        </a:rPr>
                        <a:t>+8%</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000000"/>
                          </a:solidFill>
                          <a:effectLst/>
                          <a:latin typeface="+mn-lt"/>
                          <a:ea typeface="+mn-ea"/>
                          <a:cs typeface="+mn-cs"/>
                        </a:rPr>
                        <a:t>+7%</a:t>
                      </a:r>
                    </a:p>
                  </a:txBody>
                  <a:tcPr marL="7620" marR="7620" marT="7620" marB="0">
                    <a:lnL>
                      <a:noFill/>
                    </a:lnL>
                    <a:lnR>
                      <a:noFill/>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000000"/>
                          </a:solidFill>
                          <a:effectLst/>
                          <a:latin typeface="+mn-lt"/>
                          <a:ea typeface="+mn-ea"/>
                          <a:cs typeface="+mn-cs"/>
                        </a:rPr>
                        <a:t>+3%</a:t>
                      </a:r>
                    </a:p>
                  </a:txBody>
                  <a:tcPr marL="7620" marR="7620" marT="7620"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CA" sz="1400" b="0" i="1" u="none" strike="noStrike" kern="1200">
                          <a:solidFill>
                            <a:srgbClr val="FF0000"/>
                          </a:solidFill>
                          <a:effectLst/>
                          <a:latin typeface="+mn-lt"/>
                          <a:ea typeface="+mn-ea"/>
                          <a:cs typeface="+mn-cs"/>
                        </a:rPr>
                        <a:t>-10%</a:t>
                      </a: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noFill/>
                  </a:tcPr>
                </a:tc>
                <a:tc>
                  <a:txBody>
                    <a:bodyPr/>
                    <a:lstStyle/>
                    <a:p>
                      <a:pPr algn="ctr" fontAlgn="b"/>
                      <a:r>
                        <a:rPr lang="en-CA" sz="1400" b="0" i="1" u="none" strike="noStrike" kern="1200">
                          <a:solidFill>
                            <a:srgbClr val="000000"/>
                          </a:solidFill>
                          <a:effectLst/>
                          <a:latin typeface="+mn-lt"/>
                          <a:ea typeface="+mn-ea"/>
                          <a:cs typeface="+mn-cs"/>
                        </a:rPr>
                        <a:t>+5%</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1164665171"/>
                  </a:ext>
                </a:extLst>
              </a:tr>
              <a:tr h="467843">
                <a:tc>
                  <a:txBody>
                    <a:bodyPr/>
                    <a:lstStyle/>
                    <a:p>
                      <a:pPr lvl="0" algn="l" fontAlgn="b"/>
                      <a:r>
                        <a:rPr lang="en-CA" sz="1600" b="0" i="0" u="none" strike="noStrike">
                          <a:solidFill>
                            <a:srgbClr val="000000"/>
                          </a:solidFill>
                          <a:effectLst/>
                          <a:latin typeface="+mn-lt"/>
                        </a:rPr>
                        <a:t>International fee-paying</a:t>
                      </a:r>
                    </a:p>
                  </a:txBody>
                  <a:tcPr marR="7620" marT="7620" marB="0" anchor="b">
                    <a:lnL w="12700" cap="flat" cmpd="sng" algn="ctr">
                      <a:solidFill>
                        <a:schemeClr val="tx1"/>
                      </a:solidFill>
                      <a:prstDash val="solid"/>
                      <a:round/>
                      <a:headEnd type="none" w="med" len="med"/>
                      <a:tailEnd type="none" w="med" len="med"/>
                    </a:lnL>
                    <a:lnR>
                      <a:noFill/>
                    </a:lnR>
                    <a:lnT>
                      <a:noFill/>
                    </a:lnT>
                    <a:lnB w="12700" cap="flat" cmpd="sng" algn="ctr">
                      <a:noFill/>
                      <a:prstDash val="solid"/>
                      <a:round/>
                      <a:headEnd type="none" w="med" len="med"/>
                      <a:tailEnd type="none" w="med" len="med"/>
                    </a:lnB>
                    <a:noFill/>
                  </a:tcPr>
                </a:tc>
                <a:tc>
                  <a:txBody>
                    <a:bodyPr/>
                    <a:lstStyle/>
                    <a:p>
                      <a:pPr algn="ctr" fontAlgn="b"/>
                      <a:r>
                        <a:rPr lang="en-CA" sz="1600" b="0" i="0" u="none" strike="noStrike" kern="1200">
                          <a:solidFill>
                            <a:srgbClr val="000000"/>
                          </a:solidFill>
                          <a:effectLst/>
                          <a:latin typeface="+mn-lt"/>
                          <a:ea typeface="+mn-ea"/>
                          <a:cs typeface="+mn-cs"/>
                        </a:rPr>
                        <a:t> 1,156 </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algn="ctr" fontAlgn="b"/>
                      <a:r>
                        <a:rPr lang="en-CA" sz="1600" b="0" i="0" u="none" strike="noStrike" kern="1200">
                          <a:solidFill>
                            <a:srgbClr val="000000"/>
                          </a:solidFill>
                          <a:effectLst/>
                          <a:latin typeface="+mn-lt"/>
                          <a:ea typeface="+mn-ea"/>
                          <a:cs typeface="+mn-cs"/>
                        </a:rPr>
                        <a:t>1,371 </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1,501</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1,666</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1,824</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1,398</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1,249</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1,248</a:t>
                      </a:r>
                    </a:p>
                  </a:txBody>
                  <a:tcPr marL="7620" marR="7620" marT="7620" marB="0" anchor="b">
                    <a:lnL>
                      <a:noFill/>
                    </a:lnL>
                    <a:lnR>
                      <a:noFill/>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1,357</a:t>
                      </a:r>
                    </a:p>
                  </a:txBody>
                  <a:tcPr marL="7620" marR="7620" marT="762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816</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noFill/>
                  </a:tcPr>
                </a:tc>
                <a:tc>
                  <a:txBody>
                    <a:bodyPr/>
                    <a:lstStyle/>
                    <a:p>
                      <a:pPr marL="0" algn="ctr" defTabSz="914400" rtl="0" eaLnBrk="1" fontAlgn="b" latinLnBrk="0" hangingPunct="1"/>
                      <a:r>
                        <a:rPr lang="en-CA" sz="1600" b="0" i="0" u="none" strike="noStrike" kern="1200">
                          <a:solidFill>
                            <a:srgbClr val="000000"/>
                          </a:solidFill>
                          <a:effectLst/>
                          <a:latin typeface="+mn-lt"/>
                          <a:ea typeface="+mn-ea"/>
                          <a:cs typeface="+mn-cs"/>
                        </a:rPr>
                        <a:t>690</a:t>
                      </a:r>
                    </a:p>
                  </a:txBody>
                  <a:tcPr marL="7620" marR="7620" marT="762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1445976660"/>
                  </a:ext>
                </a:extLst>
              </a:tr>
              <a:tr h="501879">
                <a:tc>
                  <a:txBody>
                    <a:bodyPr/>
                    <a:lstStyle/>
                    <a:p>
                      <a:pPr marL="457200" marR="0" lvl="1" indent="0" algn="l" defTabSz="914400" rtl="0" eaLnBrk="1" fontAlgn="b" latinLnBrk="0" hangingPunct="1">
                        <a:lnSpc>
                          <a:spcPct val="100000"/>
                        </a:lnSpc>
                        <a:spcBef>
                          <a:spcPts val="0"/>
                        </a:spcBef>
                        <a:spcAft>
                          <a:spcPts val="0"/>
                        </a:spcAft>
                        <a:buClrTx/>
                        <a:buSzTx/>
                        <a:buFontTx/>
                        <a:buNone/>
                        <a:tabLst/>
                        <a:defRPr/>
                      </a:pPr>
                      <a:r>
                        <a:rPr lang="en-CA" sz="1400" b="0" i="1" u="none" strike="noStrike">
                          <a:solidFill>
                            <a:srgbClr val="000000"/>
                          </a:solidFill>
                          <a:effectLst/>
                          <a:latin typeface="+mn-lt"/>
                        </a:rPr>
                        <a:t>YOY change (%)</a:t>
                      </a:r>
                    </a:p>
                    <a:p>
                      <a:pPr lvl="1" algn="l" fontAlgn="b"/>
                      <a:endParaRPr lang="en-CA" sz="1400" b="0" i="1" u="none" strike="noStrike">
                        <a:solidFill>
                          <a:srgbClr val="000000"/>
                        </a:solidFill>
                        <a:effectLst/>
                        <a:latin typeface="IBM Plex Sans"/>
                      </a:endParaRPr>
                    </a:p>
                  </a:txBody>
                  <a:tcPr marR="7620" marT="7620" marB="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endParaRPr lang="en-CA" sz="1400" b="0" i="1" u="none" strike="noStrike" kern="1200">
                        <a:solidFill>
                          <a:srgbClr val="FF0000"/>
                        </a:solidFill>
                        <a:effectLst/>
                        <a:latin typeface="+mn-lt"/>
                        <a:ea typeface="+mn-ea"/>
                        <a:cs typeface="+mn-cs"/>
                      </a:endParaRP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chemeClr val="tx1"/>
                          </a:solidFill>
                          <a:effectLst/>
                          <a:latin typeface="+mn-lt"/>
                          <a:ea typeface="+mn-ea"/>
                          <a:cs typeface="+mn-cs"/>
                        </a:rPr>
                        <a:t>+19%</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chemeClr val="tx1"/>
                          </a:solidFill>
                          <a:effectLst/>
                          <a:latin typeface="+mn-lt"/>
                          <a:ea typeface="+mn-ea"/>
                          <a:cs typeface="+mn-cs"/>
                        </a:rPr>
                        <a:t>+9%</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chemeClr val="tx1"/>
                          </a:solidFill>
                          <a:effectLst/>
                          <a:latin typeface="+mn-lt"/>
                          <a:ea typeface="+mn-ea"/>
                          <a:cs typeface="+mn-cs"/>
                        </a:rPr>
                        <a:t>+11%</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chemeClr val="tx1"/>
                          </a:solidFill>
                          <a:effectLst/>
                          <a:latin typeface="+mn-lt"/>
                          <a:ea typeface="+mn-ea"/>
                          <a:cs typeface="+mn-cs"/>
                        </a:rPr>
                        <a:t>+9%</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rgbClr val="FF0000"/>
                          </a:solidFill>
                          <a:effectLst/>
                          <a:latin typeface="+mn-lt"/>
                          <a:ea typeface="+mn-ea"/>
                          <a:cs typeface="+mn-cs"/>
                        </a:rPr>
                        <a:t>-23%</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rgbClr val="FF0000"/>
                          </a:solidFill>
                          <a:effectLst/>
                          <a:latin typeface="+mn-lt"/>
                          <a:ea typeface="+mn-ea"/>
                          <a:cs typeface="+mn-cs"/>
                        </a:rPr>
                        <a:t>-11%</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rgbClr val="FF0000"/>
                          </a:solidFill>
                          <a:effectLst/>
                          <a:latin typeface="+mn-lt"/>
                          <a:ea typeface="+mn-ea"/>
                          <a:cs typeface="+mn-cs"/>
                        </a:rPr>
                        <a:t>-0%</a:t>
                      </a:r>
                    </a:p>
                  </a:txBody>
                  <a:tcPr marL="7620" marR="7620" marT="762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chemeClr val="tx1"/>
                          </a:solidFill>
                          <a:effectLst/>
                          <a:latin typeface="+mn-lt"/>
                          <a:ea typeface="+mn-ea"/>
                          <a:cs typeface="+mn-cs"/>
                        </a:rPr>
                        <a:t>+9%</a:t>
                      </a:r>
                    </a:p>
                  </a:txBody>
                  <a:tcPr marL="7620" marR="7620" marT="7620" marB="0">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CA" sz="1400" b="0" i="1" u="none" strike="noStrike" kern="1200">
                          <a:solidFill>
                            <a:srgbClr val="FF0000"/>
                          </a:solidFill>
                          <a:effectLst/>
                          <a:latin typeface="+mn-lt"/>
                          <a:ea typeface="+mn-ea"/>
                          <a:cs typeface="+mn-cs"/>
                        </a:rPr>
                        <a:t>-40%</a:t>
                      </a: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fontAlgn="b"/>
                      <a:r>
                        <a:rPr lang="en-CA" sz="1400" b="0" i="1" u="none" strike="noStrike" kern="1200">
                          <a:solidFill>
                            <a:srgbClr val="FF0000"/>
                          </a:solidFill>
                          <a:effectLst/>
                          <a:latin typeface="+mn-lt"/>
                          <a:ea typeface="+mn-ea"/>
                          <a:cs typeface="+mn-cs"/>
                        </a:rPr>
                        <a:t>-15%</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3219559"/>
                  </a:ext>
                </a:extLst>
              </a:tr>
              <a:tr h="746710">
                <a:tc>
                  <a:txBody>
                    <a:bodyPr/>
                    <a:lstStyle/>
                    <a:p>
                      <a:pPr algn="l" fontAlgn="b"/>
                      <a:r>
                        <a:rPr lang="en-CA" sz="1600" b="1" i="0" u="none" strike="noStrike">
                          <a:solidFill>
                            <a:schemeClr val="bg1"/>
                          </a:solidFill>
                          <a:effectLst/>
                          <a:latin typeface="+mn-lt"/>
                        </a:rPr>
                        <a:t>Total Undergraduate (excluding Markham Campus)</a:t>
                      </a:r>
                    </a:p>
                  </a:txBody>
                  <a:tcPr marL="7620" marR="7620" marT="762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CA" sz="1600" b="1" i="0" u="none" strike="noStrike" kern="1200">
                          <a:solidFill>
                            <a:schemeClr val="bg1"/>
                          </a:solidFill>
                          <a:effectLst/>
                          <a:latin typeface="+mn-lt"/>
                          <a:ea typeface="+mn-ea"/>
                          <a:cs typeface="+mn-cs"/>
                        </a:rPr>
                        <a:t>10,815 </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CA" sz="1600" b="1" i="0" u="none" strike="noStrike" kern="1200">
                          <a:solidFill>
                            <a:schemeClr val="bg1"/>
                          </a:solidFill>
                          <a:effectLst/>
                          <a:latin typeface="+mn-lt"/>
                          <a:ea typeface="+mn-ea"/>
                          <a:cs typeface="+mn-cs"/>
                        </a:rPr>
                        <a:t>10,723 </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11,463</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11,002</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10,508</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9,620</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10,120</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10,738</a:t>
                      </a:r>
                    </a:p>
                  </a:txBody>
                  <a:tcPr marL="7620" marR="7620" marT="762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11,117</a:t>
                      </a:r>
                    </a:p>
                  </a:txBody>
                  <a:tcPr marL="7620" marR="7620" marT="7620" marB="0">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9,571</a:t>
                      </a:r>
                    </a:p>
                  </a:txBody>
                  <a:tcPr marL="7620" marR="762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fontAlgn="b" latinLnBrk="0" hangingPunct="1"/>
                      <a:r>
                        <a:rPr lang="en-CA" sz="1600" b="1" i="0" u="none" strike="noStrike" kern="1200">
                          <a:solidFill>
                            <a:schemeClr val="bg1"/>
                          </a:solidFill>
                          <a:effectLst/>
                          <a:latin typeface="+mn-lt"/>
                          <a:ea typeface="+mn-ea"/>
                          <a:cs typeface="+mn-cs"/>
                        </a:rPr>
                        <a:t>9,883</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690109997"/>
                  </a:ext>
                </a:extLst>
              </a:tr>
            </a:tbl>
          </a:graphicData>
        </a:graphic>
      </p:graphicFrame>
      <p:sp>
        <p:nvSpPr>
          <p:cNvPr id="3" name="TextBox 2">
            <a:extLst>
              <a:ext uri="{FF2B5EF4-FFF2-40B4-BE49-F238E27FC236}">
                <a16:creationId xmlns:a16="http://schemas.microsoft.com/office/drawing/2014/main" id="{BBC77164-DDB6-D735-4037-404D773F0FD5}"/>
              </a:ext>
            </a:extLst>
          </p:cNvPr>
          <p:cNvSpPr txBox="1"/>
          <p:nvPr/>
        </p:nvSpPr>
        <p:spPr>
          <a:xfrm>
            <a:off x="2263165" y="5536997"/>
            <a:ext cx="5415717" cy="116955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CA" sz="1400" b="1" i="0" u="none" strike="noStrike" kern="1200" cap="none" spc="0" normalizeH="0" baseline="0" noProof="0">
                <a:ln>
                  <a:noFill/>
                </a:ln>
                <a:solidFill>
                  <a:srgbClr val="000000"/>
                </a:solidFill>
                <a:effectLst/>
                <a:uLnTx/>
                <a:uFillTx/>
                <a:latin typeface="IBM Plex Sans"/>
                <a:ea typeface="+mn-ea"/>
                <a:cs typeface="+mn-cs"/>
              </a:rPr>
              <a:t>Following the 2018 labour disruption, domestic intakes declined year-over-year before rebounding in 2021 .  However, based on confirmations data for Fall 2025, York is projected to recover from the decline experienced in 2024 due to the labour disruption.</a:t>
            </a:r>
          </a:p>
        </p:txBody>
      </p:sp>
      <p:cxnSp>
        <p:nvCxnSpPr>
          <p:cNvPr id="5" name="Straight Arrow Connector 4">
            <a:extLst>
              <a:ext uri="{FF2B5EF4-FFF2-40B4-BE49-F238E27FC236}">
                <a16:creationId xmlns:a16="http://schemas.microsoft.com/office/drawing/2014/main" id="{C3782939-CED6-E990-FC44-CAB7AB9EBDFC}"/>
              </a:ext>
            </a:extLst>
          </p:cNvPr>
          <p:cNvCxnSpPr>
            <a:cxnSpLocks/>
          </p:cNvCxnSpPr>
          <p:nvPr/>
        </p:nvCxnSpPr>
        <p:spPr>
          <a:xfrm>
            <a:off x="6499085" y="5202198"/>
            <a:ext cx="0" cy="37187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09612E1-9D3F-0C62-DB43-87174A9069AD}"/>
              </a:ext>
            </a:extLst>
          </p:cNvPr>
          <p:cNvSpPr/>
          <p:nvPr/>
        </p:nvSpPr>
        <p:spPr>
          <a:xfrm>
            <a:off x="9747025" y="3688986"/>
            <a:ext cx="2217597" cy="61294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cxnSp>
        <p:nvCxnSpPr>
          <p:cNvPr id="8" name="Straight Arrow Connector 7">
            <a:extLst>
              <a:ext uri="{FF2B5EF4-FFF2-40B4-BE49-F238E27FC236}">
                <a16:creationId xmlns:a16="http://schemas.microsoft.com/office/drawing/2014/main" id="{0648B766-8C6C-732C-ED20-FB26FACF3758}"/>
              </a:ext>
            </a:extLst>
          </p:cNvPr>
          <p:cNvCxnSpPr>
            <a:cxnSpLocks/>
          </p:cNvCxnSpPr>
          <p:nvPr/>
        </p:nvCxnSpPr>
        <p:spPr>
          <a:xfrm>
            <a:off x="10632540" y="5233428"/>
            <a:ext cx="6247" cy="34064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AFF1D36-6136-D7E6-87CF-00B3ACFEC475}"/>
              </a:ext>
            </a:extLst>
          </p:cNvPr>
          <p:cNvSpPr txBox="1"/>
          <p:nvPr/>
        </p:nvSpPr>
        <p:spPr>
          <a:xfrm>
            <a:off x="7678882" y="5491234"/>
            <a:ext cx="4366406" cy="116955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CA" sz="1400" b="1" i="0" u="none" strike="noStrike" kern="1200" cap="none" spc="0" normalizeH="0" baseline="0" noProof="0">
                <a:ln>
                  <a:noFill/>
                </a:ln>
                <a:solidFill>
                  <a:srgbClr val="000000"/>
                </a:solidFill>
                <a:effectLst/>
                <a:uLnTx/>
                <a:uFillTx/>
                <a:latin typeface="IBM Plex Sans"/>
                <a:ea typeface="+mn-ea"/>
                <a:cs typeface="+mn-cs"/>
              </a:rPr>
              <a:t>IRCC policy changes have led to a sharp year-over-year decline in international intakes. </a:t>
            </a:r>
            <a:r>
              <a:rPr kumimoji="0" lang="en-CA" sz="1400" b="1" i="0" u="none" strike="noStrike" kern="1200" cap="none" spc="0" normalizeH="0" baseline="0" noProof="0">
                <a:ln>
                  <a:noFill/>
                </a:ln>
                <a:solidFill>
                  <a:srgbClr val="E31837"/>
                </a:solidFill>
                <a:effectLst/>
                <a:uLnTx/>
                <a:uFillTx/>
                <a:latin typeface="IBM Plex Sans"/>
                <a:ea typeface="+mn-ea"/>
                <a:cs typeface="+mn-cs"/>
              </a:rPr>
              <a:t>Study permit processing delays are expected to have an additional negative impact on the Fall 2025 intake.</a:t>
            </a:r>
          </a:p>
        </p:txBody>
      </p:sp>
      <p:sp>
        <p:nvSpPr>
          <p:cNvPr id="10" name="Rectangle 9">
            <a:extLst>
              <a:ext uri="{FF2B5EF4-FFF2-40B4-BE49-F238E27FC236}">
                <a16:creationId xmlns:a16="http://schemas.microsoft.com/office/drawing/2014/main" id="{682E2242-7B41-0603-FD27-A648BDB3AADB}"/>
              </a:ext>
            </a:extLst>
          </p:cNvPr>
          <p:cNvSpPr/>
          <p:nvPr/>
        </p:nvSpPr>
        <p:spPr>
          <a:xfrm>
            <a:off x="5507179" y="2895600"/>
            <a:ext cx="2349640" cy="5334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sp>
        <p:nvSpPr>
          <p:cNvPr id="11" name="Rectangle 10">
            <a:extLst>
              <a:ext uri="{FF2B5EF4-FFF2-40B4-BE49-F238E27FC236}">
                <a16:creationId xmlns:a16="http://schemas.microsoft.com/office/drawing/2014/main" id="{B32BAAA8-1E24-A31E-603B-11123CBE4CD4}"/>
              </a:ext>
            </a:extLst>
          </p:cNvPr>
          <p:cNvSpPr/>
          <p:nvPr/>
        </p:nvSpPr>
        <p:spPr>
          <a:xfrm>
            <a:off x="9747024" y="2940316"/>
            <a:ext cx="2217598" cy="5334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IBM Plex Sans Light" panose="020F0502020204030204"/>
              <a:ea typeface="+mn-ea"/>
              <a:cs typeface="+mn-cs"/>
            </a:endParaRPr>
          </a:p>
        </p:txBody>
      </p:sp>
    </p:spTree>
    <p:extLst>
      <p:ext uri="{BB962C8B-B14F-4D97-AF65-F5344CB8AC3E}">
        <p14:creationId xmlns:p14="http://schemas.microsoft.com/office/powerpoint/2010/main" val="3180715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89D5222-2C7D-D341-8192-E3EB5FFCA3ED}"/>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p:spPr>
      </p:pic>
      <p:sp>
        <p:nvSpPr>
          <p:cNvPr id="3" name="Text Placeholder 2">
            <a:extLst>
              <a:ext uri="{FF2B5EF4-FFF2-40B4-BE49-F238E27FC236}">
                <a16:creationId xmlns:a16="http://schemas.microsoft.com/office/drawing/2014/main" id="{07AEBEED-C58A-A94B-8CCE-8155A223AC00}"/>
              </a:ext>
            </a:extLst>
          </p:cNvPr>
          <p:cNvSpPr>
            <a:spLocks noGrp="1"/>
          </p:cNvSpPr>
          <p:nvPr>
            <p:ph type="body" sz="quarter" idx="12"/>
          </p:nvPr>
        </p:nvSpPr>
        <p:spPr>
          <a:xfrm>
            <a:off x="0" y="0"/>
            <a:ext cx="12192000" cy="6858000"/>
          </a:xfrm>
        </p:spPr>
        <p:txBody>
          <a:bodyPr/>
          <a:lstStyle/>
          <a:p>
            <a:endParaRPr lang="en-US"/>
          </a:p>
        </p:txBody>
      </p:sp>
      <p:sp>
        <p:nvSpPr>
          <p:cNvPr id="4" name="Text Placeholder 3">
            <a:extLst>
              <a:ext uri="{FF2B5EF4-FFF2-40B4-BE49-F238E27FC236}">
                <a16:creationId xmlns:a16="http://schemas.microsoft.com/office/drawing/2014/main" id="{7A730FCA-1F75-4E4D-8C55-1FE7A97071B9}"/>
              </a:ext>
            </a:extLst>
          </p:cNvPr>
          <p:cNvSpPr>
            <a:spLocks noGrp="1"/>
          </p:cNvSpPr>
          <p:nvPr>
            <p:ph type="body" sz="quarter" idx="10"/>
          </p:nvPr>
        </p:nvSpPr>
        <p:spPr>
          <a:xfrm>
            <a:off x="1228953" y="1453020"/>
            <a:ext cx="8802813" cy="3951962"/>
          </a:xfrm>
        </p:spPr>
        <p:txBody>
          <a:bodyPr/>
          <a:lstStyle/>
          <a:p>
            <a:r>
              <a:rPr lang="en-US" sz="4400">
                <a:latin typeface="IBM Plex Sans SemiBold"/>
                <a:ea typeface="Roboto Thin"/>
              </a:rPr>
              <a:t>Strategic Enrolment Management (SEM) Update</a:t>
            </a:r>
          </a:p>
        </p:txBody>
      </p:sp>
    </p:spTree>
    <p:extLst>
      <p:ext uri="{BB962C8B-B14F-4D97-AF65-F5344CB8AC3E}">
        <p14:creationId xmlns:p14="http://schemas.microsoft.com/office/powerpoint/2010/main" val="83606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053827-12B5-F68E-AE27-1B13B2574850}"/>
              </a:ext>
            </a:extLst>
          </p:cNvPr>
          <p:cNvSpPr>
            <a:spLocks noGrp="1"/>
          </p:cNvSpPr>
          <p:nvPr>
            <p:ph type="title"/>
          </p:nvPr>
        </p:nvSpPr>
        <p:spPr/>
        <p:txBody>
          <a:bodyPr/>
          <a:lstStyle/>
          <a:p>
            <a:r>
              <a:rPr lang="en-US">
                <a:latin typeface="IBM Plex Sans SemiBold"/>
                <a:ea typeface="Roboto Thin"/>
              </a:rPr>
              <a:t>Current SEM Priorities </a:t>
            </a:r>
            <a:endParaRPr lang="en-US"/>
          </a:p>
        </p:txBody>
      </p:sp>
      <p:pic>
        <p:nvPicPr>
          <p:cNvPr id="6" name="Picture Placeholder 5" descr="A person with curly hair wearing glasses and a white shirt&#10;&#10;AI-generated content may be incorrect.">
            <a:extLst>
              <a:ext uri="{FF2B5EF4-FFF2-40B4-BE49-F238E27FC236}">
                <a16:creationId xmlns:a16="http://schemas.microsoft.com/office/drawing/2014/main" id="{984D5B74-2BCC-ADD8-CE62-BF42EF0D5DAC}"/>
              </a:ext>
            </a:extLst>
          </p:cNvPr>
          <p:cNvPicPr>
            <a:picLocks noGrp="1" noChangeAspect="1"/>
          </p:cNvPicPr>
          <p:nvPr>
            <p:ph type="pic" sz="quarter" idx="18"/>
          </p:nvPr>
        </p:nvPicPr>
        <p:blipFill>
          <a:blip r:embed="rId2" cstate="print">
            <a:extLst>
              <a:ext uri="{28A0092B-C50C-407E-A947-70E740481C1C}">
                <a14:useLocalDpi xmlns:a14="http://schemas.microsoft.com/office/drawing/2010/main"/>
              </a:ext>
            </a:extLst>
          </a:blip>
          <a:srcRect/>
          <a:stretch/>
        </p:blipFill>
        <p:spPr/>
      </p:pic>
      <p:sp>
        <p:nvSpPr>
          <p:cNvPr id="4" name="Content Placeholder 3">
            <a:extLst>
              <a:ext uri="{FF2B5EF4-FFF2-40B4-BE49-F238E27FC236}">
                <a16:creationId xmlns:a16="http://schemas.microsoft.com/office/drawing/2014/main" id="{D08027F8-37C0-C472-DFA1-18541D5BB118}"/>
              </a:ext>
            </a:extLst>
          </p:cNvPr>
          <p:cNvSpPr>
            <a:spLocks noGrp="1"/>
          </p:cNvSpPr>
          <p:nvPr>
            <p:ph sz="quarter" idx="13"/>
          </p:nvPr>
        </p:nvSpPr>
        <p:spPr/>
        <p:txBody>
          <a:bodyPr vert="horz" lIns="0" tIns="0" rIns="0" bIns="0" rtlCol="0" anchor="t">
            <a:noAutofit/>
          </a:bodyPr>
          <a:lstStyle/>
          <a:p>
            <a:pPr marL="285750" indent="-285750">
              <a:buChar char="•"/>
            </a:pPr>
            <a:r>
              <a:rPr lang="en-US">
                <a:latin typeface="IBM Plex Sans"/>
                <a:ea typeface="Roboto Thin"/>
              </a:rPr>
              <a:t>Mitigate and manage International Enrolment Risk.</a:t>
            </a:r>
          </a:p>
          <a:p>
            <a:pPr marL="285750" indent="-285750">
              <a:buChar char="•"/>
            </a:pPr>
            <a:endParaRPr lang="en-US">
              <a:latin typeface="IBM Plex Sans"/>
              <a:ea typeface="Roboto Thin"/>
            </a:endParaRPr>
          </a:p>
          <a:p>
            <a:pPr marL="285750" indent="-285750">
              <a:buChar char="•"/>
            </a:pPr>
            <a:r>
              <a:rPr lang="en-US">
                <a:latin typeface="IBM Plex Sans"/>
                <a:ea typeface="Roboto Thin"/>
              </a:rPr>
              <a:t>Conversion Support. Program-specific conversion activities continue across faculties. </a:t>
            </a:r>
          </a:p>
          <a:p>
            <a:endParaRPr lang="en-US">
              <a:latin typeface="IBM Plex Sans"/>
              <a:ea typeface="Roboto Thin"/>
            </a:endParaRPr>
          </a:p>
          <a:p>
            <a:pPr marL="285750" indent="-285750">
              <a:buChar char="•"/>
            </a:pPr>
            <a:r>
              <a:rPr lang="en-US">
                <a:latin typeface="IBM Plex Sans"/>
                <a:ea typeface="Roboto Thin"/>
              </a:rPr>
              <a:t>Continue to improve Retention (</a:t>
            </a:r>
            <a:r>
              <a:rPr lang="en-CA">
                <a:latin typeface="IBM Plex Sans"/>
                <a:ea typeface="Roboto Thin"/>
              </a:rPr>
              <a:t>Collegial Forum on Retention </a:t>
            </a:r>
            <a:r>
              <a:rPr lang="en-US">
                <a:latin typeface="IBM Plex Sans"/>
                <a:ea typeface="Roboto Thin"/>
              </a:rPr>
              <a:t>–</a:t>
            </a:r>
            <a:r>
              <a:rPr lang="en-CA">
                <a:latin typeface="IBM Plex Sans"/>
                <a:ea typeface="Roboto Thin"/>
              </a:rPr>
              <a:t> Project 11).</a:t>
            </a:r>
            <a:endParaRPr lang="en-CA"/>
          </a:p>
          <a:p>
            <a:endParaRPr lang="en-CA">
              <a:latin typeface="IBM Plex Sans"/>
              <a:ea typeface="Roboto Thin"/>
            </a:endParaRPr>
          </a:p>
          <a:p>
            <a:pPr marL="285750" indent="-285750">
              <a:buChar char="•"/>
            </a:pPr>
            <a:r>
              <a:rPr lang="en-CA">
                <a:latin typeface="IBM Plex Sans"/>
                <a:ea typeface="Roboto Thin"/>
              </a:rPr>
              <a:t>Finalize the 2025–2030 International Recruitment Strategy (</a:t>
            </a:r>
            <a:r>
              <a:rPr lang="en-US">
                <a:latin typeface="IBM Plex Sans"/>
                <a:ea typeface="Roboto Thin"/>
              </a:rPr>
              <a:t>International Strategic Enrolment – </a:t>
            </a:r>
            <a:r>
              <a:rPr lang="en-CA">
                <a:latin typeface="IBM Plex Sans"/>
                <a:ea typeface="Roboto Thin"/>
              </a:rPr>
              <a:t>Project 7).</a:t>
            </a:r>
          </a:p>
          <a:p>
            <a:pPr marL="285750" indent="-285750">
              <a:buChar char="•"/>
            </a:pPr>
            <a:endParaRPr lang="en-CA"/>
          </a:p>
          <a:p>
            <a:pPr marL="285750" indent="-285750">
              <a:buChar char="•"/>
            </a:pPr>
            <a:r>
              <a:rPr lang="en-CA">
                <a:latin typeface="IBM Plex Sans"/>
                <a:ea typeface="Roboto Thin"/>
              </a:rPr>
              <a:t>Finalize the Out-of-Province Strategy (Project 8). </a:t>
            </a:r>
            <a:endParaRPr lang="en-CA"/>
          </a:p>
          <a:p>
            <a:endParaRPr lang="en-CA" b="1">
              <a:latin typeface="IBM Plex Sans"/>
              <a:ea typeface="Roboto Thin"/>
            </a:endParaRPr>
          </a:p>
          <a:p>
            <a:pPr marL="285750" indent="-285750">
              <a:buChar char="•"/>
            </a:pPr>
            <a:r>
              <a:rPr lang="en-CA">
                <a:latin typeface="IBM Plex Sans"/>
                <a:ea typeface="Roboto Thin"/>
              </a:rPr>
              <a:t>Strengthen Marketing, Communications, and Digital Engagement. Implement Phase 1 of Website Evolution Project (by August 2025) to improve recruitment focus, consistency, and content alignment across sites.</a:t>
            </a:r>
          </a:p>
          <a:p>
            <a:pPr marL="285750" indent="-285750">
              <a:buChar char="•"/>
            </a:pPr>
            <a:endParaRPr lang="en-CA"/>
          </a:p>
          <a:p>
            <a:pPr marL="285750" indent="-285750">
              <a:buChar char="•"/>
            </a:pPr>
            <a:endParaRPr lang="en-US"/>
          </a:p>
          <a:p>
            <a:pPr marL="285750" indent="-285750">
              <a:buChar char="•"/>
            </a:pPr>
            <a:endParaRPr lang="en-US"/>
          </a:p>
        </p:txBody>
      </p:sp>
    </p:spTree>
    <p:extLst>
      <p:ext uri="{BB962C8B-B14F-4D97-AF65-F5344CB8AC3E}">
        <p14:creationId xmlns:p14="http://schemas.microsoft.com/office/powerpoint/2010/main" val="2398664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writing on sticky notes">
            <a:extLst>
              <a:ext uri="{FF2B5EF4-FFF2-40B4-BE49-F238E27FC236}">
                <a16:creationId xmlns:a16="http://schemas.microsoft.com/office/drawing/2014/main" id="{1BD48E31-CA99-11C6-DBFD-B0A6DF988458}"/>
              </a:ext>
            </a:extLst>
          </p:cNvPr>
          <p:cNvPicPr>
            <a:picLocks noGrp="1" noChangeAspect="1"/>
          </p:cNvPicPr>
          <p:nvPr>
            <p:ph type="pic" sz="quarter" idx="18"/>
          </p:nvPr>
        </p:nvPicPr>
        <p:blipFill>
          <a:blip r:embed="rId3" cstate="print">
            <a:extLst>
              <a:ext uri="{28A0092B-C50C-407E-A947-70E740481C1C}">
                <a14:useLocalDpi xmlns:a14="http://schemas.microsoft.com/office/drawing/2010/main"/>
              </a:ext>
            </a:extLst>
          </a:blip>
          <a:srcRect/>
          <a:stretch/>
        </p:blipFill>
        <p:spPr>
          <a:xfrm>
            <a:off x="0" y="1588"/>
            <a:ext cx="4259263" cy="6856412"/>
          </a:xfrm>
        </p:spPr>
      </p:pic>
      <p:sp>
        <p:nvSpPr>
          <p:cNvPr id="5" name="Title 4">
            <a:extLst>
              <a:ext uri="{FF2B5EF4-FFF2-40B4-BE49-F238E27FC236}">
                <a16:creationId xmlns:a16="http://schemas.microsoft.com/office/drawing/2014/main" id="{9EEFC537-43D1-CF07-DDF5-E06F325C964C}"/>
              </a:ext>
            </a:extLst>
          </p:cNvPr>
          <p:cNvSpPr>
            <a:spLocks noGrp="1"/>
          </p:cNvSpPr>
          <p:nvPr>
            <p:ph type="title"/>
          </p:nvPr>
        </p:nvSpPr>
        <p:spPr>
          <a:xfrm>
            <a:off x="4478866" y="225425"/>
            <a:ext cx="7197753" cy="720000"/>
          </a:xfrm>
        </p:spPr>
        <p:txBody>
          <a:bodyPr anchor="b">
            <a:normAutofit/>
          </a:bodyPr>
          <a:lstStyle/>
          <a:p>
            <a:r>
              <a:rPr lang="en-US">
                <a:latin typeface="IBM Plex Sans SemiBold"/>
                <a:ea typeface="Roboto Thin"/>
              </a:rPr>
              <a:t>SEM Conversion Initiatives  </a:t>
            </a:r>
          </a:p>
        </p:txBody>
      </p:sp>
      <p:sp>
        <p:nvSpPr>
          <p:cNvPr id="4" name="Content Placeholder 3">
            <a:extLst>
              <a:ext uri="{FF2B5EF4-FFF2-40B4-BE49-F238E27FC236}">
                <a16:creationId xmlns:a16="http://schemas.microsoft.com/office/drawing/2014/main" id="{46DF8475-902C-5157-C8BA-4460E54554D1}"/>
              </a:ext>
            </a:extLst>
          </p:cNvPr>
          <p:cNvSpPr>
            <a:spLocks noGrp="1"/>
          </p:cNvSpPr>
          <p:nvPr>
            <p:ph sz="quarter" idx="13"/>
          </p:nvPr>
        </p:nvSpPr>
        <p:spPr>
          <a:xfrm>
            <a:off x="4478866" y="1124639"/>
            <a:ext cx="7201959" cy="5041210"/>
          </a:xfrm>
        </p:spPr>
        <p:txBody>
          <a:bodyPr vert="horz" lIns="0" tIns="0" rIns="0" bIns="0" rtlCol="0" anchor="t">
            <a:normAutofit fontScale="92500" lnSpcReduction="20000"/>
          </a:bodyPr>
          <a:lstStyle/>
          <a:p>
            <a:r>
              <a:rPr lang="en-CA" sz="1800" b="1">
                <a:latin typeface="IBM Plex Sans"/>
                <a:ea typeface="Roboto Thin"/>
              </a:rPr>
              <a:t>Immediate</a:t>
            </a:r>
          </a:p>
          <a:p>
            <a:pPr marL="501650" lvl="1" indent="-285750">
              <a:buFont typeface="Arial" panose="05000000000000000000" pitchFamily="2" charset="2"/>
              <a:buChar char="•"/>
            </a:pPr>
            <a:r>
              <a:rPr lang="en-CA" sz="1800">
                <a:latin typeface="IBM Plex Sans"/>
                <a:ea typeface="Roboto Thin"/>
              </a:rPr>
              <a:t>Targeted survey and outreach to international applicants</a:t>
            </a:r>
            <a:endParaRPr lang="en-CA" sz="1800"/>
          </a:p>
          <a:p>
            <a:pPr marL="501650" lvl="1" indent="-285750">
              <a:buFont typeface="Arial" panose="05000000000000000000" pitchFamily="2" charset="2"/>
              <a:buChar char="•"/>
            </a:pPr>
            <a:r>
              <a:rPr lang="en-CA" sz="1800">
                <a:latin typeface="IBM Plex Sans"/>
                <a:ea typeface="Roboto Thin"/>
              </a:rPr>
              <a:t>Faculty/program-specific follow-up and admissions handoff</a:t>
            </a:r>
            <a:endParaRPr lang="en-CA" sz="1800"/>
          </a:p>
          <a:p>
            <a:pPr marL="501650" lvl="1" indent="-285750">
              <a:buFont typeface="Arial" panose="05000000000000000000" pitchFamily="2" charset="2"/>
              <a:buChar char="•"/>
            </a:pPr>
            <a:r>
              <a:rPr lang="en-CA" sz="1800">
                <a:latin typeface="IBM Plex Sans"/>
                <a:ea typeface="Roboto Thin"/>
              </a:rPr>
              <a:t>Peer outreach and compliance guidance (“Do’s and Don’ts”)</a:t>
            </a:r>
            <a:endParaRPr lang="en-CA" sz="1800"/>
          </a:p>
          <a:p>
            <a:pPr marL="501650" lvl="1" indent="-285750">
              <a:buFont typeface="Arial" panose="05000000000000000000" pitchFamily="2" charset="2"/>
              <a:buChar char="•"/>
            </a:pPr>
            <a:r>
              <a:rPr lang="en-CA" sz="1800">
                <a:latin typeface="IBM Plex Sans"/>
                <a:ea typeface="Roboto Thin"/>
              </a:rPr>
              <a:t>Website updates to clarify IRCC timelines and risks</a:t>
            </a:r>
            <a:endParaRPr lang="en-CA" sz="1800"/>
          </a:p>
          <a:p>
            <a:pPr marL="501650" lvl="1" indent="-285750">
              <a:buFont typeface="Arial" panose="05000000000000000000" pitchFamily="2" charset="2"/>
              <a:buChar char="•"/>
            </a:pPr>
            <a:r>
              <a:rPr lang="en-CA" sz="1800">
                <a:latin typeface="IBM Plex Sans"/>
                <a:ea typeface="Roboto Thin"/>
              </a:rPr>
              <a:t>Development of non-credit audited course for in-Canada 101 visa students</a:t>
            </a:r>
          </a:p>
          <a:p>
            <a:pPr marL="501650" lvl="1" indent="-285750">
              <a:buFont typeface="Arial" panose="05000000000000000000" pitchFamily="2" charset="2"/>
              <a:buChar char="•"/>
            </a:pPr>
            <a:r>
              <a:rPr lang="en-CA" sz="1800">
                <a:latin typeface="IBM Plex Sans"/>
                <a:ea typeface="Roboto Thin"/>
              </a:rPr>
              <a:t>Graduate pathways for international UG graduates</a:t>
            </a:r>
            <a:endParaRPr lang="en-CA" sz="1800"/>
          </a:p>
          <a:p>
            <a:pPr marL="501650" lvl="1" indent="-285750">
              <a:buFont typeface="Arial" panose="05000000000000000000" pitchFamily="2" charset="2"/>
              <a:buChar char="•"/>
            </a:pPr>
            <a:r>
              <a:rPr lang="en-CA" sz="1800">
                <a:latin typeface="IBM Plex Sans"/>
                <a:ea typeface="Roboto Thin"/>
              </a:rPr>
              <a:t>Coordination with COU/CBIE for advocacy</a:t>
            </a:r>
            <a:endParaRPr lang="en-CA" sz="1800"/>
          </a:p>
          <a:p>
            <a:pPr marL="501650" lvl="1" indent="-285750">
              <a:buFont typeface="Arial" panose="05000000000000000000" pitchFamily="2" charset="2"/>
              <a:buChar char="•"/>
            </a:pPr>
            <a:r>
              <a:rPr lang="en-CA" sz="1800">
                <a:latin typeface="IBM Plex Sans"/>
                <a:ea typeface="Roboto Thin"/>
              </a:rPr>
              <a:t>New admissions dashboard launched</a:t>
            </a:r>
            <a:endParaRPr lang="en-CA" sz="1800"/>
          </a:p>
          <a:p>
            <a:pPr marL="501650" lvl="1" indent="-285750">
              <a:buFont typeface="Arial" panose="05000000000000000000" pitchFamily="2" charset="2"/>
              <a:buChar char="•"/>
            </a:pPr>
            <a:r>
              <a:rPr lang="en-CA" sz="1800">
                <a:latin typeface="IBM Plex Sans"/>
                <a:ea typeface="Roboto Thin"/>
              </a:rPr>
              <a:t>Idea submission process to support SEM innovation </a:t>
            </a:r>
            <a:endParaRPr lang="en-CA" sz="1800">
              <a:solidFill>
                <a:srgbClr val="000000"/>
              </a:solidFill>
              <a:latin typeface="IBM Plex Sans"/>
              <a:ea typeface="Roboto Thin"/>
            </a:endParaRPr>
          </a:p>
          <a:p>
            <a:pPr lvl="1">
              <a:buFont typeface="Arial" panose="05000000000000000000" pitchFamily="2" charset="2"/>
              <a:buChar char="•"/>
            </a:pPr>
            <a:endParaRPr lang="en-CA" sz="1800"/>
          </a:p>
          <a:p>
            <a:r>
              <a:rPr lang="en-CA" sz="1800" b="1">
                <a:latin typeface="IBM Plex Sans"/>
                <a:ea typeface="Roboto Thin"/>
              </a:rPr>
              <a:t>Short-Term (Next 3–6 months)</a:t>
            </a:r>
            <a:endParaRPr lang="en-CA" sz="1800"/>
          </a:p>
          <a:p>
            <a:pPr marL="501650" lvl="1" indent="-285750">
              <a:buFont typeface="Arial"/>
              <a:buChar char="•"/>
            </a:pPr>
            <a:r>
              <a:rPr lang="en-CA" sz="1800">
                <a:latin typeface="IBM Plex Sans"/>
                <a:ea typeface="Roboto Thin"/>
              </a:rPr>
              <a:t>Winter 2026 planning underway (Faculty-specific and coordinated LAPS </a:t>
            </a:r>
            <a:r>
              <a:rPr lang="en-CA" sz="1800">
                <a:latin typeface="IBM Plex Sans"/>
                <a:ea typeface="Roboto Thin"/>
                <a:sym typeface="Wingdings" pitchFamily="2" charset="2"/>
              </a:rPr>
              <a:t> Schulich handoff</a:t>
            </a:r>
            <a:r>
              <a:rPr lang="en-CA" sz="1800">
                <a:latin typeface="IBM Plex Sans"/>
                <a:ea typeface="Roboto Thin"/>
              </a:rPr>
              <a:t>)</a:t>
            </a:r>
            <a:endParaRPr lang="en-CA" sz="1800"/>
          </a:p>
          <a:p>
            <a:pPr marL="501650" lvl="1" indent="-285750">
              <a:buFont typeface="Arial"/>
              <a:buChar char="•"/>
            </a:pPr>
            <a:r>
              <a:rPr lang="en-CA" sz="1800">
                <a:latin typeface="IBM Plex Sans"/>
                <a:ea typeface="Roboto Thin"/>
              </a:rPr>
              <a:t>Ongoing student story, career, and alumni promotion</a:t>
            </a:r>
            <a:endParaRPr lang="en-CA" sz="1800"/>
          </a:p>
          <a:p>
            <a:pPr marL="501650" lvl="1" indent="-285750">
              <a:buFont typeface="Arial"/>
              <a:buChar char="•"/>
            </a:pPr>
            <a:r>
              <a:rPr lang="en-CA" sz="1800">
                <a:latin typeface="IBM Plex Sans"/>
                <a:ea typeface="Roboto Thin"/>
              </a:rPr>
              <a:t>Deferral and transfer strategy implementation</a:t>
            </a:r>
            <a:endParaRPr lang="en-CA" sz="1800"/>
          </a:p>
          <a:p>
            <a:endParaRPr lang="en-CA" sz="1800">
              <a:latin typeface="IBM Plex Sans"/>
              <a:ea typeface="Roboto Thin"/>
            </a:endParaRPr>
          </a:p>
          <a:p>
            <a:r>
              <a:rPr lang="en-CA" sz="1800" b="1">
                <a:latin typeface="IBM Plex Sans"/>
                <a:ea typeface="Roboto Thin"/>
              </a:rPr>
              <a:t>Longer-Term</a:t>
            </a:r>
            <a:endParaRPr lang="en-CA" sz="1800"/>
          </a:p>
          <a:p>
            <a:pPr marL="501650" lvl="1" indent="-285750">
              <a:buChar char="•"/>
            </a:pPr>
            <a:r>
              <a:rPr lang="en-CA" sz="1800">
                <a:latin typeface="IBM Plex Sans"/>
                <a:ea typeface="Roboto Thin"/>
              </a:rPr>
              <a:t>New admissions CRM (Salesforce) – targeted for Fall 2026</a:t>
            </a:r>
            <a:endParaRPr lang="en-CA" sz="1800"/>
          </a:p>
          <a:p>
            <a:pPr marL="501650" lvl="1" indent="-285750">
              <a:buChar char="•"/>
            </a:pPr>
            <a:endParaRPr lang="en-CA" sz="1800">
              <a:latin typeface="IBM Plex Sans"/>
              <a:ea typeface="Roboto Thin"/>
            </a:endParaRPr>
          </a:p>
          <a:p>
            <a:pPr marL="285750" indent="-285750">
              <a:buFont typeface="Arial" panose="05000000000000000000" pitchFamily="2" charset="2"/>
              <a:buChar char="•"/>
            </a:pPr>
            <a:endParaRPr lang="en-CA">
              <a:latin typeface="IBM Plex Sans"/>
              <a:ea typeface="Roboto Thin"/>
            </a:endParaRPr>
          </a:p>
          <a:p>
            <a:pPr marL="285750" indent="-285750">
              <a:buFont typeface="Arial" panose="05000000000000000000" pitchFamily="2" charset="2"/>
              <a:buChar char="•"/>
            </a:pPr>
            <a:endParaRPr lang="en-CA">
              <a:latin typeface="IBM Plex Sans"/>
              <a:ea typeface="Roboto Thin"/>
            </a:endParaRPr>
          </a:p>
        </p:txBody>
      </p:sp>
      <p:sp>
        <p:nvSpPr>
          <p:cNvPr id="3" name="Slide Number Placeholder 2" hidden="1">
            <a:extLst>
              <a:ext uri="{FF2B5EF4-FFF2-40B4-BE49-F238E27FC236}">
                <a16:creationId xmlns:a16="http://schemas.microsoft.com/office/drawing/2014/main" id="{17B25C98-4AB1-E359-2F9F-2DC7D8595BB7}"/>
              </a:ext>
            </a:extLst>
          </p:cNvPr>
          <p:cNvSpPr>
            <a:spLocks noGrp="1"/>
          </p:cNvSpPr>
          <p:nvPr>
            <p:ph type="sldNum" sz="quarter" idx="4294967295"/>
          </p:nvPr>
        </p:nvSpPr>
        <p:spPr>
          <a:xfrm>
            <a:off x="515380" y="6304235"/>
            <a:ext cx="418293"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21</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1430091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text&#10;&#10;Description automatically generated">
            <a:extLst>
              <a:ext uri="{FF2B5EF4-FFF2-40B4-BE49-F238E27FC236}">
                <a16:creationId xmlns:a16="http://schemas.microsoft.com/office/drawing/2014/main" id="{F8DED999-5692-7348-717C-EE829BD4BEBD}"/>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a:xfrm>
            <a:off x="20" y="10"/>
            <a:ext cx="12191980" cy="6857990"/>
          </a:xfrm>
          <a:noFill/>
        </p:spPr>
      </p:pic>
      <p:sp>
        <p:nvSpPr>
          <p:cNvPr id="13" name="Text Placeholder 2">
            <a:extLst>
              <a:ext uri="{FF2B5EF4-FFF2-40B4-BE49-F238E27FC236}">
                <a16:creationId xmlns:a16="http://schemas.microsoft.com/office/drawing/2014/main" id="{8D3379C2-4CF8-9D6E-22EC-4E5D9EA21BB2}"/>
              </a:ext>
            </a:extLst>
          </p:cNvPr>
          <p:cNvSpPr>
            <a:spLocks noGrp="1"/>
          </p:cNvSpPr>
          <p:nvPr>
            <p:ph type="body" sz="quarter" idx="12"/>
          </p:nvPr>
        </p:nvSpPr>
        <p:spPr>
          <a:xfrm>
            <a:off x="0" y="0"/>
            <a:ext cx="12192000" cy="6858000"/>
          </a:xfrm>
        </p:spPr>
        <p:txBody>
          <a:bodyPr/>
          <a:lstStyle/>
          <a:p>
            <a:r>
              <a:rPr lang="en-US"/>
              <a:t>202</a:t>
            </a:r>
          </a:p>
        </p:txBody>
      </p:sp>
      <p:sp>
        <p:nvSpPr>
          <p:cNvPr id="4" name="Title 3">
            <a:extLst>
              <a:ext uri="{FF2B5EF4-FFF2-40B4-BE49-F238E27FC236}">
                <a16:creationId xmlns:a16="http://schemas.microsoft.com/office/drawing/2014/main" id="{2DA4713F-7C35-34BE-F40B-4EBA5DE20404}"/>
              </a:ext>
            </a:extLst>
          </p:cNvPr>
          <p:cNvSpPr>
            <a:spLocks noGrp="1"/>
          </p:cNvSpPr>
          <p:nvPr>
            <p:ph type="title"/>
          </p:nvPr>
        </p:nvSpPr>
        <p:spPr>
          <a:xfrm>
            <a:off x="828676" y="1366221"/>
            <a:ext cx="10658474" cy="4038759"/>
          </a:xfrm>
        </p:spPr>
        <p:txBody>
          <a:bodyPr wrap="square" anchor="ctr">
            <a:normAutofit/>
          </a:bodyPr>
          <a:lstStyle/>
          <a:p>
            <a:r>
              <a:rPr lang="en-CA" dirty="0">
                <a:latin typeface="IBM Plex Sans SemiBold"/>
                <a:ea typeface="Roboto Thin"/>
              </a:rPr>
              <a:t>2024-25 Operational Budget Results</a:t>
            </a:r>
            <a:endParaRPr lang="en-CA" dirty="0"/>
          </a:p>
        </p:txBody>
      </p:sp>
    </p:spTree>
    <p:extLst>
      <p:ext uri="{BB962C8B-B14F-4D97-AF65-F5344CB8AC3E}">
        <p14:creationId xmlns:p14="http://schemas.microsoft.com/office/powerpoint/2010/main" val="3885939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2849D-673F-8316-4372-65C8A81D7BF9}"/>
            </a:ext>
          </a:extLst>
        </p:cNvPr>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4A80E8EE-D6A2-26E4-4F5F-D04ADBDFF5EA}"/>
              </a:ext>
            </a:extLst>
          </p:cNvPr>
          <p:cNvSpPr>
            <a:spLocks noGrp="1"/>
          </p:cNvSpPr>
          <p:nvPr>
            <p:ph type="sldNum" sz="quarter" idx="4294967295"/>
          </p:nvPr>
        </p:nvSpPr>
        <p:spPr>
          <a:xfrm>
            <a:off x="515380" y="6304235"/>
            <a:ext cx="418293" cy="365125"/>
          </a:xfrm>
        </p:spPr>
        <p:txBody>
          <a:bodyPr/>
          <a:lstStyle/>
          <a:p>
            <a:pPr>
              <a:spcAft>
                <a:spcPts val="600"/>
              </a:spcAft>
            </a:pPr>
            <a:fld id="{5B64C28E-966E-6B4A-816A-311B7D0A2E6D}" type="slidenum">
              <a:rPr lang="en-US" dirty="0" smtClean="0"/>
              <a:pPr>
                <a:spcAft>
                  <a:spcPts val="600"/>
                </a:spcAft>
              </a:pPr>
              <a:t>23</a:t>
            </a:fld>
            <a:endParaRPr lang="en-US"/>
          </a:p>
        </p:txBody>
      </p:sp>
      <p:pic>
        <p:nvPicPr>
          <p:cNvPr id="4" name="Picture 3">
            <a:extLst>
              <a:ext uri="{FF2B5EF4-FFF2-40B4-BE49-F238E27FC236}">
                <a16:creationId xmlns:a16="http://schemas.microsoft.com/office/drawing/2014/main" id="{77F65431-4AA5-51DF-A630-10049B2E1CA4}"/>
              </a:ext>
            </a:extLst>
          </p:cNvPr>
          <p:cNvPicPr>
            <a:picLocks noChangeAspect="1"/>
          </p:cNvPicPr>
          <p:nvPr/>
        </p:nvPicPr>
        <p:blipFill>
          <a:blip r:embed="rId3"/>
          <a:stretch>
            <a:fillRect/>
          </a:stretch>
        </p:blipFill>
        <p:spPr>
          <a:xfrm>
            <a:off x="1008366" y="181599"/>
            <a:ext cx="9089086" cy="6402081"/>
          </a:xfrm>
          <a:prstGeom prst="rect">
            <a:avLst/>
          </a:prstGeom>
        </p:spPr>
      </p:pic>
    </p:spTree>
    <p:extLst>
      <p:ext uri="{BB962C8B-B14F-4D97-AF65-F5344CB8AC3E}">
        <p14:creationId xmlns:p14="http://schemas.microsoft.com/office/powerpoint/2010/main" val="291496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FDFB-2D89-D8AF-9210-D7167F6E1554}"/>
            </a:ext>
          </a:extLst>
        </p:cNvPr>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DF4DF91E-1F31-1D50-555F-AB06E1F813FF}"/>
              </a:ext>
            </a:extLst>
          </p:cNvPr>
          <p:cNvSpPr>
            <a:spLocks noGrp="1"/>
          </p:cNvSpPr>
          <p:nvPr>
            <p:ph type="sldNum" sz="quarter" idx="12"/>
          </p:nvPr>
        </p:nvSpPr>
        <p:spPr>
          <a:xfrm>
            <a:off x="515380" y="6304235"/>
            <a:ext cx="418293" cy="365125"/>
          </a:xfrm>
        </p:spPr>
        <p:txBody>
          <a:bodyPr/>
          <a:lstStyle/>
          <a:p>
            <a:pPr>
              <a:spcAft>
                <a:spcPts val="600"/>
              </a:spcAft>
            </a:pPr>
            <a:fld id="{5B64C28E-966E-6B4A-816A-311B7D0A2E6D}" type="slidenum">
              <a:rPr lang="en-US" smtClean="0"/>
              <a:pPr>
                <a:spcAft>
                  <a:spcPts val="600"/>
                </a:spcAft>
              </a:pPr>
              <a:t>24</a:t>
            </a:fld>
            <a:endParaRPr lang="en-US"/>
          </a:p>
        </p:txBody>
      </p:sp>
      <p:sp>
        <p:nvSpPr>
          <p:cNvPr id="3" name="Slide Number Placeholder 2" hidden="1">
            <a:extLst>
              <a:ext uri="{FF2B5EF4-FFF2-40B4-BE49-F238E27FC236}">
                <a16:creationId xmlns:a16="http://schemas.microsoft.com/office/drawing/2014/main" id="{C0C017C0-5FDF-0670-E334-BFA2385488DB}"/>
              </a:ext>
            </a:extLst>
          </p:cNvPr>
          <p:cNvSpPr>
            <a:spLocks noGrp="1"/>
          </p:cNvSpPr>
          <p:nvPr>
            <p:ph type="sldNum" sz="quarter" idx="4294967295"/>
          </p:nvPr>
        </p:nvSpPr>
        <p:spPr>
          <a:xfrm>
            <a:off x="515380" y="6304235"/>
            <a:ext cx="418293" cy="365125"/>
          </a:xfrm>
        </p:spPr>
        <p:txBody>
          <a:bodyPr/>
          <a:lstStyle/>
          <a:p>
            <a:pPr>
              <a:spcAft>
                <a:spcPts val="600"/>
              </a:spcAft>
            </a:pPr>
            <a:fld id="{5B64C28E-966E-6B4A-816A-311B7D0A2E6D}" type="slidenum">
              <a:rPr lang="en-US" dirty="0" smtClean="0"/>
              <a:pPr>
                <a:spcAft>
                  <a:spcPts val="600"/>
                </a:spcAft>
              </a:pPr>
              <a:t>24</a:t>
            </a:fld>
            <a:endParaRPr lang="en-US"/>
          </a:p>
        </p:txBody>
      </p:sp>
      <mc:AlternateContent xmlns:mc="http://schemas.openxmlformats.org/markup-compatibility/2006" xmlns:cx4="http://schemas.microsoft.com/office/drawing/2016/5/10/chartex">
        <mc:Choice Requires="cx4">
          <p:graphicFrame>
            <p:nvGraphicFramePr>
              <p:cNvPr id="2" name="Chart 1">
                <a:extLst>
                  <a:ext uri="{FF2B5EF4-FFF2-40B4-BE49-F238E27FC236}">
                    <a16:creationId xmlns:a16="http://schemas.microsoft.com/office/drawing/2014/main" id="{0E9EC8D2-9E01-49D3-BCA0-07E373B08B9E}"/>
                  </a:ext>
                </a:extLst>
              </p:cNvPr>
              <p:cNvGraphicFramePr/>
              <p:nvPr/>
            </p:nvGraphicFramePr>
            <p:xfrm>
              <a:off x="515380" y="432681"/>
              <a:ext cx="10514570" cy="587155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2" name="Chart 1">
                <a:extLst>
                  <a:ext uri="{FF2B5EF4-FFF2-40B4-BE49-F238E27FC236}">
                    <a16:creationId xmlns:a16="http://schemas.microsoft.com/office/drawing/2014/main" id="{0E9EC8D2-9E01-49D3-BCA0-07E373B08B9E}"/>
                  </a:ext>
                </a:extLst>
              </p:cNvPr>
              <p:cNvPicPr>
                <a:picLocks noGrp="1" noRot="1" noChangeAspect="1" noMove="1" noResize="1" noEditPoints="1" noAdjustHandles="1" noChangeArrowheads="1" noChangeShapeType="1"/>
              </p:cNvPicPr>
              <p:nvPr/>
            </p:nvPicPr>
            <p:blipFill>
              <a:blip r:embed="rId4"/>
              <a:stretch>
                <a:fillRect/>
              </a:stretch>
            </p:blipFill>
            <p:spPr>
              <a:xfrm>
                <a:off x="515380" y="432681"/>
                <a:ext cx="10514570" cy="5871554"/>
              </a:xfrm>
              <a:prstGeom prst="rect">
                <a:avLst/>
              </a:prstGeom>
            </p:spPr>
          </p:pic>
        </mc:Fallback>
      </mc:AlternateContent>
      <p:sp>
        <p:nvSpPr>
          <p:cNvPr id="8" name="Left Brace 7">
            <a:extLst>
              <a:ext uri="{FF2B5EF4-FFF2-40B4-BE49-F238E27FC236}">
                <a16:creationId xmlns:a16="http://schemas.microsoft.com/office/drawing/2014/main" id="{AD8D7D71-C12E-A9DD-E335-908F712DBA37}"/>
              </a:ext>
            </a:extLst>
          </p:cNvPr>
          <p:cNvSpPr/>
          <p:nvPr/>
        </p:nvSpPr>
        <p:spPr>
          <a:xfrm rot="16200000">
            <a:off x="4151376" y="332690"/>
            <a:ext cx="371856" cy="4200144"/>
          </a:xfrm>
          <a:prstGeom prst="leftBrace">
            <a:avLst>
              <a:gd name="adj1" fmla="val 8333"/>
              <a:gd name="adj2" fmla="val 4912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 name="TextBox 8">
            <a:extLst>
              <a:ext uri="{FF2B5EF4-FFF2-40B4-BE49-F238E27FC236}">
                <a16:creationId xmlns:a16="http://schemas.microsoft.com/office/drawing/2014/main" id="{AA939E45-3850-BA00-3C0C-BC627B5FF30D}"/>
              </a:ext>
            </a:extLst>
          </p:cNvPr>
          <p:cNvSpPr txBox="1"/>
          <p:nvPr/>
        </p:nvSpPr>
        <p:spPr>
          <a:xfrm>
            <a:off x="2548128" y="2044515"/>
            <a:ext cx="3889248" cy="246221"/>
          </a:xfrm>
          <a:prstGeom prst="rect">
            <a:avLst/>
          </a:prstGeom>
          <a:noFill/>
        </p:spPr>
        <p:txBody>
          <a:bodyPr wrap="square" lIns="0" tIns="0" rIns="0" bIns="0" rtlCol="0">
            <a:spAutoFit/>
          </a:bodyPr>
          <a:lstStyle/>
          <a:p>
            <a:pPr algn="l"/>
            <a:r>
              <a:rPr lang="en-CA" sz="1600" b="1"/>
              <a:t>$62.4 million net </a:t>
            </a:r>
            <a:r>
              <a:rPr lang="en-CA" sz="1600" b="1">
                <a:solidFill>
                  <a:schemeClr val="accent5">
                    <a:lumMod val="50000"/>
                  </a:schemeClr>
                </a:solidFill>
              </a:rPr>
              <a:t>Favourable</a:t>
            </a:r>
            <a:r>
              <a:rPr lang="en-CA" sz="1600" b="1"/>
              <a:t> revenues</a:t>
            </a:r>
          </a:p>
        </p:txBody>
      </p:sp>
      <p:sp>
        <p:nvSpPr>
          <p:cNvPr id="10" name="Left Brace 9">
            <a:extLst>
              <a:ext uri="{FF2B5EF4-FFF2-40B4-BE49-F238E27FC236}">
                <a16:creationId xmlns:a16="http://schemas.microsoft.com/office/drawing/2014/main" id="{B381B6A3-F639-C587-AD57-AD66F57EA5B9}"/>
              </a:ext>
            </a:extLst>
          </p:cNvPr>
          <p:cNvSpPr/>
          <p:nvPr/>
        </p:nvSpPr>
        <p:spPr>
          <a:xfrm rot="16200000">
            <a:off x="8179542" y="349688"/>
            <a:ext cx="371856" cy="351024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TextBox 10">
            <a:extLst>
              <a:ext uri="{FF2B5EF4-FFF2-40B4-BE49-F238E27FC236}">
                <a16:creationId xmlns:a16="http://schemas.microsoft.com/office/drawing/2014/main" id="{BE0FACBA-DC27-70F7-F92F-E39B0EB6FA00}"/>
              </a:ext>
            </a:extLst>
          </p:cNvPr>
          <p:cNvSpPr txBox="1"/>
          <p:nvPr/>
        </p:nvSpPr>
        <p:spPr>
          <a:xfrm>
            <a:off x="6610350" y="1672659"/>
            <a:ext cx="3510240" cy="246221"/>
          </a:xfrm>
          <a:prstGeom prst="rect">
            <a:avLst/>
          </a:prstGeom>
          <a:noFill/>
        </p:spPr>
        <p:txBody>
          <a:bodyPr wrap="square" lIns="0" tIns="0" rIns="0" bIns="0" rtlCol="0">
            <a:spAutoFit/>
          </a:bodyPr>
          <a:lstStyle/>
          <a:p>
            <a:pPr algn="l"/>
            <a:r>
              <a:rPr lang="en-CA" sz="1600" b="1"/>
              <a:t>$18.8 million net </a:t>
            </a:r>
            <a:r>
              <a:rPr lang="en-CA" sz="1600" b="1">
                <a:solidFill>
                  <a:schemeClr val="accent5">
                    <a:lumMod val="50000"/>
                  </a:schemeClr>
                </a:solidFill>
              </a:rPr>
              <a:t>Favourable</a:t>
            </a:r>
            <a:r>
              <a:rPr lang="en-CA" sz="1600" b="1"/>
              <a:t> expenses</a:t>
            </a:r>
          </a:p>
        </p:txBody>
      </p:sp>
      <p:sp>
        <p:nvSpPr>
          <p:cNvPr id="12" name="TextBox 11">
            <a:extLst>
              <a:ext uri="{FF2B5EF4-FFF2-40B4-BE49-F238E27FC236}">
                <a16:creationId xmlns:a16="http://schemas.microsoft.com/office/drawing/2014/main" id="{C4A4F6CF-D24F-5705-126B-ABA9FB92D3DC}"/>
              </a:ext>
            </a:extLst>
          </p:cNvPr>
          <p:cNvSpPr txBox="1"/>
          <p:nvPr/>
        </p:nvSpPr>
        <p:spPr>
          <a:xfrm>
            <a:off x="10120590" y="4842060"/>
            <a:ext cx="1762125" cy="338554"/>
          </a:xfrm>
          <a:prstGeom prst="rect">
            <a:avLst/>
          </a:prstGeom>
          <a:noFill/>
        </p:spPr>
        <p:txBody>
          <a:bodyPr wrap="square" lIns="0" tIns="0" rIns="0" bIns="0" rtlCol="0">
            <a:spAutoFit/>
          </a:bodyPr>
          <a:lstStyle/>
          <a:p>
            <a:pPr algn="l"/>
            <a:r>
              <a:rPr lang="en-CA" sz="1100" b="1" i="1">
                <a:solidFill>
                  <a:schemeClr val="accent4"/>
                </a:solidFill>
              </a:rPr>
              <a:t>Increase = Favourable</a:t>
            </a:r>
          </a:p>
          <a:p>
            <a:pPr algn="l"/>
            <a:r>
              <a:rPr lang="en-CA" sz="1100" b="1" i="1">
                <a:solidFill>
                  <a:schemeClr val="accent1"/>
                </a:solidFill>
              </a:rPr>
              <a:t>Decrease = Unfavourable</a:t>
            </a:r>
          </a:p>
        </p:txBody>
      </p:sp>
    </p:spTree>
    <p:extLst>
      <p:ext uri="{BB962C8B-B14F-4D97-AF65-F5344CB8AC3E}">
        <p14:creationId xmlns:p14="http://schemas.microsoft.com/office/powerpoint/2010/main" val="3804719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ree, outdoor, plant&#10;&#10;Description automatically generated">
            <a:extLst>
              <a:ext uri="{FF2B5EF4-FFF2-40B4-BE49-F238E27FC236}">
                <a16:creationId xmlns:a16="http://schemas.microsoft.com/office/drawing/2014/main" id="{3F2C3B80-9069-EF0F-CBCE-AB9E5F31C6AD}"/>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a:xfrm>
            <a:off x="20" y="10"/>
            <a:ext cx="12191980" cy="6857990"/>
          </a:xfrm>
          <a:noFill/>
        </p:spPr>
      </p:pic>
      <p:sp>
        <p:nvSpPr>
          <p:cNvPr id="12" name="Text Placeholder 2">
            <a:extLst>
              <a:ext uri="{FF2B5EF4-FFF2-40B4-BE49-F238E27FC236}">
                <a16:creationId xmlns:a16="http://schemas.microsoft.com/office/drawing/2014/main" id="{C216C9C8-5469-1122-5855-CE0B61728FAA}"/>
              </a:ext>
            </a:extLst>
          </p:cNvPr>
          <p:cNvSpPr>
            <a:spLocks noGrp="1"/>
          </p:cNvSpPr>
          <p:nvPr>
            <p:ph type="body" sz="quarter" idx="12"/>
          </p:nvPr>
        </p:nvSpPr>
        <p:spPr>
          <a:xfrm>
            <a:off x="0" y="0"/>
            <a:ext cx="12192000" cy="6858000"/>
          </a:xfrm>
        </p:spPr>
        <p:txBody>
          <a:bodyPr/>
          <a:lstStyle/>
          <a:p>
            <a:endParaRPr lang="en-US"/>
          </a:p>
        </p:txBody>
      </p:sp>
      <p:sp>
        <p:nvSpPr>
          <p:cNvPr id="7" name="Text Placeholder 3">
            <a:extLst>
              <a:ext uri="{FF2B5EF4-FFF2-40B4-BE49-F238E27FC236}">
                <a16:creationId xmlns:a16="http://schemas.microsoft.com/office/drawing/2014/main" id="{D4FA1428-211D-A858-688E-AA2CF717389A}"/>
              </a:ext>
            </a:extLst>
          </p:cNvPr>
          <p:cNvSpPr>
            <a:spLocks noGrp="1"/>
          </p:cNvSpPr>
          <p:nvPr>
            <p:ph type="body" sz="quarter" idx="10"/>
          </p:nvPr>
        </p:nvSpPr>
        <p:spPr>
          <a:xfrm>
            <a:off x="1228953" y="1453020"/>
            <a:ext cx="9743847" cy="3951962"/>
          </a:xfrm>
        </p:spPr>
        <p:txBody>
          <a:bodyPr wrap="square" anchor="ctr">
            <a:normAutofit/>
          </a:bodyPr>
          <a:lstStyle/>
          <a:p>
            <a:r>
              <a:rPr lang="en-US">
                <a:latin typeface="IBM Plex Sans SemiBold"/>
                <a:ea typeface="Roboto Thin"/>
              </a:rPr>
              <a:t>Draft Multi-Year Operating Budget Plan - Spring 2025</a:t>
            </a:r>
          </a:p>
        </p:txBody>
      </p:sp>
    </p:spTree>
    <p:extLst>
      <p:ext uri="{BB962C8B-B14F-4D97-AF65-F5344CB8AC3E}">
        <p14:creationId xmlns:p14="http://schemas.microsoft.com/office/powerpoint/2010/main" val="3945782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E08C3-D5CF-DE8C-C7EA-4E0B275ECC5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7341A9-127D-9E5C-C31D-56E85C236704}"/>
              </a:ext>
            </a:extLst>
          </p:cNvPr>
          <p:cNvSpPr txBox="1"/>
          <p:nvPr/>
        </p:nvSpPr>
        <p:spPr>
          <a:xfrm>
            <a:off x="914072" y="274638"/>
            <a:ext cx="10878957" cy="750598"/>
          </a:xfrm>
          <a:prstGeom prst="rect">
            <a:avLst/>
          </a:prstGeom>
        </p:spPr>
        <p:txBody>
          <a:bodyPr vert="horz" lIns="0" tIns="0" rIns="0" bIns="0" rtlCol="0" anchor="b" anchorCtr="0">
            <a:normAutofit fontScale="77500" lnSpcReduction="20000"/>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E11837"/>
                </a:solidFill>
                <a:effectLst/>
                <a:uLnTx/>
                <a:uFillTx/>
                <a:latin typeface="IBM Plex Sans SemiBold"/>
                <a:ea typeface="Roboto Thin"/>
                <a:cs typeface="+mn-cs"/>
              </a:rPr>
              <a:t>Planning Horizon Considerations – </a:t>
            </a:r>
            <a:endParaRPr kumimoji="0" lang="en-US" sz="1800" b="0" i="0" u="none" strike="noStrike" kern="1200" cap="none" spc="0" normalizeH="0" baseline="0" noProof="0" dirty="0">
              <a:ln>
                <a:noFill/>
              </a:ln>
              <a:solidFill>
                <a:srgbClr val="E11837"/>
              </a:solidFill>
              <a:effectLst/>
              <a:uLnTx/>
              <a:uFillTx/>
              <a:latin typeface="IBM Plex Sans Light" panose="020F0502020204030204"/>
              <a:ea typeface="Roboto Thin"/>
              <a:cs typeface="+mn-cs"/>
            </a:endParaRPr>
          </a:p>
          <a:p>
            <a:pPr marL="0" marR="0" lvl="0" indent="0" algn="l" defTabSz="914400" rtl="0" eaLnBrk="1" fontAlgn="auto" latinLnBrk="0" hangingPunct="1">
              <a:lnSpc>
                <a:spcPct val="85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E11837"/>
                </a:solidFill>
                <a:effectLst/>
                <a:uLnTx/>
                <a:uFillTx/>
                <a:latin typeface="IBM Plex Sans SemiBold"/>
                <a:ea typeface="Roboto Thin"/>
                <a:cs typeface="+mn-cs"/>
              </a:rPr>
              <a:t>Switching From a 3 Yr. Plan to a New 5 Yr. Plan Horizon</a:t>
            </a:r>
            <a:endParaRPr kumimoji="0" lang="en-US" sz="1800" b="0" i="0" u="none" strike="noStrike" kern="1200" cap="none" spc="0" normalizeH="0" baseline="0" noProof="0" dirty="0">
              <a:ln>
                <a:noFill/>
              </a:ln>
              <a:solidFill>
                <a:srgbClr val="E11837"/>
              </a:solidFill>
              <a:effectLst/>
              <a:uLnTx/>
              <a:uFillTx/>
              <a:latin typeface="IBM Plex Sans Light" panose="020F0502020204030204"/>
              <a:ea typeface="+mn-ea"/>
              <a:cs typeface="+mn-cs"/>
            </a:endParaRPr>
          </a:p>
        </p:txBody>
      </p:sp>
      <p:sp>
        <p:nvSpPr>
          <p:cNvPr id="3" name="Slide Number Placeholder 2" hidden="1">
            <a:extLst>
              <a:ext uri="{FF2B5EF4-FFF2-40B4-BE49-F238E27FC236}">
                <a16:creationId xmlns:a16="http://schemas.microsoft.com/office/drawing/2014/main" id="{BC1684E3-9B5E-7499-D98A-C9BB41917962}"/>
              </a:ext>
            </a:extLst>
          </p:cNvPr>
          <p:cNvSpPr>
            <a:spLocks noGrp="1"/>
          </p:cNvSpPr>
          <p:nvPr>
            <p:ph type="sldNum" sz="quarter" idx="4294967295"/>
          </p:nvPr>
        </p:nvSpPr>
        <p:spPr>
          <a:xfrm>
            <a:off x="515380" y="6304235"/>
            <a:ext cx="418293"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26</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graphicFrame>
        <p:nvGraphicFramePr>
          <p:cNvPr id="8" name="TextBox 5">
            <a:extLst>
              <a:ext uri="{FF2B5EF4-FFF2-40B4-BE49-F238E27FC236}">
                <a16:creationId xmlns:a16="http://schemas.microsoft.com/office/drawing/2014/main" id="{C7B2F0F5-F3F7-CF01-FEF1-8FF47904AB74}"/>
              </a:ext>
            </a:extLst>
          </p:cNvPr>
          <p:cNvGraphicFramePr/>
          <p:nvPr>
            <p:extLst>
              <p:ext uri="{D42A27DB-BD31-4B8C-83A1-F6EECF244321}">
                <p14:modId xmlns:p14="http://schemas.microsoft.com/office/powerpoint/2010/main" val="4258354785"/>
              </p:ext>
            </p:extLst>
          </p:nvPr>
        </p:nvGraphicFramePr>
        <p:xfrm>
          <a:off x="914072" y="1025237"/>
          <a:ext cx="10878957" cy="5084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7532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4A3F-E987-CD58-F167-321596C6A98B}"/>
            </a:ext>
          </a:extLst>
        </p:cNvPr>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85FFBBEE-B0BF-FFEC-CB00-9D8973EE5208}"/>
              </a:ext>
            </a:extLst>
          </p:cNvPr>
          <p:cNvSpPr>
            <a:spLocks noGrp="1"/>
          </p:cNvSpPr>
          <p:nvPr>
            <p:ph type="sldNum" sz="quarter" idx="4294967295"/>
          </p:nvPr>
        </p:nvSpPr>
        <p:spPr>
          <a:xfrm>
            <a:off x="515380" y="6304235"/>
            <a:ext cx="418293"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27</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graphicFrame>
        <p:nvGraphicFramePr>
          <p:cNvPr id="5" name="Object 4">
            <a:extLst>
              <a:ext uri="{FF2B5EF4-FFF2-40B4-BE49-F238E27FC236}">
                <a16:creationId xmlns:a16="http://schemas.microsoft.com/office/drawing/2014/main" id="{2A75C63F-8A86-1930-F630-7F57D7E17399}"/>
              </a:ext>
            </a:extLst>
          </p:cNvPr>
          <p:cNvGraphicFramePr>
            <a:graphicFrameLocks noChangeAspect="1"/>
          </p:cNvGraphicFramePr>
          <p:nvPr/>
        </p:nvGraphicFramePr>
        <p:xfrm>
          <a:off x="821393" y="660942"/>
          <a:ext cx="9746837" cy="5827895"/>
        </p:xfrm>
        <a:graphic>
          <a:graphicData uri="http://schemas.openxmlformats.org/presentationml/2006/ole">
            <mc:AlternateContent xmlns:mc="http://schemas.openxmlformats.org/markup-compatibility/2006">
              <mc:Choice xmlns:v="urn:schemas-microsoft-com:vml" Requires="v">
                <p:oleObj name="Worksheet" r:id="rId3" imgW="11569885" imgH="6915150" progId="Excel.Sheet.12">
                  <p:embed/>
                </p:oleObj>
              </mc:Choice>
              <mc:Fallback>
                <p:oleObj name="Worksheet" r:id="rId3" imgW="11569885" imgH="6915150" progId="Excel.Sheet.12">
                  <p:embed/>
                  <p:pic>
                    <p:nvPicPr>
                      <p:cNvPr id="5" name="Object 4">
                        <a:extLst>
                          <a:ext uri="{FF2B5EF4-FFF2-40B4-BE49-F238E27FC236}">
                            <a16:creationId xmlns:a16="http://schemas.microsoft.com/office/drawing/2014/main" id="{2A75C63F-8A86-1930-F630-7F57D7E17399}"/>
                          </a:ext>
                        </a:extLst>
                      </p:cNvPr>
                      <p:cNvPicPr/>
                      <p:nvPr/>
                    </p:nvPicPr>
                    <p:blipFill>
                      <a:blip r:embed="rId4"/>
                      <a:stretch>
                        <a:fillRect/>
                      </a:stretch>
                    </p:blipFill>
                    <p:spPr>
                      <a:xfrm>
                        <a:off x="821393" y="660942"/>
                        <a:ext cx="9746837" cy="5827895"/>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B5193A47-9FBE-B08C-217A-541F4303C5BE}"/>
              </a:ext>
            </a:extLst>
          </p:cNvPr>
          <p:cNvSpPr txBox="1"/>
          <p:nvPr/>
        </p:nvSpPr>
        <p:spPr>
          <a:xfrm>
            <a:off x="730805" y="274638"/>
            <a:ext cx="10850021" cy="451587"/>
          </a:xfrm>
          <a:prstGeom prst="rect">
            <a:avLst/>
          </a:prstGeom>
        </p:spPr>
        <p:txBody>
          <a:bodyPr vert="horz" lIns="0" tIns="0" rIns="0" bIns="0" rtlCol="0" anchor="b" anchorCtr="0">
            <a:normAutofit/>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kumimoji="0" lang="en-US" sz="3200" b="1" i="0" u="none" strike="noStrike" kern="1200" cap="none" spc="0" normalizeH="0" baseline="0" noProof="0">
                <a:ln>
                  <a:noFill/>
                </a:ln>
                <a:solidFill>
                  <a:srgbClr val="E11837"/>
                </a:solidFill>
                <a:effectLst/>
                <a:uLnTx/>
                <a:uFillTx/>
                <a:latin typeface="IBM Plex Sans SemiBold"/>
                <a:ea typeface="Roboto Thin"/>
                <a:cs typeface="+mn-cs"/>
              </a:rPr>
              <a:t>Draft Operating Budget</a:t>
            </a:r>
            <a:endParaRPr kumimoji="0" lang="en-US" sz="3200" b="0" i="0" u="none" strike="noStrike" kern="1200" cap="none" spc="0" normalizeH="0" baseline="0" noProof="0">
              <a:ln>
                <a:noFill/>
              </a:ln>
              <a:solidFill>
                <a:srgbClr val="E11837"/>
              </a:solidFill>
              <a:effectLst/>
              <a:uLnTx/>
              <a:uFillTx/>
              <a:latin typeface="IBM Plex Sans Light" panose="020F0502020204030204"/>
              <a:ea typeface="+mn-ea"/>
              <a:cs typeface="+mn-cs"/>
            </a:endParaRPr>
          </a:p>
        </p:txBody>
      </p:sp>
      <p:sp>
        <p:nvSpPr>
          <p:cNvPr id="6" name="TextBox 5">
            <a:extLst>
              <a:ext uri="{FF2B5EF4-FFF2-40B4-BE49-F238E27FC236}">
                <a16:creationId xmlns:a16="http://schemas.microsoft.com/office/drawing/2014/main" id="{F4E01E12-BB6A-A1C4-8C8C-F278EFC44779}"/>
              </a:ext>
            </a:extLst>
          </p:cNvPr>
          <p:cNvSpPr txBox="1"/>
          <p:nvPr/>
        </p:nvSpPr>
        <p:spPr>
          <a:xfrm>
            <a:off x="9828834" y="559442"/>
            <a:ext cx="916329" cy="318303"/>
          </a:xfrm>
          <a:prstGeom prst="rect">
            <a:avLst/>
          </a:prstGeom>
          <a:solidFill>
            <a:schemeClr val="bg1"/>
          </a:solidFill>
          <a:ln>
            <a:solidFill>
              <a:schemeClr val="bg1"/>
            </a:solid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BM Plex Sans Light" panose="020F0502020204030204"/>
              <a:ea typeface="+mn-ea"/>
              <a:cs typeface="+mn-cs"/>
            </a:endParaRPr>
          </a:p>
        </p:txBody>
      </p:sp>
    </p:spTree>
    <p:extLst>
      <p:ext uri="{BB962C8B-B14F-4D97-AF65-F5344CB8AC3E}">
        <p14:creationId xmlns:p14="http://schemas.microsoft.com/office/powerpoint/2010/main" val="1796547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BC1E5-1955-EA1C-4028-F24F09C345E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D09728-7607-5369-A944-A0501DBF766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graphicFrame>
        <p:nvGraphicFramePr>
          <p:cNvPr id="4" name="Chart 3">
            <a:extLst>
              <a:ext uri="{FF2B5EF4-FFF2-40B4-BE49-F238E27FC236}">
                <a16:creationId xmlns:a16="http://schemas.microsoft.com/office/drawing/2014/main" id="{983EB615-35B8-9A79-75BD-B446943EE947}"/>
              </a:ext>
            </a:extLst>
          </p:cNvPr>
          <p:cNvGraphicFramePr>
            <a:graphicFrameLocks/>
          </p:cNvGraphicFramePr>
          <p:nvPr/>
        </p:nvGraphicFramePr>
        <p:xfrm>
          <a:off x="933673" y="475095"/>
          <a:ext cx="9651200" cy="55516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3913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0E491-BB6B-8C9F-F5FC-BE1B72C224E8}"/>
            </a:ext>
          </a:extLst>
        </p:cNvPr>
        <p:cNvGrpSpPr/>
        <p:nvPr/>
      </p:nvGrpSpPr>
      <p:grpSpPr>
        <a:xfrm>
          <a:off x="0" y="0"/>
          <a:ext cx="0" cy="0"/>
          <a:chOff x="0" y="0"/>
          <a:chExt cx="0" cy="0"/>
        </a:xfrm>
      </p:grpSpPr>
      <p:pic>
        <p:nvPicPr>
          <p:cNvPr id="15" name="Picture Placeholder 14" descr="A large sign in a building">
            <a:extLst>
              <a:ext uri="{FF2B5EF4-FFF2-40B4-BE49-F238E27FC236}">
                <a16:creationId xmlns:a16="http://schemas.microsoft.com/office/drawing/2014/main" id="{90B640C0-AE1B-B174-90B5-59CD89556486}"/>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p:blipFill>
        <p:spPr>
          <a:xfrm>
            <a:off x="20" y="10"/>
            <a:ext cx="12191980" cy="6857990"/>
          </a:xfrm>
          <a:noFill/>
        </p:spPr>
      </p:pic>
      <p:sp>
        <p:nvSpPr>
          <p:cNvPr id="24" name="Text Placeholder 2">
            <a:extLst>
              <a:ext uri="{FF2B5EF4-FFF2-40B4-BE49-F238E27FC236}">
                <a16:creationId xmlns:a16="http://schemas.microsoft.com/office/drawing/2014/main" id="{86C365DF-12E7-3053-4561-CBFA62348C9A}"/>
              </a:ext>
            </a:extLst>
          </p:cNvPr>
          <p:cNvSpPr>
            <a:spLocks noGrp="1"/>
          </p:cNvSpPr>
          <p:nvPr>
            <p:ph type="body" sz="quarter" idx="12"/>
          </p:nvPr>
        </p:nvSpPr>
        <p:spPr>
          <a:xfrm>
            <a:off x="0" y="0"/>
            <a:ext cx="12192000" cy="6858000"/>
          </a:xfrm>
        </p:spPr>
        <p:txBody>
          <a:bodyPr/>
          <a:lstStyle/>
          <a:p>
            <a:r>
              <a:rPr lang="en-US"/>
              <a:t>Ov</a:t>
            </a:r>
          </a:p>
        </p:txBody>
      </p:sp>
      <p:sp>
        <p:nvSpPr>
          <p:cNvPr id="11" name="Title 10">
            <a:extLst>
              <a:ext uri="{FF2B5EF4-FFF2-40B4-BE49-F238E27FC236}">
                <a16:creationId xmlns:a16="http://schemas.microsoft.com/office/drawing/2014/main" id="{89C052E9-C467-6428-4C14-2AF8868A8726}"/>
              </a:ext>
            </a:extLst>
          </p:cNvPr>
          <p:cNvSpPr>
            <a:spLocks noGrp="1"/>
          </p:cNvSpPr>
          <p:nvPr>
            <p:ph type="title"/>
          </p:nvPr>
        </p:nvSpPr>
        <p:spPr>
          <a:xfrm>
            <a:off x="1248398" y="1706139"/>
            <a:ext cx="10053717" cy="2600186"/>
          </a:xfrm>
        </p:spPr>
        <p:txBody>
          <a:bodyPr wrap="square" anchor="ctr">
            <a:normAutofit/>
          </a:bodyPr>
          <a:lstStyle/>
          <a:p>
            <a:br>
              <a:rPr lang="en-CA"/>
            </a:br>
            <a:r>
              <a:rPr lang="en-US">
                <a:latin typeface="IBM Plex Sans SemiBold"/>
                <a:ea typeface="Roboto Thin"/>
              </a:rPr>
              <a:t>Revenue Overview</a:t>
            </a:r>
            <a:endParaRPr lang="en-CA"/>
          </a:p>
        </p:txBody>
      </p:sp>
    </p:spTree>
    <p:extLst>
      <p:ext uri="{BB962C8B-B14F-4D97-AF65-F5344CB8AC3E}">
        <p14:creationId xmlns:p14="http://schemas.microsoft.com/office/powerpoint/2010/main" val="1187593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BA9F3-BAFF-C5C4-3481-491F7B7565E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6E0B10-A165-A4C9-5119-2F6FB14B3D6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4" name="Content Placeholder 3">
            <a:extLst>
              <a:ext uri="{FF2B5EF4-FFF2-40B4-BE49-F238E27FC236}">
                <a16:creationId xmlns:a16="http://schemas.microsoft.com/office/drawing/2014/main" id="{A8AD42B0-1F79-C2EE-CA1B-45FAF6A42490}"/>
              </a:ext>
            </a:extLst>
          </p:cNvPr>
          <p:cNvSpPr>
            <a:spLocks noGrp="1"/>
          </p:cNvSpPr>
          <p:nvPr>
            <p:ph sz="quarter" idx="13"/>
          </p:nvPr>
        </p:nvSpPr>
        <p:spPr>
          <a:xfrm>
            <a:off x="515381" y="1244337"/>
            <a:ext cx="1705306" cy="4948793"/>
          </a:xfrm>
        </p:spPr>
        <p:txBody>
          <a:bodyPr vert="horz" lIns="0" tIns="0" rIns="0" bIns="0" rtlCol="0" anchor="t">
            <a:noAutofit/>
          </a:bodyPr>
          <a:lstStyle/>
          <a:p>
            <a:br>
              <a:rPr lang="en-CA">
                <a:latin typeface="IBM Plex Sans"/>
                <a:ea typeface="+mn-ea"/>
              </a:rPr>
            </a:br>
            <a:endParaRPr lang="en-US">
              <a:solidFill>
                <a:srgbClr val="000000"/>
              </a:solidFill>
              <a:latin typeface="IBM Plex Sans"/>
              <a:ea typeface="+mn-ea"/>
            </a:endParaRPr>
          </a:p>
          <a:p>
            <a:pPr marL="342900" indent="-342900">
              <a:spcBef>
                <a:spcPts val="300"/>
              </a:spcBef>
              <a:spcAft>
                <a:spcPts val="1200"/>
              </a:spcAft>
              <a:buClr>
                <a:srgbClr val="C00000"/>
              </a:buClr>
              <a:buFont typeface="Wingdings" panose="05000000000000000000" pitchFamily="2" charset="2"/>
              <a:buChar char="Ø"/>
            </a:pPr>
            <a:endParaRPr lang="en-CA">
              <a:solidFill>
                <a:srgbClr val="000000"/>
              </a:solidFill>
              <a:latin typeface="IBM Plex Sans"/>
              <a:ea typeface="+mn-ea"/>
            </a:endParaRPr>
          </a:p>
          <a:p>
            <a:pPr>
              <a:spcBef>
                <a:spcPts val="300"/>
              </a:spcBef>
              <a:spcAft>
                <a:spcPts val="1200"/>
              </a:spcAft>
              <a:buClr>
                <a:srgbClr val="C00000"/>
              </a:buClr>
            </a:pPr>
            <a:endParaRPr lang="en-CA">
              <a:solidFill>
                <a:srgbClr val="000000"/>
              </a:solidFill>
              <a:latin typeface="IBM Plex Sans"/>
              <a:ea typeface="+mn-ea"/>
            </a:endParaRPr>
          </a:p>
          <a:p>
            <a:pPr>
              <a:spcBef>
                <a:spcPts val="300"/>
              </a:spcBef>
              <a:spcAft>
                <a:spcPts val="1200"/>
              </a:spcAft>
              <a:buClr>
                <a:srgbClr val="C00000"/>
              </a:buClr>
            </a:pPr>
            <a:endParaRPr lang="en-US">
              <a:latin typeface="IBM Plex Sans"/>
              <a:ea typeface="Roboto Thin"/>
            </a:endParaRPr>
          </a:p>
          <a:p>
            <a:pPr>
              <a:spcBef>
                <a:spcPts val="600"/>
              </a:spcBef>
              <a:spcAft>
                <a:spcPts val="1200"/>
              </a:spcAft>
              <a:buClr>
                <a:srgbClr val="C00000"/>
              </a:buClr>
            </a:pPr>
            <a:r>
              <a:rPr lang="en-US">
                <a:latin typeface="IBM Plex Sans"/>
                <a:ea typeface="Roboto Thin"/>
              </a:rPr>
              <a:t>	</a:t>
            </a:r>
            <a:endParaRPr lang="en-CA" sz="2000"/>
          </a:p>
          <a:p>
            <a:pPr marL="342900" indent="-342900">
              <a:spcBef>
                <a:spcPts val="600"/>
              </a:spcBef>
              <a:spcAft>
                <a:spcPts val="1200"/>
              </a:spcAft>
              <a:buFont typeface="Arial" panose="020F0302020204030204"/>
              <a:buChar char="•"/>
            </a:pPr>
            <a:endParaRPr lang="en-US" sz="2000">
              <a:latin typeface="IBM Plex Sans"/>
              <a:ea typeface="Roboto Thin"/>
            </a:endParaRPr>
          </a:p>
        </p:txBody>
      </p:sp>
      <p:sp>
        <p:nvSpPr>
          <p:cNvPr id="5" name="Title 1">
            <a:extLst>
              <a:ext uri="{FF2B5EF4-FFF2-40B4-BE49-F238E27FC236}">
                <a16:creationId xmlns:a16="http://schemas.microsoft.com/office/drawing/2014/main" id="{1F642101-582B-6983-5276-02169752294E}"/>
              </a:ext>
            </a:extLst>
          </p:cNvPr>
          <p:cNvSpPr>
            <a:spLocks noGrp="1"/>
          </p:cNvSpPr>
          <p:nvPr>
            <p:ph type="title"/>
          </p:nvPr>
        </p:nvSpPr>
        <p:spPr>
          <a:xfrm>
            <a:off x="389386" y="369906"/>
            <a:ext cx="10407677" cy="523564"/>
          </a:xfrm>
        </p:spPr>
        <p:txBody>
          <a:bodyPr>
            <a:normAutofit/>
          </a:bodyPr>
          <a:lstStyle/>
          <a:p>
            <a:r>
              <a:rPr lang="en-CA"/>
              <a:t>Sources of Revenue</a:t>
            </a:r>
          </a:p>
        </p:txBody>
      </p:sp>
      <p:pic>
        <p:nvPicPr>
          <p:cNvPr id="6" name="Picture 5">
            <a:extLst>
              <a:ext uri="{FF2B5EF4-FFF2-40B4-BE49-F238E27FC236}">
                <a16:creationId xmlns:a16="http://schemas.microsoft.com/office/drawing/2014/main" id="{657AD75E-DBA7-E214-200B-FFEAC05642E8}"/>
              </a:ext>
            </a:extLst>
          </p:cNvPr>
          <p:cNvPicPr>
            <a:picLocks noChangeAspect="1"/>
          </p:cNvPicPr>
          <p:nvPr/>
        </p:nvPicPr>
        <p:blipFill>
          <a:blip r:embed="rId3"/>
          <a:stretch>
            <a:fillRect/>
          </a:stretch>
        </p:blipFill>
        <p:spPr>
          <a:xfrm>
            <a:off x="266700" y="1133232"/>
            <a:ext cx="11658600" cy="2952750"/>
          </a:xfrm>
          <a:prstGeom prst="rect">
            <a:avLst/>
          </a:prstGeom>
        </p:spPr>
      </p:pic>
    </p:spTree>
    <p:extLst>
      <p:ext uri="{BB962C8B-B14F-4D97-AF65-F5344CB8AC3E}">
        <p14:creationId xmlns:p14="http://schemas.microsoft.com/office/powerpoint/2010/main" val="3590027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4846D-3878-FA40-398D-4AFECF1BA47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1F244-B8A6-BFAF-FB72-1C5526A4E33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4" name="Content Placeholder 3">
            <a:extLst>
              <a:ext uri="{FF2B5EF4-FFF2-40B4-BE49-F238E27FC236}">
                <a16:creationId xmlns:a16="http://schemas.microsoft.com/office/drawing/2014/main" id="{91DEBFF6-734A-9AFD-C9A3-32D78976BDAB}"/>
              </a:ext>
            </a:extLst>
          </p:cNvPr>
          <p:cNvSpPr>
            <a:spLocks noGrp="1"/>
          </p:cNvSpPr>
          <p:nvPr>
            <p:ph sz="quarter" idx="13"/>
          </p:nvPr>
        </p:nvSpPr>
        <p:spPr>
          <a:xfrm>
            <a:off x="515381" y="1244337"/>
            <a:ext cx="1705306" cy="4948793"/>
          </a:xfrm>
        </p:spPr>
        <p:txBody>
          <a:bodyPr vert="horz" lIns="0" tIns="0" rIns="0" bIns="0" rtlCol="0" anchor="t">
            <a:noAutofit/>
          </a:bodyPr>
          <a:lstStyle/>
          <a:p>
            <a:br>
              <a:rPr lang="en-CA">
                <a:latin typeface="IBM Plex Sans"/>
                <a:ea typeface="+mn-ea"/>
              </a:rPr>
            </a:br>
            <a:endParaRPr lang="en-US">
              <a:solidFill>
                <a:srgbClr val="000000"/>
              </a:solidFill>
              <a:latin typeface="IBM Plex Sans"/>
              <a:ea typeface="+mn-ea"/>
            </a:endParaRPr>
          </a:p>
          <a:p>
            <a:pPr marL="342900" indent="-342900">
              <a:spcBef>
                <a:spcPts val="300"/>
              </a:spcBef>
              <a:spcAft>
                <a:spcPts val="1200"/>
              </a:spcAft>
              <a:buClr>
                <a:srgbClr val="C00000"/>
              </a:buClr>
              <a:buFont typeface="Wingdings" panose="05000000000000000000" pitchFamily="2" charset="2"/>
              <a:buChar char="Ø"/>
            </a:pPr>
            <a:endParaRPr lang="en-CA">
              <a:solidFill>
                <a:srgbClr val="000000"/>
              </a:solidFill>
              <a:latin typeface="IBM Plex Sans"/>
              <a:ea typeface="+mn-ea"/>
            </a:endParaRPr>
          </a:p>
          <a:p>
            <a:pPr>
              <a:spcBef>
                <a:spcPts val="300"/>
              </a:spcBef>
              <a:spcAft>
                <a:spcPts val="1200"/>
              </a:spcAft>
              <a:buClr>
                <a:srgbClr val="C00000"/>
              </a:buClr>
            </a:pPr>
            <a:endParaRPr lang="en-CA">
              <a:solidFill>
                <a:srgbClr val="000000"/>
              </a:solidFill>
              <a:latin typeface="IBM Plex Sans"/>
              <a:ea typeface="+mn-ea"/>
            </a:endParaRPr>
          </a:p>
          <a:p>
            <a:pPr>
              <a:spcBef>
                <a:spcPts val="300"/>
              </a:spcBef>
              <a:spcAft>
                <a:spcPts val="1200"/>
              </a:spcAft>
              <a:buClr>
                <a:srgbClr val="C00000"/>
              </a:buClr>
            </a:pPr>
            <a:endParaRPr lang="en-US">
              <a:latin typeface="IBM Plex Sans"/>
              <a:ea typeface="Roboto Thin"/>
            </a:endParaRPr>
          </a:p>
          <a:p>
            <a:pPr>
              <a:spcBef>
                <a:spcPts val="600"/>
              </a:spcBef>
              <a:spcAft>
                <a:spcPts val="1200"/>
              </a:spcAft>
              <a:buClr>
                <a:srgbClr val="C00000"/>
              </a:buClr>
            </a:pPr>
            <a:r>
              <a:rPr lang="en-US">
                <a:latin typeface="IBM Plex Sans"/>
                <a:ea typeface="Roboto Thin"/>
              </a:rPr>
              <a:t>	</a:t>
            </a:r>
            <a:endParaRPr lang="en-CA" sz="2000"/>
          </a:p>
          <a:p>
            <a:pPr marL="342900" indent="-342900">
              <a:spcBef>
                <a:spcPts val="600"/>
              </a:spcBef>
              <a:spcAft>
                <a:spcPts val="1200"/>
              </a:spcAft>
              <a:buFont typeface="Arial" panose="020F0302020204030204"/>
              <a:buChar char="•"/>
            </a:pPr>
            <a:endParaRPr lang="en-US" sz="2000">
              <a:latin typeface="IBM Plex Sans"/>
              <a:ea typeface="Roboto Thin"/>
            </a:endParaRPr>
          </a:p>
        </p:txBody>
      </p:sp>
      <p:graphicFrame>
        <p:nvGraphicFramePr>
          <p:cNvPr id="2" name="Chart 1">
            <a:extLst>
              <a:ext uri="{FF2B5EF4-FFF2-40B4-BE49-F238E27FC236}">
                <a16:creationId xmlns:a16="http://schemas.microsoft.com/office/drawing/2014/main" id="{7A1EC8E8-6C45-4899-B6E7-8E9218FFF5B0}"/>
              </a:ext>
            </a:extLst>
          </p:cNvPr>
          <p:cNvGraphicFramePr>
            <a:graphicFrameLocks/>
          </p:cNvGraphicFramePr>
          <p:nvPr/>
        </p:nvGraphicFramePr>
        <p:xfrm>
          <a:off x="991393" y="209550"/>
          <a:ext cx="10209213" cy="6438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0812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22B9A99-FD21-E78F-6456-4289387D63F3}"/>
              </a:ext>
            </a:extLst>
          </p:cNvPr>
          <p:cNvGrpSpPr/>
          <p:nvPr/>
        </p:nvGrpSpPr>
        <p:grpSpPr>
          <a:xfrm>
            <a:off x="1502382" y="1607372"/>
            <a:ext cx="8964000" cy="1116000"/>
            <a:chOff x="3539061" y="1179335"/>
            <a:chExt cx="6798336" cy="1287224"/>
          </a:xfrm>
          <a:solidFill>
            <a:srgbClr val="C00000"/>
          </a:solidFill>
        </p:grpSpPr>
        <p:sp>
          <p:nvSpPr>
            <p:cNvPr id="10" name="Rectangle 9">
              <a:extLst>
                <a:ext uri="{FF2B5EF4-FFF2-40B4-BE49-F238E27FC236}">
                  <a16:creationId xmlns:a16="http://schemas.microsoft.com/office/drawing/2014/main" id="{F411CF80-923A-DDA5-3A4A-E0767B25CC73}"/>
                </a:ext>
              </a:extLst>
            </p:cNvPr>
            <p:cNvSpPr/>
            <p:nvPr/>
          </p:nvSpPr>
          <p:spPr>
            <a:xfrm>
              <a:off x="3539061"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900" b="0" i="0" u="none" strike="noStrike" kern="1200" cap="none" spc="0" normalizeH="0" baseline="0" noProof="0">
                  <a:ln>
                    <a:noFill/>
                  </a:ln>
                  <a:solidFill>
                    <a:prstClr val="white"/>
                  </a:solidFill>
                  <a:effectLst/>
                  <a:uLnTx/>
                  <a:uFillTx/>
                  <a:latin typeface="Aptos" panose="02110004020202020204"/>
                  <a:ea typeface="+mn-ea"/>
                  <a:cs typeface="+mn-cs"/>
                </a:rPr>
                <a:t>#1: Course Enrolment Optimization</a:t>
              </a:r>
            </a:p>
          </p:txBody>
        </p:sp>
        <p:sp>
          <p:nvSpPr>
            <p:cNvPr id="11" name="Rectangle 10">
              <a:extLst>
                <a:ext uri="{FF2B5EF4-FFF2-40B4-BE49-F238E27FC236}">
                  <a16:creationId xmlns:a16="http://schemas.microsoft.com/office/drawing/2014/main" id="{EC02F9EF-ECDE-4432-9677-3ACD630EE972}"/>
                </a:ext>
              </a:extLst>
            </p:cNvPr>
            <p:cNvSpPr/>
            <p:nvPr/>
          </p:nvSpPr>
          <p:spPr>
            <a:xfrm>
              <a:off x="4696538"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900" b="0" i="0" u="none" strike="noStrike" kern="1200" cap="none" spc="0" normalizeH="0" baseline="0" noProof="0">
                  <a:ln>
                    <a:noFill/>
                  </a:ln>
                  <a:solidFill>
                    <a:prstClr val="white"/>
                  </a:solidFill>
                  <a:effectLst/>
                  <a:uLnTx/>
                  <a:uFillTx/>
                  <a:latin typeface="Aptos" panose="02110004020202020204"/>
                  <a:ea typeface="+mn-ea"/>
                  <a:cs typeface="+mn-cs"/>
                </a:rPr>
                <a:t>#2: Faculties of the Future</a:t>
              </a:r>
            </a:p>
          </p:txBody>
        </p:sp>
        <p:sp>
          <p:nvSpPr>
            <p:cNvPr id="12" name="Rectangle 11">
              <a:extLst>
                <a:ext uri="{FF2B5EF4-FFF2-40B4-BE49-F238E27FC236}">
                  <a16:creationId xmlns:a16="http://schemas.microsoft.com/office/drawing/2014/main" id="{3EAC3CA0-D79E-A878-6E4D-AC6A157D15F6}"/>
                </a:ext>
              </a:extLst>
            </p:cNvPr>
            <p:cNvSpPr/>
            <p:nvPr/>
          </p:nvSpPr>
          <p:spPr>
            <a:xfrm>
              <a:off x="5854015"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900" b="0" i="0" u="none" strike="noStrike" kern="1200" cap="none" spc="0" normalizeH="0" baseline="0" noProof="0">
                  <a:ln>
                    <a:noFill/>
                  </a:ln>
                  <a:solidFill>
                    <a:prstClr val="white"/>
                  </a:solidFill>
                  <a:effectLst/>
                  <a:uLnTx/>
                  <a:uFillTx/>
                  <a:latin typeface="Aptos" panose="02110004020202020204"/>
                  <a:ea typeface="+mn-ea"/>
                  <a:cs typeface="+mn-cs"/>
                </a:rPr>
                <a:t>#3: Redesigning the Undergraduate Degree Framework</a:t>
              </a:r>
            </a:p>
          </p:txBody>
        </p:sp>
        <p:sp>
          <p:nvSpPr>
            <p:cNvPr id="13" name="Rectangle 12">
              <a:extLst>
                <a:ext uri="{FF2B5EF4-FFF2-40B4-BE49-F238E27FC236}">
                  <a16:creationId xmlns:a16="http://schemas.microsoft.com/office/drawing/2014/main" id="{7F6599E4-BA51-ECB4-9AC1-ECA93FFB3F68}"/>
                </a:ext>
              </a:extLst>
            </p:cNvPr>
            <p:cNvSpPr/>
            <p:nvPr/>
          </p:nvSpPr>
          <p:spPr>
            <a:xfrm>
              <a:off x="7011493"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900" b="0" i="0" u="none" strike="noStrike" kern="1200" cap="none" spc="0" normalizeH="0" baseline="0" noProof="0">
                  <a:ln>
                    <a:noFill/>
                  </a:ln>
                  <a:solidFill>
                    <a:prstClr val="white"/>
                  </a:solidFill>
                  <a:effectLst/>
                  <a:uLnTx/>
                  <a:uFillTx/>
                  <a:latin typeface="Aptos" panose="02110004020202020204"/>
                  <a:ea typeface="+mn-ea"/>
                  <a:cs typeface="+mn-cs"/>
                </a:rPr>
                <a:t>#4: Program Sustainability Review</a:t>
              </a:r>
            </a:p>
          </p:txBody>
        </p:sp>
        <p:sp>
          <p:nvSpPr>
            <p:cNvPr id="14" name="Rectangle 13">
              <a:extLst>
                <a:ext uri="{FF2B5EF4-FFF2-40B4-BE49-F238E27FC236}">
                  <a16:creationId xmlns:a16="http://schemas.microsoft.com/office/drawing/2014/main" id="{D78056D3-96CD-6AA6-072C-289AE4DEC587}"/>
                </a:ext>
              </a:extLst>
            </p:cNvPr>
            <p:cNvSpPr/>
            <p:nvPr/>
          </p:nvSpPr>
          <p:spPr>
            <a:xfrm>
              <a:off x="8168971"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#5: Supporting Program Innovation</a:t>
              </a:r>
              <a:endParaRPr kumimoji="0" lang="en-US" sz="9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A4333AB6-C619-29FC-BCF8-119B61A66097}"/>
                </a:ext>
              </a:extLst>
            </p:cNvPr>
            <p:cNvSpPr/>
            <p:nvPr/>
          </p:nvSpPr>
          <p:spPr>
            <a:xfrm>
              <a:off x="9326452"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#6: Improve Metrics Performance</a:t>
              </a:r>
              <a:endParaRPr kumimoji="0" lang="en-US" sz="9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 name="TextBox 3">
            <a:extLst>
              <a:ext uri="{FF2B5EF4-FFF2-40B4-BE49-F238E27FC236}">
                <a16:creationId xmlns:a16="http://schemas.microsoft.com/office/drawing/2014/main" id="{BAD11025-BE78-B823-38FA-CAA54BFC7D3D}"/>
              </a:ext>
            </a:extLst>
          </p:cNvPr>
          <p:cNvSpPr txBox="1"/>
          <p:nvPr/>
        </p:nvSpPr>
        <p:spPr>
          <a:xfrm>
            <a:off x="1422858" y="1295896"/>
            <a:ext cx="46731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prstClr val="black"/>
                </a:solidFill>
                <a:effectLst/>
                <a:uLnTx/>
                <a:uFillTx/>
                <a:latin typeface="Aptos" panose="02110004020202020204"/>
                <a:ea typeface="+mn-ea"/>
                <a:cs typeface="+mn-cs"/>
              </a:rPr>
              <a:t>Program Enhancement &amp; Sustainability Stream</a:t>
            </a: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37DB539D-F8B1-AF80-9297-1858B6A5E6AD}"/>
              </a:ext>
            </a:extLst>
          </p:cNvPr>
          <p:cNvSpPr txBox="1"/>
          <p:nvPr/>
        </p:nvSpPr>
        <p:spPr>
          <a:xfrm>
            <a:off x="1442674" y="2991160"/>
            <a:ext cx="3009467" cy="307777"/>
          </a:xfrm>
          <a:prstGeom prst="rect">
            <a:avLst/>
          </a:prstGeom>
          <a:noFill/>
        </p:spPr>
        <p:txBody>
          <a:bodyPr wrap="square" rtlCol="0">
            <a:spAutoFit/>
          </a:bodyPr>
          <a:lstStyle>
            <a:defPPr>
              <a:defRPr lang="en-US"/>
            </a:defPPr>
            <a:lvl1pPr>
              <a:spcAft>
                <a:spcPts val="300"/>
              </a:spcAft>
              <a:defRPr sz="1400" b="1"/>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prstClr val="black"/>
                </a:solidFill>
                <a:effectLst/>
                <a:uLnTx/>
                <a:uFillTx/>
                <a:latin typeface="Aptos" panose="02110004020202020204"/>
                <a:ea typeface="+mn-ea"/>
                <a:cs typeface="+mn-cs"/>
              </a:rPr>
              <a:t>Enrolment Recovery Stream</a:t>
            </a:r>
          </a:p>
        </p:txBody>
      </p:sp>
      <p:sp>
        <p:nvSpPr>
          <p:cNvPr id="6" name="TextBox 5">
            <a:extLst>
              <a:ext uri="{FF2B5EF4-FFF2-40B4-BE49-F238E27FC236}">
                <a16:creationId xmlns:a16="http://schemas.microsoft.com/office/drawing/2014/main" id="{2120BC60-C6CC-D3F2-40C6-33950FB56EB0}"/>
              </a:ext>
            </a:extLst>
          </p:cNvPr>
          <p:cNvSpPr txBox="1"/>
          <p:nvPr/>
        </p:nvSpPr>
        <p:spPr>
          <a:xfrm>
            <a:off x="1449629" y="4737148"/>
            <a:ext cx="4180035" cy="307777"/>
          </a:xfrm>
          <a:prstGeom prst="rect">
            <a:avLst/>
          </a:prstGeom>
          <a:noFill/>
        </p:spPr>
        <p:txBody>
          <a:bodyPr wrap="square" rtlCol="0">
            <a:spAutoFit/>
          </a:bodyPr>
          <a:lstStyle>
            <a:defPPr>
              <a:defRPr lang="en-US"/>
            </a:defPPr>
            <a:lvl1pPr>
              <a:spcAft>
                <a:spcPts val="300"/>
              </a:spcAft>
              <a:defRPr sz="1400" b="1"/>
            </a:lvl1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prstClr val="black"/>
                </a:solidFill>
                <a:effectLst/>
                <a:uLnTx/>
                <a:uFillTx/>
                <a:latin typeface="Aptos" panose="02110004020202020204"/>
                <a:ea typeface="+mn-ea"/>
                <a:cs typeface="+mn-cs"/>
              </a:rPr>
              <a:t>Administrative Projects Stream</a:t>
            </a:r>
          </a:p>
        </p:txBody>
      </p:sp>
      <p:grpSp>
        <p:nvGrpSpPr>
          <p:cNvPr id="44" name="Group 43">
            <a:extLst>
              <a:ext uri="{FF2B5EF4-FFF2-40B4-BE49-F238E27FC236}">
                <a16:creationId xmlns:a16="http://schemas.microsoft.com/office/drawing/2014/main" id="{C741591B-20DA-9C9C-A69E-AEF30BAD9709}"/>
              </a:ext>
            </a:extLst>
          </p:cNvPr>
          <p:cNvGrpSpPr/>
          <p:nvPr/>
        </p:nvGrpSpPr>
        <p:grpSpPr>
          <a:xfrm>
            <a:off x="1502382" y="3290899"/>
            <a:ext cx="8964000" cy="1116000"/>
            <a:chOff x="3539061" y="1179335"/>
            <a:chExt cx="6798336" cy="1287224"/>
          </a:xfrm>
          <a:solidFill>
            <a:srgbClr val="C00000"/>
          </a:solidFill>
        </p:grpSpPr>
        <p:sp>
          <p:nvSpPr>
            <p:cNvPr id="45" name="Rectangle 44">
              <a:extLst>
                <a:ext uri="{FF2B5EF4-FFF2-40B4-BE49-F238E27FC236}">
                  <a16:creationId xmlns:a16="http://schemas.microsoft.com/office/drawing/2014/main" id="{297D8603-491A-1E3B-F2CE-77BF2E7EE547}"/>
                </a:ext>
              </a:extLst>
            </p:cNvPr>
            <p:cNvSpPr/>
            <p:nvPr/>
          </p:nvSpPr>
          <p:spPr>
            <a:xfrm>
              <a:off x="3539061"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#7: International Strategic Enrolment Management Working Group</a:t>
              </a:r>
            </a:p>
          </p:txBody>
        </p:sp>
        <p:sp>
          <p:nvSpPr>
            <p:cNvPr id="46" name="Rectangle 45">
              <a:extLst>
                <a:ext uri="{FF2B5EF4-FFF2-40B4-BE49-F238E27FC236}">
                  <a16:creationId xmlns:a16="http://schemas.microsoft.com/office/drawing/2014/main" id="{40994023-678D-2D95-41C4-BDC4A04AFDDE}"/>
                </a:ext>
              </a:extLst>
            </p:cNvPr>
            <p:cNvSpPr/>
            <p:nvPr/>
          </p:nvSpPr>
          <p:spPr>
            <a:xfrm>
              <a:off x="4696538"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#8: New Out of Province Strategy</a:t>
              </a:r>
            </a:p>
          </p:txBody>
        </p:sp>
        <p:sp>
          <p:nvSpPr>
            <p:cNvPr id="47" name="Rectangle 46">
              <a:extLst>
                <a:ext uri="{FF2B5EF4-FFF2-40B4-BE49-F238E27FC236}">
                  <a16:creationId xmlns:a16="http://schemas.microsoft.com/office/drawing/2014/main" id="{FD7F79B9-D010-D454-04F6-CBFC19108408}"/>
                </a:ext>
              </a:extLst>
            </p:cNvPr>
            <p:cNvSpPr/>
            <p:nvPr/>
          </p:nvSpPr>
          <p:spPr>
            <a:xfrm>
              <a:off x="5854015"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#9: Student Housing Working Group</a:t>
              </a:r>
            </a:p>
          </p:txBody>
        </p:sp>
        <p:sp>
          <p:nvSpPr>
            <p:cNvPr id="48" name="Rectangle 47">
              <a:extLst>
                <a:ext uri="{FF2B5EF4-FFF2-40B4-BE49-F238E27FC236}">
                  <a16:creationId xmlns:a16="http://schemas.microsoft.com/office/drawing/2014/main" id="{94E5A186-64CA-4C08-DAC4-0C292BFD84AC}"/>
                </a:ext>
              </a:extLst>
            </p:cNvPr>
            <p:cNvSpPr/>
            <p:nvPr/>
          </p:nvSpPr>
          <p:spPr>
            <a:xfrm>
              <a:off x="7011493"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#10: New Pathways to Degrees</a:t>
              </a:r>
            </a:p>
          </p:txBody>
        </p:sp>
        <p:sp>
          <p:nvSpPr>
            <p:cNvPr id="49" name="Rectangle 48">
              <a:extLst>
                <a:ext uri="{FF2B5EF4-FFF2-40B4-BE49-F238E27FC236}">
                  <a16:creationId xmlns:a16="http://schemas.microsoft.com/office/drawing/2014/main" id="{B451C10C-2DFA-6699-5B8A-A987EFC16A7D}"/>
                </a:ext>
              </a:extLst>
            </p:cNvPr>
            <p:cNvSpPr/>
            <p:nvPr/>
          </p:nvSpPr>
          <p:spPr>
            <a:xfrm>
              <a:off x="8168971"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#11: Collegial Forum on UG Retention</a:t>
              </a:r>
            </a:p>
          </p:txBody>
        </p:sp>
        <p:sp>
          <p:nvSpPr>
            <p:cNvPr id="50" name="Rectangle 49">
              <a:extLst>
                <a:ext uri="{FF2B5EF4-FFF2-40B4-BE49-F238E27FC236}">
                  <a16:creationId xmlns:a16="http://schemas.microsoft.com/office/drawing/2014/main" id="{4DE95E2C-7A96-126A-3BEB-29AE115E43E4}"/>
                </a:ext>
              </a:extLst>
            </p:cNvPr>
            <p:cNvSpPr/>
            <p:nvPr/>
          </p:nvSpPr>
          <p:spPr>
            <a:xfrm>
              <a:off x="9326452"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#12: Expand Capacity in Programs with Unmet Demand</a:t>
              </a:r>
            </a:p>
          </p:txBody>
        </p:sp>
      </p:grpSp>
      <p:grpSp>
        <p:nvGrpSpPr>
          <p:cNvPr id="53" name="Group 52">
            <a:extLst>
              <a:ext uri="{FF2B5EF4-FFF2-40B4-BE49-F238E27FC236}">
                <a16:creationId xmlns:a16="http://schemas.microsoft.com/office/drawing/2014/main" id="{334FC066-A7A6-040F-ADE1-57F0F72E7600}"/>
              </a:ext>
            </a:extLst>
          </p:cNvPr>
          <p:cNvGrpSpPr/>
          <p:nvPr/>
        </p:nvGrpSpPr>
        <p:grpSpPr>
          <a:xfrm>
            <a:off x="1502383" y="5012789"/>
            <a:ext cx="7437794" cy="1116000"/>
            <a:chOff x="3539061" y="1179335"/>
            <a:chExt cx="5640855" cy="1287224"/>
          </a:xfrm>
          <a:solidFill>
            <a:srgbClr val="C00000"/>
          </a:solidFill>
        </p:grpSpPr>
        <p:sp>
          <p:nvSpPr>
            <p:cNvPr id="54" name="Rectangle 53">
              <a:extLst>
                <a:ext uri="{FF2B5EF4-FFF2-40B4-BE49-F238E27FC236}">
                  <a16:creationId xmlns:a16="http://schemas.microsoft.com/office/drawing/2014/main" id="{65F516C7-170D-950C-FA90-BF5CFC1BC40C}"/>
                </a:ext>
              </a:extLst>
            </p:cNvPr>
            <p:cNvSpPr/>
            <p:nvPr/>
          </p:nvSpPr>
          <p:spPr>
            <a:xfrm>
              <a:off x="3539061"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#13: Administrative Service Efficiencies</a:t>
              </a:r>
            </a:p>
          </p:txBody>
        </p:sp>
        <p:sp>
          <p:nvSpPr>
            <p:cNvPr id="55" name="Rectangle 54">
              <a:extLst>
                <a:ext uri="{FF2B5EF4-FFF2-40B4-BE49-F238E27FC236}">
                  <a16:creationId xmlns:a16="http://schemas.microsoft.com/office/drawing/2014/main" id="{2A8B03C3-E6F6-EC1D-3A7E-E5FB30F18F1D}"/>
                </a:ext>
              </a:extLst>
            </p:cNvPr>
            <p:cNvSpPr/>
            <p:nvPr/>
          </p:nvSpPr>
          <p:spPr>
            <a:xfrm>
              <a:off x="4696538"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#14: E-License Optimization</a:t>
              </a:r>
            </a:p>
          </p:txBody>
        </p:sp>
        <p:sp>
          <p:nvSpPr>
            <p:cNvPr id="56" name="Rectangle 55">
              <a:extLst>
                <a:ext uri="{FF2B5EF4-FFF2-40B4-BE49-F238E27FC236}">
                  <a16:creationId xmlns:a16="http://schemas.microsoft.com/office/drawing/2014/main" id="{78351AAE-F279-9E03-80F0-9E2C64AB9815}"/>
                </a:ext>
              </a:extLst>
            </p:cNvPr>
            <p:cNvSpPr/>
            <p:nvPr/>
          </p:nvSpPr>
          <p:spPr>
            <a:xfrm>
              <a:off x="5854015"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#15: Space Optimization</a:t>
              </a:r>
            </a:p>
          </p:txBody>
        </p:sp>
        <p:sp>
          <p:nvSpPr>
            <p:cNvPr id="57" name="Rectangle 56">
              <a:extLst>
                <a:ext uri="{FF2B5EF4-FFF2-40B4-BE49-F238E27FC236}">
                  <a16:creationId xmlns:a16="http://schemas.microsoft.com/office/drawing/2014/main" id="{0B426321-7B4A-C041-6925-D9B3D52955DF}"/>
                </a:ext>
              </a:extLst>
            </p:cNvPr>
            <p:cNvSpPr/>
            <p:nvPr/>
          </p:nvSpPr>
          <p:spPr>
            <a:xfrm>
              <a:off x="7011493"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a:ln>
                    <a:noFill/>
                  </a:ln>
                  <a:solidFill>
                    <a:prstClr val="white"/>
                  </a:solidFill>
                  <a:effectLst/>
                  <a:uLnTx/>
                  <a:uFillTx/>
                  <a:latin typeface="Aptos" panose="02110004020202020204"/>
                  <a:ea typeface="+mn-ea"/>
                  <a:cs typeface="+mn-cs"/>
                </a:rPr>
                <a:t>#16: HR Initiatives</a:t>
              </a:r>
            </a:p>
          </p:txBody>
        </p:sp>
        <p:sp>
          <p:nvSpPr>
            <p:cNvPr id="58" name="Rectangle 57">
              <a:extLst>
                <a:ext uri="{FF2B5EF4-FFF2-40B4-BE49-F238E27FC236}">
                  <a16:creationId xmlns:a16="http://schemas.microsoft.com/office/drawing/2014/main" id="{F9330EA7-D1E4-F5B1-028E-C9863920A9D0}"/>
                </a:ext>
              </a:extLst>
            </p:cNvPr>
            <p:cNvSpPr/>
            <p:nvPr/>
          </p:nvSpPr>
          <p:spPr>
            <a:xfrm>
              <a:off x="8168971" y="1179335"/>
              <a:ext cx="1010945" cy="1287224"/>
            </a:xfrm>
            <a:prstGeom prst="rect">
              <a:avLst/>
            </a:prstGeom>
            <a:solidFill>
              <a:schemeClr val="accent1"/>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91511" tIns="224586" rIns="291511" bIns="224586"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a:ln>
                    <a:noFill/>
                  </a:ln>
                  <a:solidFill>
                    <a:prstClr val="white"/>
                  </a:solidFill>
                  <a:effectLst/>
                  <a:uLnTx/>
                  <a:uFillTx/>
                  <a:latin typeface="Aptos" panose="02110004020202020204"/>
                  <a:ea typeface="+mn-ea"/>
                  <a:cs typeface="+mn-cs"/>
                </a:rPr>
                <a:t>#17: Diversification of Revenues/Asset Monetization</a:t>
              </a:r>
            </a:p>
          </p:txBody>
        </p:sp>
      </p:grpSp>
      <p:sp>
        <p:nvSpPr>
          <p:cNvPr id="67" name="Oval 66">
            <a:extLst>
              <a:ext uri="{FF2B5EF4-FFF2-40B4-BE49-F238E27FC236}">
                <a16:creationId xmlns:a16="http://schemas.microsoft.com/office/drawing/2014/main" id="{BF8EB52D-48A4-EC38-DE45-5B799FAAC7D0}"/>
              </a:ext>
            </a:extLst>
          </p:cNvPr>
          <p:cNvSpPr/>
          <p:nvPr/>
        </p:nvSpPr>
        <p:spPr>
          <a:xfrm>
            <a:off x="2533626" y="2455325"/>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8" name="Oval 67">
            <a:extLst>
              <a:ext uri="{FF2B5EF4-FFF2-40B4-BE49-F238E27FC236}">
                <a16:creationId xmlns:a16="http://schemas.microsoft.com/office/drawing/2014/main" id="{4E5EF9C9-7C74-5A35-A7A8-598B9BC2F3E3}"/>
              </a:ext>
            </a:extLst>
          </p:cNvPr>
          <p:cNvSpPr/>
          <p:nvPr/>
        </p:nvSpPr>
        <p:spPr>
          <a:xfrm>
            <a:off x="4070510" y="2455325"/>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9" name="Oval 68">
            <a:extLst>
              <a:ext uri="{FF2B5EF4-FFF2-40B4-BE49-F238E27FC236}">
                <a16:creationId xmlns:a16="http://schemas.microsoft.com/office/drawing/2014/main" id="{F4550046-458E-84A4-E9D0-F6BFA97B2B53}"/>
              </a:ext>
            </a:extLst>
          </p:cNvPr>
          <p:cNvSpPr/>
          <p:nvPr/>
        </p:nvSpPr>
        <p:spPr>
          <a:xfrm>
            <a:off x="5593733" y="2455325"/>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0" name="Oval 69">
            <a:extLst>
              <a:ext uri="{FF2B5EF4-FFF2-40B4-BE49-F238E27FC236}">
                <a16:creationId xmlns:a16="http://schemas.microsoft.com/office/drawing/2014/main" id="{8D666110-97D9-3EB9-C1F3-68724141028D}"/>
              </a:ext>
            </a:extLst>
          </p:cNvPr>
          <p:cNvSpPr/>
          <p:nvPr/>
        </p:nvSpPr>
        <p:spPr>
          <a:xfrm>
            <a:off x="10173575" y="2455325"/>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1" name="Oval 70">
            <a:extLst>
              <a:ext uri="{FF2B5EF4-FFF2-40B4-BE49-F238E27FC236}">
                <a16:creationId xmlns:a16="http://schemas.microsoft.com/office/drawing/2014/main" id="{C5E16F8E-8324-47A8-1497-ECA05222B13B}"/>
              </a:ext>
            </a:extLst>
          </p:cNvPr>
          <p:cNvSpPr/>
          <p:nvPr/>
        </p:nvSpPr>
        <p:spPr>
          <a:xfrm>
            <a:off x="8634819" y="2455325"/>
            <a:ext cx="253496" cy="238126"/>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2" name="Oval 71">
            <a:extLst>
              <a:ext uri="{FF2B5EF4-FFF2-40B4-BE49-F238E27FC236}">
                <a16:creationId xmlns:a16="http://schemas.microsoft.com/office/drawing/2014/main" id="{1BED48FD-3950-B2B4-0081-D9886434E1AF}"/>
              </a:ext>
            </a:extLst>
          </p:cNvPr>
          <p:cNvSpPr/>
          <p:nvPr/>
        </p:nvSpPr>
        <p:spPr>
          <a:xfrm>
            <a:off x="7121283" y="2455325"/>
            <a:ext cx="253496" cy="238126"/>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3" name="Oval 72">
            <a:extLst>
              <a:ext uri="{FF2B5EF4-FFF2-40B4-BE49-F238E27FC236}">
                <a16:creationId xmlns:a16="http://schemas.microsoft.com/office/drawing/2014/main" id="{D0189590-D6DF-3FDD-B71B-85B0A4EC8353}"/>
              </a:ext>
            </a:extLst>
          </p:cNvPr>
          <p:cNvSpPr/>
          <p:nvPr/>
        </p:nvSpPr>
        <p:spPr>
          <a:xfrm>
            <a:off x="99303" y="6534100"/>
            <a:ext cx="209661" cy="196949"/>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4" name="Oval 73">
            <a:extLst>
              <a:ext uri="{FF2B5EF4-FFF2-40B4-BE49-F238E27FC236}">
                <a16:creationId xmlns:a16="http://schemas.microsoft.com/office/drawing/2014/main" id="{7E118A2C-4B2D-D096-ABA5-C1BEC2ADB900}"/>
              </a:ext>
            </a:extLst>
          </p:cNvPr>
          <p:cNvSpPr/>
          <p:nvPr/>
        </p:nvSpPr>
        <p:spPr>
          <a:xfrm>
            <a:off x="99303" y="6240945"/>
            <a:ext cx="209661" cy="196949"/>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5" name="TextBox 74">
            <a:extLst>
              <a:ext uri="{FF2B5EF4-FFF2-40B4-BE49-F238E27FC236}">
                <a16:creationId xmlns:a16="http://schemas.microsoft.com/office/drawing/2014/main" id="{6C450A76-2C09-BFDD-E04A-8F8A18146F24}"/>
              </a:ext>
            </a:extLst>
          </p:cNvPr>
          <p:cNvSpPr txBox="1"/>
          <p:nvPr/>
        </p:nvSpPr>
        <p:spPr>
          <a:xfrm>
            <a:off x="282149" y="6215040"/>
            <a:ext cx="72648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0" i="0" u="none" strike="noStrike" kern="1200" cap="none" spc="0" normalizeH="0" baseline="0" noProof="0">
                <a:ln>
                  <a:noFill/>
                </a:ln>
                <a:solidFill>
                  <a:prstClr val="black"/>
                </a:solidFill>
                <a:effectLst/>
                <a:uLnTx/>
                <a:uFillTx/>
                <a:latin typeface="Aptos" panose="02110004020202020204"/>
                <a:ea typeface="+mn-ea"/>
                <a:cs typeface="+mn-cs"/>
              </a:rPr>
              <a:t>On Track</a:t>
            </a:r>
          </a:p>
        </p:txBody>
      </p:sp>
      <p:sp>
        <p:nvSpPr>
          <p:cNvPr id="77" name="TextBox 76">
            <a:extLst>
              <a:ext uri="{FF2B5EF4-FFF2-40B4-BE49-F238E27FC236}">
                <a16:creationId xmlns:a16="http://schemas.microsoft.com/office/drawing/2014/main" id="{69640E2D-5F07-939A-F540-D1D78BCDCE77}"/>
              </a:ext>
            </a:extLst>
          </p:cNvPr>
          <p:cNvSpPr txBox="1"/>
          <p:nvPr/>
        </p:nvSpPr>
        <p:spPr>
          <a:xfrm>
            <a:off x="298821" y="6505617"/>
            <a:ext cx="864339"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0" i="0" u="none" strike="noStrike" kern="1200" cap="none" spc="0" normalizeH="0" baseline="0" noProof="0">
                <a:ln>
                  <a:noFill/>
                </a:ln>
                <a:solidFill>
                  <a:prstClr val="black"/>
                </a:solidFill>
                <a:effectLst/>
                <a:uLnTx/>
                <a:uFillTx/>
                <a:latin typeface="Aptos" panose="02110004020202020204"/>
                <a:ea typeface="+mn-ea"/>
                <a:cs typeface="+mn-cs"/>
              </a:rPr>
              <a:t>Progressing</a:t>
            </a:r>
          </a:p>
        </p:txBody>
      </p:sp>
      <p:sp>
        <p:nvSpPr>
          <p:cNvPr id="78" name="Oval 77">
            <a:extLst>
              <a:ext uri="{FF2B5EF4-FFF2-40B4-BE49-F238E27FC236}">
                <a16:creationId xmlns:a16="http://schemas.microsoft.com/office/drawing/2014/main" id="{25FEE54A-5368-C328-1B6A-2DCB52BF226A}"/>
              </a:ext>
            </a:extLst>
          </p:cNvPr>
          <p:cNvSpPr/>
          <p:nvPr/>
        </p:nvSpPr>
        <p:spPr>
          <a:xfrm>
            <a:off x="4066919" y="4134629"/>
            <a:ext cx="253496" cy="238126"/>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 name="Oval 78">
            <a:extLst>
              <a:ext uri="{FF2B5EF4-FFF2-40B4-BE49-F238E27FC236}">
                <a16:creationId xmlns:a16="http://schemas.microsoft.com/office/drawing/2014/main" id="{02FEE73F-3612-48DF-CB88-5CDB698FF4FE}"/>
              </a:ext>
            </a:extLst>
          </p:cNvPr>
          <p:cNvSpPr/>
          <p:nvPr/>
        </p:nvSpPr>
        <p:spPr>
          <a:xfrm>
            <a:off x="2553383" y="4134629"/>
            <a:ext cx="253496" cy="238126"/>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0" name="Oval 79">
            <a:extLst>
              <a:ext uri="{FF2B5EF4-FFF2-40B4-BE49-F238E27FC236}">
                <a16:creationId xmlns:a16="http://schemas.microsoft.com/office/drawing/2014/main" id="{DF55C8E8-AAAD-06B9-0000-322BC888C018}"/>
              </a:ext>
            </a:extLst>
          </p:cNvPr>
          <p:cNvSpPr/>
          <p:nvPr/>
        </p:nvSpPr>
        <p:spPr>
          <a:xfrm>
            <a:off x="5584399" y="4138590"/>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1" name="Oval 80">
            <a:extLst>
              <a:ext uri="{FF2B5EF4-FFF2-40B4-BE49-F238E27FC236}">
                <a16:creationId xmlns:a16="http://schemas.microsoft.com/office/drawing/2014/main" id="{FB76A38B-48F7-BB8D-2681-DF0001B1289C}"/>
              </a:ext>
            </a:extLst>
          </p:cNvPr>
          <p:cNvSpPr/>
          <p:nvPr/>
        </p:nvSpPr>
        <p:spPr>
          <a:xfrm>
            <a:off x="7121283" y="4138590"/>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2" name="Oval 81">
            <a:extLst>
              <a:ext uri="{FF2B5EF4-FFF2-40B4-BE49-F238E27FC236}">
                <a16:creationId xmlns:a16="http://schemas.microsoft.com/office/drawing/2014/main" id="{1381B273-3A21-4EB7-8C3A-D3BE46B64230}"/>
              </a:ext>
            </a:extLst>
          </p:cNvPr>
          <p:cNvSpPr/>
          <p:nvPr/>
        </p:nvSpPr>
        <p:spPr>
          <a:xfrm>
            <a:off x="8644506" y="4138590"/>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3" name="Oval 82">
            <a:extLst>
              <a:ext uri="{FF2B5EF4-FFF2-40B4-BE49-F238E27FC236}">
                <a16:creationId xmlns:a16="http://schemas.microsoft.com/office/drawing/2014/main" id="{0EBDEC49-72F3-A154-10E7-356662F719AE}"/>
              </a:ext>
            </a:extLst>
          </p:cNvPr>
          <p:cNvSpPr/>
          <p:nvPr/>
        </p:nvSpPr>
        <p:spPr>
          <a:xfrm>
            <a:off x="10177979" y="4129004"/>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4" name="Oval 83">
            <a:extLst>
              <a:ext uri="{FF2B5EF4-FFF2-40B4-BE49-F238E27FC236}">
                <a16:creationId xmlns:a16="http://schemas.microsoft.com/office/drawing/2014/main" id="{D2B9F238-7403-D337-F1B0-638990EFDF8F}"/>
              </a:ext>
            </a:extLst>
          </p:cNvPr>
          <p:cNvSpPr/>
          <p:nvPr/>
        </p:nvSpPr>
        <p:spPr>
          <a:xfrm>
            <a:off x="2525088" y="5855834"/>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5" name="Oval 84">
            <a:extLst>
              <a:ext uri="{FF2B5EF4-FFF2-40B4-BE49-F238E27FC236}">
                <a16:creationId xmlns:a16="http://schemas.microsoft.com/office/drawing/2014/main" id="{BFBADB86-8042-952B-044C-81F8E131885D}"/>
              </a:ext>
            </a:extLst>
          </p:cNvPr>
          <p:cNvSpPr/>
          <p:nvPr/>
        </p:nvSpPr>
        <p:spPr>
          <a:xfrm>
            <a:off x="4061972" y="5855834"/>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6" name="Oval 85">
            <a:extLst>
              <a:ext uri="{FF2B5EF4-FFF2-40B4-BE49-F238E27FC236}">
                <a16:creationId xmlns:a16="http://schemas.microsoft.com/office/drawing/2014/main" id="{EE8FC4E9-06CC-43DB-1689-434439DD312C}"/>
              </a:ext>
            </a:extLst>
          </p:cNvPr>
          <p:cNvSpPr/>
          <p:nvPr/>
        </p:nvSpPr>
        <p:spPr>
          <a:xfrm>
            <a:off x="5585195" y="5855834"/>
            <a:ext cx="253496" cy="238126"/>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7" name="Oval 86">
            <a:extLst>
              <a:ext uri="{FF2B5EF4-FFF2-40B4-BE49-F238E27FC236}">
                <a16:creationId xmlns:a16="http://schemas.microsoft.com/office/drawing/2014/main" id="{B48C627D-6DEA-927E-9E68-24565D6D7D92}"/>
              </a:ext>
            </a:extLst>
          </p:cNvPr>
          <p:cNvSpPr/>
          <p:nvPr/>
        </p:nvSpPr>
        <p:spPr>
          <a:xfrm>
            <a:off x="8625433" y="5855301"/>
            <a:ext cx="253496" cy="238126"/>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8" name="Oval 87">
            <a:extLst>
              <a:ext uri="{FF2B5EF4-FFF2-40B4-BE49-F238E27FC236}">
                <a16:creationId xmlns:a16="http://schemas.microsoft.com/office/drawing/2014/main" id="{F8EBBA73-AE84-5FEA-6244-4C59DB721470}"/>
              </a:ext>
            </a:extLst>
          </p:cNvPr>
          <p:cNvSpPr/>
          <p:nvPr/>
        </p:nvSpPr>
        <p:spPr>
          <a:xfrm>
            <a:off x="7111897" y="5855301"/>
            <a:ext cx="253496" cy="238126"/>
          </a:xfrm>
          <a:prstGeom prst="ellipse">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E16CC4D-550A-B091-4552-EB6EBB735D02}"/>
              </a:ext>
            </a:extLst>
          </p:cNvPr>
          <p:cNvSpPr>
            <a:spLocks noGrp="1"/>
          </p:cNvSpPr>
          <p:nvPr>
            <p:ph type="title"/>
          </p:nvPr>
        </p:nvSpPr>
        <p:spPr/>
        <p:txBody>
          <a:bodyPr/>
          <a:lstStyle/>
          <a:p>
            <a:r>
              <a:rPr lang="en-CA"/>
              <a:t>York U Forward Action Plan Update</a:t>
            </a:r>
          </a:p>
        </p:txBody>
      </p:sp>
    </p:spTree>
    <p:extLst>
      <p:ext uri="{BB962C8B-B14F-4D97-AF65-F5344CB8AC3E}">
        <p14:creationId xmlns:p14="http://schemas.microsoft.com/office/powerpoint/2010/main" val="285872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45BBB-0FB1-3AE5-AB2D-402AB921B060}"/>
              </a:ext>
            </a:extLst>
          </p:cNvPr>
          <p:cNvSpPr>
            <a:spLocks noGrp="1"/>
          </p:cNvSpPr>
          <p:nvPr>
            <p:ph type="sldNum" sz="quarter" idx="12"/>
          </p:nvPr>
        </p:nvSpPr>
        <p:spPr>
          <a:xfrm>
            <a:off x="515380" y="6304235"/>
            <a:ext cx="418293"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33</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3" name="Content Placeholder 2">
            <a:extLst>
              <a:ext uri="{FF2B5EF4-FFF2-40B4-BE49-F238E27FC236}">
                <a16:creationId xmlns:a16="http://schemas.microsoft.com/office/drawing/2014/main" id="{A70DB095-9D48-C90B-0393-E0DF20A103DC}"/>
              </a:ext>
            </a:extLst>
          </p:cNvPr>
          <p:cNvSpPr>
            <a:spLocks noGrp="1"/>
          </p:cNvSpPr>
          <p:nvPr>
            <p:ph sz="quarter" idx="13"/>
          </p:nvPr>
        </p:nvSpPr>
        <p:spPr>
          <a:xfrm>
            <a:off x="511175" y="1196975"/>
            <a:ext cx="11169650" cy="4968875"/>
          </a:xfrm>
        </p:spPr>
        <p:txBody>
          <a:bodyPr vert="horz" lIns="0" tIns="0" rIns="0" bIns="0" rtlCol="0" anchor="t">
            <a:normAutofit/>
          </a:bodyPr>
          <a:lstStyle/>
          <a:p>
            <a:pPr marL="285750" indent="-285750">
              <a:spcAft>
                <a:spcPts val="0"/>
              </a:spcAft>
              <a:buClr>
                <a:srgbClr val="E31837"/>
              </a:buClr>
              <a:buFont typeface="Wingdings" panose="05000000000000000000" pitchFamily="2" charset="2"/>
              <a:buChar char="Ø"/>
            </a:pPr>
            <a:r>
              <a:rPr lang="en-CA">
                <a:latin typeface="IBM Plex Sans"/>
                <a:ea typeface="Roboto Thin"/>
              </a:rPr>
              <a:t>Extended the Budget plan to a 5 Year planning timeframe in alignment with MCURES EAF approach and smooth volatility to reflect internal revenue generating activities taking shape and potential government policy changes that may arise in an updated Tuition Fee Framework beginning in 2027-28.</a:t>
            </a:r>
            <a:endParaRPr lang="en-CA"/>
          </a:p>
          <a:p>
            <a:pPr marL="285750" indent="-285750">
              <a:spcAft>
                <a:spcPts val="0"/>
              </a:spcAft>
              <a:buClr>
                <a:srgbClr val="E31837"/>
              </a:buClr>
              <a:buFont typeface="Wingdings" panose="05000000000000000000" pitchFamily="2" charset="2"/>
              <a:buChar char="Ø"/>
            </a:pPr>
            <a:endParaRPr lang="en-CA"/>
          </a:p>
          <a:p>
            <a:pPr marL="285750" indent="-285750">
              <a:spcAft>
                <a:spcPts val="0"/>
              </a:spcAft>
              <a:buClr>
                <a:srgbClr val="E31837"/>
              </a:buClr>
              <a:buFont typeface="Wingdings" panose="05000000000000000000" pitchFamily="2" charset="2"/>
              <a:buChar char="Ø"/>
            </a:pPr>
            <a:r>
              <a:rPr lang="en-CA">
                <a:latin typeface="IBM Plex Sans"/>
                <a:ea typeface="Roboto Thin"/>
              </a:rPr>
              <a:t>Updated enrolment projections included in Faculties budgeted revenues to better align divisional and unit level cost planning to expected revenues.</a:t>
            </a:r>
          </a:p>
          <a:p>
            <a:pPr marL="285750" indent="-285750">
              <a:spcAft>
                <a:spcPts val="0"/>
              </a:spcAft>
              <a:buClr>
                <a:srgbClr val="E31837"/>
              </a:buClr>
              <a:buFont typeface="Wingdings" panose="05000000000000000000" pitchFamily="2" charset="2"/>
              <a:buChar char="Ø"/>
            </a:pPr>
            <a:endParaRPr lang="en-CA"/>
          </a:p>
          <a:p>
            <a:pPr marL="285750" indent="-285750">
              <a:spcAft>
                <a:spcPts val="0"/>
              </a:spcAft>
              <a:buClr>
                <a:srgbClr val="E31837"/>
              </a:buClr>
              <a:buFont typeface="Wingdings" panose="05000000000000000000" pitchFamily="2" charset="2"/>
              <a:buChar char="Ø"/>
            </a:pPr>
            <a:r>
              <a:rPr lang="en-CA">
                <a:latin typeface="IBM Plex Sans"/>
                <a:ea typeface="Roboto Thin"/>
              </a:rPr>
              <a:t>Many Forward Action Plan projects and their costs / revenue impacts are included in the 5 Year Budget.  Confirming and monitoring KPIs, timeline for expected outcomes, and targets will ensure University’s ability to pivot to alternative options as needed.</a:t>
            </a:r>
          </a:p>
          <a:p>
            <a:pPr marL="285750" indent="-285750">
              <a:spcAft>
                <a:spcPts val="0"/>
              </a:spcAft>
              <a:buClr>
                <a:srgbClr val="E31837"/>
              </a:buClr>
              <a:buFont typeface="Wingdings" panose="05000000000000000000" pitchFamily="2" charset="2"/>
              <a:buChar char="Ø"/>
            </a:pPr>
            <a:endParaRPr lang="en-CA"/>
          </a:p>
          <a:p>
            <a:pPr marL="285750" indent="-285750">
              <a:spcAft>
                <a:spcPts val="0"/>
              </a:spcAft>
              <a:buClr>
                <a:srgbClr val="E31837"/>
              </a:buClr>
              <a:buFont typeface="Wingdings" panose="05000000000000000000" pitchFamily="2" charset="2"/>
              <a:buChar char="Ø"/>
            </a:pPr>
            <a:r>
              <a:rPr lang="en-CA">
                <a:latin typeface="IBM Plex Sans"/>
                <a:ea typeface="Roboto Thin"/>
              </a:rPr>
              <a:t>New centralized expense fund of $4 million per year for 2 years established to provide start-up funding for projects requiring some investment to deliver on planned and achievable outcomes. </a:t>
            </a:r>
          </a:p>
          <a:p>
            <a:pPr>
              <a:spcAft>
                <a:spcPts val="0"/>
              </a:spcAft>
              <a:buClr>
                <a:srgbClr val="E31837"/>
              </a:buClr>
            </a:pPr>
            <a:endParaRPr lang="en-CA"/>
          </a:p>
          <a:p>
            <a:pPr marL="285750" indent="-285750">
              <a:spcAft>
                <a:spcPts val="0"/>
              </a:spcAft>
              <a:buClr>
                <a:srgbClr val="E31837"/>
              </a:buClr>
              <a:buFont typeface="Wingdings" panose="05000000000000000000" pitchFamily="2" charset="2"/>
              <a:buChar char="Ø"/>
            </a:pPr>
            <a:r>
              <a:rPr lang="en-CA">
                <a:latin typeface="IBM Plex Sans"/>
                <a:ea typeface="Roboto Thin"/>
              </a:rPr>
              <a:t>Complemented by Government Advocacy</a:t>
            </a:r>
          </a:p>
          <a:p>
            <a:endParaRPr lang="en-CA"/>
          </a:p>
          <a:p>
            <a:endParaRPr lang="en-CA"/>
          </a:p>
        </p:txBody>
      </p:sp>
      <p:sp>
        <p:nvSpPr>
          <p:cNvPr id="4" name="Title 3">
            <a:extLst>
              <a:ext uri="{FF2B5EF4-FFF2-40B4-BE49-F238E27FC236}">
                <a16:creationId xmlns:a16="http://schemas.microsoft.com/office/drawing/2014/main" id="{CC8AB689-B3E5-682C-22E5-6D6D97FBCBC9}"/>
              </a:ext>
            </a:extLst>
          </p:cNvPr>
          <p:cNvSpPr>
            <a:spLocks noGrp="1"/>
          </p:cNvSpPr>
          <p:nvPr>
            <p:ph type="title"/>
          </p:nvPr>
        </p:nvSpPr>
        <p:spPr>
          <a:xfrm>
            <a:off x="518859" y="225425"/>
            <a:ext cx="11161240" cy="720000"/>
          </a:xfrm>
        </p:spPr>
        <p:txBody>
          <a:bodyPr anchor="b">
            <a:normAutofit/>
          </a:bodyPr>
          <a:lstStyle/>
          <a:p>
            <a:r>
              <a:rPr lang="en-CA"/>
              <a:t>Budget Actions</a:t>
            </a:r>
          </a:p>
        </p:txBody>
      </p:sp>
    </p:spTree>
    <p:extLst>
      <p:ext uri="{BB962C8B-B14F-4D97-AF65-F5344CB8AC3E}">
        <p14:creationId xmlns:p14="http://schemas.microsoft.com/office/powerpoint/2010/main" val="2934777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E40E1-2F3F-42DB-4DFD-1BC9D03C8494}"/>
            </a:ext>
          </a:extLst>
        </p:cNvPr>
        <p:cNvGrpSpPr/>
        <p:nvPr/>
      </p:nvGrpSpPr>
      <p:grpSpPr>
        <a:xfrm>
          <a:off x="0" y="0"/>
          <a:ext cx="0" cy="0"/>
          <a:chOff x="0" y="0"/>
          <a:chExt cx="0" cy="0"/>
        </a:xfrm>
      </p:grpSpPr>
      <p:pic>
        <p:nvPicPr>
          <p:cNvPr id="15" name="Picture Placeholder 14" descr="A large sign in a building">
            <a:extLst>
              <a:ext uri="{FF2B5EF4-FFF2-40B4-BE49-F238E27FC236}">
                <a16:creationId xmlns:a16="http://schemas.microsoft.com/office/drawing/2014/main" id="{9BD79F72-16C5-FEEA-4700-F122999B99BE}"/>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p:blipFill>
        <p:spPr>
          <a:xfrm>
            <a:off x="20" y="10"/>
            <a:ext cx="12191980" cy="6857990"/>
          </a:xfrm>
          <a:noFill/>
        </p:spPr>
      </p:pic>
      <p:sp>
        <p:nvSpPr>
          <p:cNvPr id="24" name="Text Placeholder 2">
            <a:extLst>
              <a:ext uri="{FF2B5EF4-FFF2-40B4-BE49-F238E27FC236}">
                <a16:creationId xmlns:a16="http://schemas.microsoft.com/office/drawing/2014/main" id="{7C884F52-D383-D60F-B50D-F9756E3899B1}"/>
              </a:ext>
            </a:extLst>
          </p:cNvPr>
          <p:cNvSpPr>
            <a:spLocks noGrp="1"/>
          </p:cNvSpPr>
          <p:nvPr>
            <p:ph type="body" sz="quarter" idx="12"/>
          </p:nvPr>
        </p:nvSpPr>
        <p:spPr>
          <a:xfrm>
            <a:off x="0" y="0"/>
            <a:ext cx="12192000" cy="6858000"/>
          </a:xfrm>
        </p:spPr>
        <p:txBody>
          <a:bodyPr/>
          <a:lstStyle/>
          <a:p>
            <a:endParaRPr lang="en-US"/>
          </a:p>
        </p:txBody>
      </p:sp>
      <p:sp>
        <p:nvSpPr>
          <p:cNvPr id="11" name="Title 10">
            <a:extLst>
              <a:ext uri="{FF2B5EF4-FFF2-40B4-BE49-F238E27FC236}">
                <a16:creationId xmlns:a16="http://schemas.microsoft.com/office/drawing/2014/main" id="{940F428D-1E33-ABB9-D2BB-70C460D8DE23}"/>
              </a:ext>
            </a:extLst>
          </p:cNvPr>
          <p:cNvSpPr>
            <a:spLocks noGrp="1"/>
          </p:cNvSpPr>
          <p:nvPr>
            <p:ph type="title"/>
          </p:nvPr>
        </p:nvSpPr>
        <p:spPr>
          <a:xfrm>
            <a:off x="1248398" y="1706139"/>
            <a:ext cx="10053717" cy="2600186"/>
          </a:xfrm>
        </p:spPr>
        <p:txBody>
          <a:bodyPr wrap="square" anchor="ctr">
            <a:normAutofit/>
          </a:bodyPr>
          <a:lstStyle/>
          <a:p>
            <a:r>
              <a:rPr lang="en-CA"/>
              <a:t>Expense Overview</a:t>
            </a:r>
          </a:p>
        </p:txBody>
      </p:sp>
    </p:spTree>
    <p:extLst>
      <p:ext uri="{BB962C8B-B14F-4D97-AF65-F5344CB8AC3E}">
        <p14:creationId xmlns:p14="http://schemas.microsoft.com/office/powerpoint/2010/main" val="1060686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2B245-710D-18DA-B23A-7E030D35764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19DB8C-35AE-3839-1CC9-BC132F285A6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4" name="Content Placeholder 3">
            <a:extLst>
              <a:ext uri="{FF2B5EF4-FFF2-40B4-BE49-F238E27FC236}">
                <a16:creationId xmlns:a16="http://schemas.microsoft.com/office/drawing/2014/main" id="{A2BF5438-45E7-58A6-DD4A-07E43328F710}"/>
              </a:ext>
            </a:extLst>
          </p:cNvPr>
          <p:cNvSpPr>
            <a:spLocks noGrp="1"/>
          </p:cNvSpPr>
          <p:nvPr>
            <p:ph sz="quarter" idx="13"/>
          </p:nvPr>
        </p:nvSpPr>
        <p:spPr>
          <a:xfrm>
            <a:off x="515381" y="1244337"/>
            <a:ext cx="1705306" cy="4948793"/>
          </a:xfrm>
        </p:spPr>
        <p:txBody>
          <a:bodyPr vert="horz" lIns="0" tIns="0" rIns="0" bIns="0" rtlCol="0" anchor="t">
            <a:noAutofit/>
          </a:bodyPr>
          <a:lstStyle/>
          <a:p>
            <a:br>
              <a:rPr lang="en-CA">
                <a:latin typeface="IBM Plex Sans"/>
                <a:ea typeface="+mn-ea"/>
              </a:rPr>
            </a:br>
            <a:endParaRPr lang="en-US">
              <a:solidFill>
                <a:srgbClr val="000000"/>
              </a:solidFill>
              <a:latin typeface="IBM Plex Sans"/>
              <a:ea typeface="+mn-ea"/>
            </a:endParaRPr>
          </a:p>
          <a:p>
            <a:pPr marL="342900" indent="-342900">
              <a:spcBef>
                <a:spcPts val="300"/>
              </a:spcBef>
              <a:spcAft>
                <a:spcPts val="1200"/>
              </a:spcAft>
              <a:buClr>
                <a:srgbClr val="C00000"/>
              </a:buClr>
              <a:buFont typeface="Wingdings" panose="05000000000000000000" pitchFamily="2" charset="2"/>
              <a:buChar char="Ø"/>
            </a:pPr>
            <a:endParaRPr lang="en-CA">
              <a:solidFill>
                <a:srgbClr val="000000"/>
              </a:solidFill>
              <a:latin typeface="IBM Plex Sans"/>
              <a:ea typeface="+mn-ea"/>
            </a:endParaRPr>
          </a:p>
          <a:p>
            <a:pPr>
              <a:spcBef>
                <a:spcPts val="300"/>
              </a:spcBef>
              <a:spcAft>
                <a:spcPts val="1200"/>
              </a:spcAft>
              <a:buClr>
                <a:srgbClr val="C00000"/>
              </a:buClr>
            </a:pPr>
            <a:endParaRPr lang="en-CA">
              <a:solidFill>
                <a:srgbClr val="000000"/>
              </a:solidFill>
              <a:latin typeface="IBM Plex Sans"/>
              <a:ea typeface="+mn-ea"/>
            </a:endParaRPr>
          </a:p>
          <a:p>
            <a:pPr>
              <a:spcBef>
                <a:spcPts val="300"/>
              </a:spcBef>
              <a:spcAft>
                <a:spcPts val="1200"/>
              </a:spcAft>
              <a:buClr>
                <a:srgbClr val="C00000"/>
              </a:buClr>
            </a:pPr>
            <a:endParaRPr lang="en-US">
              <a:latin typeface="IBM Plex Sans"/>
              <a:ea typeface="Roboto Thin"/>
            </a:endParaRPr>
          </a:p>
          <a:p>
            <a:pPr>
              <a:spcBef>
                <a:spcPts val="600"/>
              </a:spcBef>
              <a:spcAft>
                <a:spcPts val="1200"/>
              </a:spcAft>
              <a:buClr>
                <a:srgbClr val="C00000"/>
              </a:buClr>
            </a:pPr>
            <a:r>
              <a:rPr lang="en-US">
                <a:latin typeface="IBM Plex Sans"/>
                <a:ea typeface="Roboto Thin"/>
              </a:rPr>
              <a:t>	</a:t>
            </a:r>
            <a:endParaRPr lang="en-CA" sz="2000"/>
          </a:p>
          <a:p>
            <a:pPr marL="342900" indent="-342900">
              <a:spcBef>
                <a:spcPts val="600"/>
              </a:spcBef>
              <a:spcAft>
                <a:spcPts val="1200"/>
              </a:spcAft>
              <a:buFont typeface="Arial" panose="020F0302020204030204"/>
              <a:buChar char="•"/>
            </a:pPr>
            <a:endParaRPr lang="en-US" sz="2000">
              <a:latin typeface="IBM Plex Sans"/>
              <a:ea typeface="Roboto Thin"/>
            </a:endParaRPr>
          </a:p>
        </p:txBody>
      </p:sp>
      <p:sp>
        <p:nvSpPr>
          <p:cNvPr id="5" name="Title 1">
            <a:extLst>
              <a:ext uri="{FF2B5EF4-FFF2-40B4-BE49-F238E27FC236}">
                <a16:creationId xmlns:a16="http://schemas.microsoft.com/office/drawing/2014/main" id="{49F51BBF-D30E-0CBF-B7A1-A941D0FA27A5}"/>
              </a:ext>
            </a:extLst>
          </p:cNvPr>
          <p:cNvSpPr>
            <a:spLocks noGrp="1"/>
          </p:cNvSpPr>
          <p:nvPr>
            <p:ph type="title"/>
          </p:nvPr>
        </p:nvSpPr>
        <p:spPr>
          <a:xfrm>
            <a:off x="612125" y="330989"/>
            <a:ext cx="10953528" cy="523564"/>
          </a:xfrm>
        </p:spPr>
        <p:txBody>
          <a:bodyPr>
            <a:normAutofit/>
          </a:bodyPr>
          <a:lstStyle/>
          <a:p>
            <a:r>
              <a:rPr lang="en-CA"/>
              <a:t>Operating Expenses</a:t>
            </a:r>
          </a:p>
        </p:txBody>
      </p:sp>
      <p:pic>
        <p:nvPicPr>
          <p:cNvPr id="7" name="Picture 6">
            <a:extLst>
              <a:ext uri="{FF2B5EF4-FFF2-40B4-BE49-F238E27FC236}">
                <a16:creationId xmlns:a16="http://schemas.microsoft.com/office/drawing/2014/main" id="{4C98F86D-2CFE-51E3-2107-46DDC3598B95}"/>
              </a:ext>
            </a:extLst>
          </p:cNvPr>
          <p:cNvPicPr>
            <a:picLocks noChangeAspect="1"/>
          </p:cNvPicPr>
          <p:nvPr/>
        </p:nvPicPr>
        <p:blipFill>
          <a:blip r:embed="rId3"/>
          <a:stretch>
            <a:fillRect/>
          </a:stretch>
        </p:blipFill>
        <p:spPr>
          <a:xfrm>
            <a:off x="515380" y="1451783"/>
            <a:ext cx="10953528" cy="2372102"/>
          </a:xfrm>
          <a:prstGeom prst="rect">
            <a:avLst/>
          </a:prstGeom>
        </p:spPr>
      </p:pic>
    </p:spTree>
    <p:extLst>
      <p:ext uri="{BB962C8B-B14F-4D97-AF65-F5344CB8AC3E}">
        <p14:creationId xmlns:p14="http://schemas.microsoft.com/office/powerpoint/2010/main" val="1174115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81082-2E29-41F1-1233-ED1187FF9C4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08FAE1-F989-061E-62C9-776CEF9C312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4" name="Content Placeholder 3">
            <a:extLst>
              <a:ext uri="{FF2B5EF4-FFF2-40B4-BE49-F238E27FC236}">
                <a16:creationId xmlns:a16="http://schemas.microsoft.com/office/drawing/2014/main" id="{C59C84E1-FBE5-8A59-8AE3-805B63F8ECCB}"/>
              </a:ext>
            </a:extLst>
          </p:cNvPr>
          <p:cNvSpPr>
            <a:spLocks noGrp="1"/>
          </p:cNvSpPr>
          <p:nvPr>
            <p:ph sz="quarter" idx="13"/>
          </p:nvPr>
        </p:nvSpPr>
        <p:spPr>
          <a:xfrm>
            <a:off x="612125" y="1012513"/>
            <a:ext cx="11145483" cy="802471"/>
          </a:xfrm>
        </p:spPr>
        <p:txBody>
          <a:bodyPr vert="horz" lIns="0" tIns="0" rIns="0" bIns="0" rtlCol="0" anchor="t">
            <a:noAutofit/>
          </a:bodyPr>
          <a:lstStyle/>
          <a:p>
            <a:pPr>
              <a:spcBef>
                <a:spcPts val="300"/>
              </a:spcBef>
              <a:spcAft>
                <a:spcPts val="1200"/>
              </a:spcAft>
              <a:buClr>
                <a:srgbClr val="C00000"/>
              </a:buClr>
            </a:pPr>
            <a:r>
              <a:rPr lang="en-CA"/>
              <a:t>The University has established a target that Shared Services costs attributed to Faculties should be no greater than 30% of Faculties revenues</a:t>
            </a:r>
            <a:endParaRPr lang="en-CA">
              <a:solidFill>
                <a:srgbClr val="000000"/>
              </a:solidFill>
              <a:latin typeface="IBM Plex Sans"/>
              <a:ea typeface="+mn-ea"/>
            </a:endParaRPr>
          </a:p>
          <a:p>
            <a:pPr>
              <a:spcBef>
                <a:spcPts val="300"/>
              </a:spcBef>
              <a:spcAft>
                <a:spcPts val="1200"/>
              </a:spcAft>
              <a:buClr>
                <a:srgbClr val="C00000"/>
              </a:buClr>
            </a:pPr>
            <a:endParaRPr lang="en-US">
              <a:latin typeface="IBM Plex Sans"/>
              <a:ea typeface="Roboto Thin"/>
            </a:endParaRPr>
          </a:p>
          <a:p>
            <a:pPr>
              <a:spcBef>
                <a:spcPts val="600"/>
              </a:spcBef>
              <a:spcAft>
                <a:spcPts val="1200"/>
              </a:spcAft>
              <a:buClr>
                <a:srgbClr val="C00000"/>
              </a:buClr>
            </a:pPr>
            <a:r>
              <a:rPr lang="en-US">
                <a:latin typeface="IBM Plex Sans"/>
                <a:ea typeface="Roboto Thin"/>
              </a:rPr>
              <a:t>	</a:t>
            </a:r>
            <a:endParaRPr lang="en-CA" sz="2000"/>
          </a:p>
          <a:p>
            <a:pPr marL="342900" indent="-342900">
              <a:spcBef>
                <a:spcPts val="600"/>
              </a:spcBef>
              <a:spcAft>
                <a:spcPts val="1200"/>
              </a:spcAft>
              <a:buFont typeface="Arial" panose="020F0302020204030204"/>
              <a:buChar char="•"/>
            </a:pPr>
            <a:endParaRPr lang="en-US" sz="2000">
              <a:latin typeface="IBM Plex Sans"/>
              <a:ea typeface="Roboto Thin"/>
            </a:endParaRPr>
          </a:p>
        </p:txBody>
      </p:sp>
      <p:sp>
        <p:nvSpPr>
          <p:cNvPr id="5" name="Title 1">
            <a:extLst>
              <a:ext uri="{FF2B5EF4-FFF2-40B4-BE49-F238E27FC236}">
                <a16:creationId xmlns:a16="http://schemas.microsoft.com/office/drawing/2014/main" id="{2069F77A-B64B-7747-4B8B-C7C163ADC894}"/>
              </a:ext>
            </a:extLst>
          </p:cNvPr>
          <p:cNvSpPr>
            <a:spLocks noGrp="1"/>
          </p:cNvSpPr>
          <p:nvPr>
            <p:ph type="title"/>
          </p:nvPr>
        </p:nvSpPr>
        <p:spPr>
          <a:xfrm>
            <a:off x="612125" y="330989"/>
            <a:ext cx="10953528" cy="623614"/>
          </a:xfrm>
        </p:spPr>
        <p:txBody>
          <a:bodyPr>
            <a:normAutofit/>
          </a:bodyPr>
          <a:lstStyle/>
          <a:p>
            <a:r>
              <a:rPr lang="en-CA"/>
              <a:t>Closing The Gap: Shared Services Cost Reduction Measures</a:t>
            </a:r>
            <a:endParaRPr lang="en-CA">
              <a:highlight>
                <a:srgbClr val="FFFF00"/>
              </a:highlight>
            </a:endParaRPr>
          </a:p>
        </p:txBody>
      </p:sp>
      <p:graphicFrame>
        <p:nvGraphicFramePr>
          <p:cNvPr id="2" name="Diagram 1">
            <a:extLst>
              <a:ext uri="{FF2B5EF4-FFF2-40B4-BE49-F238E27FC236}">
                <a16:creationId xmlns:a16="http://schemas.microsoft.com/office/drawing/2014/main" id="{6BD3AA29-99C4-CF25-03E6-AC83720E4C26}"/>
              </a:ext>
            </a:extLst>
          </p:cNvPr>
          <p:cNvGraphicFramePr/>
          <p:nvPr/>
        </p:nvGraphicFramePr>
        <p:xfrm>
          <a:off x="2032000" y="1245478"/>
          <a:ext cx="8128000" cy="4613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4699C4E-0182-977D-E5CE-50AEB83CAECA}"/>
              </a:ext>
            </a:extLst>
          </p:cNvPr>
          <p:cNvSpPr txBox="1"/>
          <p:nvPr/>
        </p:nvSpPr>
        <p:spPr>
          <a:xfrm>
            <a:off x="515380" y="5612522"/>
            <a:ext cx="1027465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a:ln>
                  <a:noFill/>
                </a:ln>
                <a:solidFill>
                  <a:srgbClr val="000000"/>
                </a:solidFill>
                <a:effectLst/>
                <a:uLnTx/>
                <a:uFillTx/>
                <a:latin typeface="IBM Plex Sans Light" panose="020F0502020204030204"/>
                <a:ea typeface="+mn-ea"/>
                <a:cs typeface="+mn-cs"/>
              </a:rPr>
              <a:t>Note:  </a:t>
            </a:r>
            <a:r>
              <a:rPr kumimoji="0" lang="en-CA" sz="1400" b="0" i="0" u="none" strike="noStrike" kern="1200" cap="none" spc="0" normalizeH="0" baseline="0" noProof="0">
                <a:ln>
                  <a:noFill/>
                </a:ln>
                <a:solidFill>
                  <a:srgbClr val="000000"/>
                </a:solidFill>
                <a:effectLst/>
                <a:uLnTx/>
                <a:uFillTx/>
                <a:latin typeface="IBM Plex Sans Light" panose="020F0502020204030204"/>
                <a:ea typeface="+mn-ea"/>
                <a:cs typeface="+mn-cs"/>
              </a:rPr>
              <a:t>A central budgeted expense of $10 million per year in each of 2025-26, 2026-27 and 2027-28 has been included to provide for one-time costs associated with workforce reduction.</a:t>
            </a:r>
          </a:p>
        </p:txBody>
      </p:sp>
    </p:spTree>
    <p:extLst>
      <p:ext uri="{BB962C8B-B14F-4D97-AF65-F5344CB8AC3E}">
        <p14:creationId xmlns:p14="http://schemas.microsoft.com/office/powerpoint/2010/main" val="198069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6B84D-0D6F-6FD8-C632-255234E9AAD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B3091E-345C-076D-A531-B2D6E825D25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
        <p:nvSpPr>
          <p:cNvPr id="4" name="Content Placeholder 3">
            <a:extLst>
              <a:ext uri="{FF2B5EF4-FFF2-40B4-BE49-F238E27FC236}">
                <a16:creationId xmlns:a16="http://schemas.microsoft.com/office/drawing/2014/main" id="{E4921D42-0829-BF3A-2D10-3298FB277033}"/>
              </a:ext>
            </a:extLst>
          </p:cNvPr>
          <p:cNvSpPr>
            <a:spLocks noGrp="1"/>
          </p:cNvSpPr>
          <p:nvPr>
            <p:ph sz="quarter" idx="13"/>
          </p:nvPr>
        </p:nvSpPr>
        <p:spPr>
          <a:xfrm>
            <a:off x="515381" y="1244337"/>
            <a:ext cx="1705306" cy="4948793"/>
          </a:xfrm>
        </p:spPr>
        <p:txBody>
          <a:bodyPr vert="horz" lIns="0" tIns="0" rIns="0" bIns="0" rtlCol="0" anchor="t">
            <a:noAutofit/>
          </a:bodyPr>
          <a:lstStyle/>
          <a:p>
            <a:br>
              <a:rPr lang="en-CA">
                <a:latin typeface="IBM Plex Sans"/>
                <a:ea typeface="+mn-ea"/>
              </a:rPr>
            </a:br>
            <a:endParaRPr lang="en-US">
              <a:solidFill>
                <a:srgbClr val="000000"/>
              </a:solidFill>
              <a:latin typeface="IBM Plex Sans"/>
              <a:ea typeface="+mn-ea"/>
            </a:endParaRPr>
          </a:p>
          <a:p>
            <a:pPr marL="342900" indent="-342900">
              <a:spcBef>
                <a:spcPts val="300"/>
              </a:spcBef>
              <a:spcAft>
                <a:spcPts val="1200"/>
              </a:spcAft>
              <a:buClr>
                <a:srgbClr val="C00000"/>
              </a:buClr>
              <a:buFont typeface="Wingdings" panose="05000000000000000000" pitchFamily="2" charset="2"/>
              <a:buChar char="Ø"/>
            </a:pPr>
            <a:endParaRPr lang="en-CA">
              <a:solidFill>
                <a:srgbClr val="000000"/>
              </a:solidFill>
              <a:latin typeface="IBM Plex Sans"/>
              <a:ea typeface="+mn-ea"/>
            </a:endParaRPr>
          </a:p>
          <a:p>
            <a:pPr>
              <a:spcBef>
                <a:spcPts val="300"/>
              </a:spcBef>
              <a:spcAft>
                <a:spcPts val="1200"/>
              </a:spcAft>
              <a:buClr>
                <a:srgbClr val="C00000"/>
              </a:buClr>
            </a:pPr>
            <a:endParaRPr lang="en-CA">
              <a:solidFill>
                <a:srgbClr val="000000"/>
              </a:solidFill>
              <a:latin typeface="IBM Plex Sans"/>
              <a:ea typeface="+mn-ea"/>
            </a:endParaRPr>
          </a:p>
          <a:p>
            <a:pPr>
              <a:spcBef>
                <a:spcPts val="300"/>
              </a:spcBef>
              <a:spcAft>
                <a:spcPts val="1200"/>
              </a:spcAft>
              <a:buClr>
                <a:srgbClr val="C00000"/>
              </a:buClr>
            </a:pPr>
            <a:endParaRPr lang="en-US">
              <a:latin typeface="IBM Plex Sans"/>
              <a:ea typeface="Roboto Thin"/>
            </a:endParaRPr>
          </a:p>
          <a:p>
            <a:pPr>
              <a:spcBef>
                <a:spcPts val="600"/>
              </a:spcBef>
              <a:spcAft>
                <a:spcPts val="1200"/>
              </a:spcAft>
              <a:buClr>
                <a:srgbClr val="C00000"/>
              </a:buClr>
            </a:pPr>
            <a:r>
              <a:rPr lang="en-US">
                <a:latin typeface="IBM Plex Sans"/>
                <a:ea typeface="Roboto Thin"/>
              </a:rPr>
              <a:t>	</a:t>
            </a:r>
            <a:endParaRPr lang="en-CA" sz="2000"/>
          </a:p>
          <a:p>
            <a:pPr marL="342900" indent="-342900">
              <a:spcBef>
                <a:spcPts val="600"/>
              </a:spcBef>
              <a:spcAft>
                <a:spcPts val="1200"/>
              </a:spcAft>
              <a:buFont typeface="Arial" panose="020F0302020204030204"/>
              <a:buChar char="•"/>
            </a:pPr>
            <a:endParaRPr lang="en-US" sz="2000">
              <a:latin typeface="IBM Plex Sans"/>
              <a:ea typeface="Roboto Thin"/>
            </a:endParaRPr>
          </a:p>
        </p:txBody>
      </p:sp>
      <p:sp>
        <p:nvSpPr>
          <p:cNvPr id="5" name="Title 1">
            <a:extLst>
              <a:ext uri="{FF2B5EF4-FFF2-40B4-BE49-F238E27FC236}">
                <a16:creationId xmlns:a16="http://schemas.microsoft.com/office/drawing/2014/main" id="{E0F296AB-88C7-752C-AA1B-74EDEA3ECCD7}"/>
              </a:ext>
            </a:extLst>
          </p:cNvPr>
          <p:cNvSpPr>
            <a:spLocks noGrp="1"/>
          </p:cNvSpPr>
          <p:nvPr>
            <p:ph type="title"/>
          </p:nvPr>
        </p:nvSpPr>
        <p:spPr>
          <a:xfrm>
            <a:off x="612125" y="152573"/>
            <a:ext cx="10953528" cy="523564"/>
          </a:xfrm>
        </p:spPr>
        <p:txBody>
          <a:bodyPr>
            <a:normAutofit/>
          </a:bodyPr>
          <a:lstStyle/>
          <a:p>
            <a:r>
              <a:rPr lang="en-CA"/>
              <a:t>Planned Efficiencies – Other Cost Reduction Measures</a:t>
            </a:r>
          </a:p>
        </p:txBody>
      </p:sp>
      <p:sp>
        <p:nvSpPr>
          <p:cNvPr id="7" name="TextBox 6">
            <a:extLst>
              <a:ext uri="{FF2B5EF4-FFF2-40B4-BE49-F238E27FC236}">
                <a16:creationId xmlns:a16="http://schemas.microsoft.com/office/drawing/2014/main" id="{2953F6EF-31B8-EAEA-0246-4EF03AE7A726}"/>
              </a:ext>
            </a:extLst>
          </p:cNvPr>
          <p:cNvSpPr txBox="1"/>
          <p:nvPr/>
        </p:nvSpPr>
        <p:spPr>
          <a:xfrm>
            <a:off x="612126" y="787161"/>
            <a:ext cx="10693184" cy="586314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CA" sz="1800" b="1" i="0" u="none" strike="noStrike" kern="1200" cap="none" spc="0" normalizeH="0" baseline="0" noProof="0" dirty="0">
                <a:ln>
                  <a:noFill/>
                </a:ln>
                <a:solidFill>
                  <a:srgbClr val="000000"/>
                </a:solidFill>
                <a:effectLst/>
                <a:uLnTx/>
                <a:uFillTx/>
                <a:latin typeface="IBM Plex Sans Light" panose="020F0502020204030204"/>
                <a:ea typeface="+mn-ea"/>
                <a:cs typeface="+mn-cs"/>
              </a:rPr>
              <a:t>University Operations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Restrictions on discretionary expenditures, such as travel and hospitality, continues to be in place.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Markham campus operations continue to control expenses carefully to align with lower than planned revenues; a revised Markham forecast is under development to further inform budget and action plans.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Forward Action Plan projects continue to submit recommendations, projects approved are closely monitored to track outcomes against targets.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Delaying spend on capital projects where suitable. This includes a reduction in IT and Facilities capital spend and a freeze on discretionary capital improvements or projects.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CA" sz="1100" b="0" i="0" u="none" strike="noStrike" kern="1200" cap="none" spc="0" normalizeH="0" baseline="0" noProof="0" dirty="0">
              <a:ln>
                <a:noFill/>
              </a:ln>
              <a:solidFill>
                <a:srgbClr val="000000"/>
              </a:solidFill>
              <a:effectLst/>
              <a:uLnTx/>
              <a:uFillTx/>
              <a:latin typeface="IBM Plex Sans Light"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CA" sz="1800" b="1" i="0" u="none" strike="noStrike" kern="1200" cap="none" spc="0" normalizeH="0" baseline="0" noProof="0" dirty="0">
                <a:ln>
                  <a:noFill/>
                </a:ln>
                <a:solidFill>
                  <a:srgbClr val="000000"/>
                </a:solidFill>
                <a:effectLst/>
                <a:uLnTx/>
                <a:uFillTx/>
                <a:latin typeface="IBM Plex Sans Light" panose="020F0502020204030204"/>
                <a:ea typeface="+mn-ea"/>
                <a:cs typeface="+mn-cs"/>
              </a:rPr>
              <a:t>Workforce Planning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Hiring Restrictions and strict approval requirements established for both filling vacancies or establishing new roles.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A new Voluntary Separation Agreement (VSA) offered to YUFA members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CA" sz="1100" b="0" i="0" u="none" strike="noStrike" kern="1200" cap="none" spc="0" normalizeH="0" baseline="0" noProof="0" dirty="0">
              <a:ln>
                <a:noFill/>
              </a:ln>
              <a:solidFill>
                <a:srgbClr val="000000"/>
              </a:solidFill>
              <a:effectLst/>
              <a:uLnTx/>
              <a:uFillTx/>
              <a:latin typeface="IBM Plex Sans Light"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CA" sz="1800" b="1" i="0" u="none" strike="noStrike" kern="1200" cap="none" spc="0" normalizeH="0" baseline="0" noProof="0" dirty="0">
                <a:ln>
                  <a:noFill/>
                </a:ln>
                <a:solidFill>
                  <a:srgbClr val="000000"/>
                </a:solidFill>
                <a:effectLst/>
                <a:uLnTx/>
                <a:uFillTx/>
                <a:latin typeface="IBM Plex Sans Light" panose="020F0502020204030204"/>
                <a:ea typeface="+mn-ea"/>
                <a:cs typeface="+mn-cs"/>
              </a:rPr>
              <a:t>Cash Reserves Control and Tracking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Temporary reduction in spend on Capital Deferred maintenance for the next three years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800" b="0" i="0" u="none" strike="noStrike" kern="1200" cap="none" spc="0" normalizeH="0" baseline="0" noProof="0">
                <a:ln>
                  <a:noFill/>
                </a:ln>
                <a:solidFill>
                  <a:srgbClr val="000000"/>
                </a:solidFill>
                <a:effectLst/>
                <a:uLnTx/>
                <a:uFillTx/>
                <a:latin typeface="IBM Plex Sans Light" panose="020F0502020204030204"/>
                <a:ea typeface="+mn-ea"/>
                <a:cs typeface="+mn-cs"/>
              </a:rPr>
              <a:t>Pause </a:t>
            </a:r>
            <a:r>
              <a:rPr kumimoji="0" lang="en-CA" sz="1800" b="0" i="0" u="none" strike="noStrike" kern="1200" cap="none" spc="0" normalizeH="0" baseline="0" noProof="0" dirty="0">
                <a:ln>
                  <a:noFill/>
                </a:ln>
                <a:solidFill>
                  <a:srgbClr val="000000"/>
                </a:solidFill>
                <a:effectLst/>
                <a:uLnTx/>
                <a:uFillTx/>
                <a:latin typeface="IBM Plex Sans Light" panose="020F0502020204030204"/>
                <a:ea typeface="+mn-ea"/>
                <a:cs typeface="+mn-cs"/>
              </a:rPr>
              <a:t>on spend of Departmental and Capital reserve balances</a:t>
            </a:r>
          </a:p>
        </p:txBody>
      </p:sp>
    </p:spTree>
    <p:extLst>
      <p:ext uri="{BB962C8B-B14F-4D97-AF65-F5344CB8AC3E}">
        <p14:creationId xmlns:p14="http://schemas.microsoft.com/office/powerpoint/2010/main" val="3219501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9D55E-8D7D-6AE6-BC46-71011A50AF93}"/>
            </a:ext>
          </a:extLst>
        </p:cNvPr>
        <p:cNvGrpSpPr/>
        <p:nvPr/>
      </p:nvGrpSpPr>
      <p:grpSpPr>
        <a:xfrm>
          <a:off x="0" y="0"/>
          <a:ext cx="0" cy="0"/>
          <a:chOff x="0" y="0"/>
          <a:chExt cx="0" cy="0"/>
        </a:xfrm>
      </p:grpSpPr>
      <p:pic>
        <p:nvPicPr>
          <p:cNvPr id="6" name="Picture Placeholder 5" descr="A picture containing tree, outdoor, plant&#10;&#10;Description automatically generated">
            <a:extLst>
              <a:ext uri="{FF2B5EF4-FFF2-40B4-BE49-F238E27FC236}">
                <a16:creationId xmlns:a16="http://schemas.microsoft.com/office/drawing/2014/main" id="{FE13F43E-1484-9409-01CC-E2A9B8F01BB7}"/>
              </a:ext>
            </a:extLst>
          </p:cNvPr>
          <p:cNvPicPr>
            <a:picLocks noGrp="1" noChangeAspect="1"/>
          </p:cNvPicPr>
          <p:nvPr>
            <p:ph type="pic" sz="quarter" idx="11"/>
          </p:nvPr>
        </p:nvPicPr>
        <p:blipFill rotWithShape="1">
          <a:blip r:embed="rId3" cstate="print">
            <a:extLst>
              <a:ext uri="{28A0092B-C50C-407E-A947-70E740481C1C}">
                <a14:useLocalDpi xmlns:a14="http://schemas.microsoft.com/office/drawing/2010/main"/>
              </a:ext>
            </a:extLst>
          </a:blip>
          <a:srcRect/>
          <a:stretch/>
        </p:blipFill>
        <p:spPr>
          <a:xfrm>
            <a:off x="20" y="10"/>
            <a:ext cx="12191980" cy="6857990"/>
          </a:xfrm>
          <a:noFill/>
        </p:spPr>
      </p:pic>
      <p:sp>
        <p:nvSpPr>
          <p:cNvPr id="12" name="Text Placeholder 2">
            <a:extLst>
              <a:ext uri="{FF2B5EF4-FFF2-40B4-BE49-F238E27FC236}">
                <a16:creationId xmlns:a16="http://schemas.microsoft.com/office/drawing/2014/main" id="{BADFBA6D-4648-FD85-B61F-3BFE92202348}"/>
              </a:ext>
            </a:extLst>
          </p:cNvPr>
          <p:cNvSpPr>
            <a:spLocks noGrp="1"/>
          </p:cNvSpPr>
          <p:nvPr>
            <p:ph type="body" sz="quarter" idx="12"/>
          </p:nvPr>
        </p:nvSpPr>
        <p:spPr>
          <a:xfrm>
            <a:off x="0" y="0"/>
            <a:ext cx="12192000" cy="6858000"/>
          </a:xfrm>
        </p:spPr>
        <p:txBody>
          <a:bodyPr/>
          <a:lstStyle/>
          <a:p>
            <a:endParaRPr lang="en-US"/>
          </a:p>
        </p:txBody>
      </p:sp>
      <p:sp>
        <p:nvSpPr>
          <p:cNvPr id="7" name="Text Placeholder 3">
            <a:extLst>
              <a:ext uri="{FF2B5EF4-FFF2-40B4-BE49-F238E27FC236}">
                <a16:creationId xmlns:a16="http://schemas.microsoft.com/office/drawing/2014/main" id="{6E0D987C-00A0-03D9-9B04-7D6FC4E91926}"/>
              </a:ext>
            </a:extLst>
          </p:cNvPr>
          <p:cNvSpPr>
            <a:spLocks noGrp="1"/>
          </p:cNvSpPr>
          <p:nvPr>
            <p:ph type="body" sz="quarter" idx="10"/>
          </p:nvPr>
        </p:nvSpPr>
        <p:spPr>
          <a:xfrm>
            <a:off x="1228953" y="1453020"/>
            <a:ext cx="9743847" cy="3951962"/>
          </a:xfrm>
        </p:spPr>
        <p:txBody>
          <a:bodyPr wrap="square" anchor="ctr">
            <a:normAutofit/>
          </a:bodyPr>
          <a:lstStyle/>
          <a:p>
            <a:r>
              <a:rPr lang="en-US" dirty="0">
                <a:latin typeface="IBM Plex Sans SemiBold"/>
                <a:ea typeface="Roboto Thin"/>
              </a:rPr>
              <a:t>Conclusion</a:t>
            </a:r>
          </a:p>
        </p:txBody>
      </p:sp>
    </p:spTree>
    <p:extLst>
      <p:ext uri="{BB962C8B-B14F-4D97-AF65-F5344CB8AC3E}">
        <p14:creationId xmlns:p14="http://schemas.microsoft.com/office/powerpoint/2010/main" val="3790877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0C7A3C-E31B-6917-EEB4-AA9F5B37D3F5}"/>
              </a:ext>
            </a:extLst>
          </p:cNvPr>
          <p:cNvSpPr>
            <a:spLocks noGrp="1"/>
          </p:cNvSpPr>
          <p:nvPr>
            <p:ph type="sldNum" sz="quarter" idx="11"/>
          </p:nvPr>
        </p:nvSpPr>
        <p:spPr>
          <a:xfrm>
            <a:off x="515380" y="6304235"/>
            <a:ext cx="418293" cy="365125"/>
          </a:xfrm>
        </p:spPr>
        <p:txBody>
          <a:bodyPr anchor="ctr">
            <a:normAutofit/>
          </a:bodyPr>
          <a:lstStyle/>
          <a:p>
            <a:pPr>
              <a:spcAft>
                <a:spcPts val="600"/>
              </a:spcAft>
            </a:pPr>
            <a:fld id="{5B64C28E-966E-6B4A-816A-311B7D0A2E6D}" type="slidenum">
              <a:rPr lang="en-US" smtClean="0"/>
              <a:pPr>
                <a:spcAft>
                  <a:spcPts val="600"/>
                </a:spcAft>
              </a:pPr>
              <a:t>39</a:t>
            </a:fld>
            <a:endParaRPr lang="en-US"/>
          </a:p>
        </p:txBody>
      </p:sp>
      <p:sp>
        <p:nvSpPr>
          <p:cNvPr id="4" name="Title 3">
            <a:extLst>
              <a:ext uri="{FF2B5EF4-FFF2-40B4-BE49-F238E27FC236}">
                <a16:creationId xmlns:a16="http://schemas.microsoft.com/office/drawing/2014/main" id="{0514D43E-6430-9150-9B15-99BC2F6F37BA}"/>
              </a:ext>
            </a:extLst>
          </p:cNvPr>
          <p:cNvSpPr>
            <a:spLocks noGrp="1"/>
          </p:cNvSpPr>
          <p:nvPr>
            <p:ph type="title"/>
          </p:nvPr>
        </p:nvSpPr>
        <p:spPr>
          <a:xfrm>
            <a:off x="519641" y="225425"/>
            <a:ext cx="7197753" cy="720000"/>
          </a:xfrm>
        </p:spPr>
        <p:txBody>
          <a:bodyPr anchor="b">
            <a:normAutofit/>
          </a:bodyPr>
          <a:lstStyle/>
          <a:p>
            <a:r>
              <a:rPr lang="en-CA" dirty="0"/>
              <a:t>Summative Budget Messages</a:t>
            </a:r>
          </a:p>
        </p:txBody>
      </p:sp>
      <p:pic>
        <p:nvPicPr>
          <p:cNvPr id="8" name="Picture Placeholder 7" descr="An arrow on a line map">
            <a:extLst>
              <a:ext uri="{FF2B5EF4-FFF2-40B4-BE49-F238E27FC236}">
                <a16:creationId xmlns:a16="http://schemas.microsoft.com/office/drawing/2014/main" id="{FFECF9EF-F51F-ED7F-BA84-9B469FEDD5C7}"/>
              </a:ext>
            </a:extLst>
          </p:cNvPr>
          <p:cNvPicPr>
            <a:picLocks noGrp="1" noChangeAspect="1"/>
          </p:cNvPicPr>
          <p:nvPr>
            <p:ph type="pic" sz="quarter" idx="18"/>
          </p:nvPr>
        </p:nvPicPr>
        <p:blipFill>
          <a:blip r:embed="rId3" cstate="print">
            <a:extLst>
              <a:ext uri="{28A0092B-C50C-407E-A947-70E740481C1C}">
                <a14:useLocalDpi xmlns:a14="http://schemas.microsoft.com/office/drawing/2010/main"/>
              </a:ext>
            </a:extLst>
          </a:blip>
          <a:srcRect/>
          <a:stretch>
            <a:fillRect/>
          </a:stretch>
        </p:blipFill>
        <p:spPr>
          <a:xfrm>
            <a:off x="7933267" y="1738"/>
            <a:ext cx="4258733" cy="6856262"/>
          </a:xfrm>
          <a:noFill/>
        </p:spPr>
      </p:pic>
      <p:sp>
        <p:nvSpPr>
          <p:cNvPr id="3" name="Content Placeholder 2">
            <a:extLst>
              <a:ext uri="{FF2B5EF4-FFF2-40B4-BE49-F238E27FC236}">
                <a16:creationId xmlns:a16="http://schemas.microsoft.com/office/drawing/2014/main" id="{3AA548A9-5403-68A9-DA88-CB7733F9CAEB}"/>
              </a:ext>
            </a:extLst>
          </p:cNvPr>
          <p:cNvSpPr>
            <a:spLocks noGrp="1"/>
          </p:cNvSpPr>
          <p:nvPr>
            <p:ph sz="quarter" idx="13"/>
          </p:nvPr>
        </p:nvSpPr>
        <p:spPr>
          <a:xfrm>
            <a:off x="511176" y="1268412"/>
            <a:ext cx="7197753" cy="4897437"/>
          </a:xfrm>
        </p:spPr>
        <p:txBody>
          <a:bodyPr vert="horz" lIns="0" tIns="0" rIns="0" bIns="0" rtlCol="0" anchor="t">
            <a:normAutofit/>
          </a:bodyPr>
          <a:lstStyle/>
          <a:p>
            <a:pPr marL="285750" indent="-285750">
              <a:buClr>
                <a:srgbClr val="E31837"/>
              </a:buClr>
              <a:buFont typeface="Wingdings" panose="05000000000000000000" pitchFamily="2" charset="2"/>
              <a:buChar char="Ø"/>
            </a:pPr>
            <a:r>
              <a:rPr lang="en-CA" dirty="0">
                <a:latin typeface="IBM Plex Sans"/>
                <a:ea typeface="Roboto Thin"/>
              </a:rPr>
              <a:t>Favourable 2024–25 in-year results ($81.2M better than budget)</a:t>
            </a:r>
            <a:endParaRPr lang="en-US" dirty="0">
              <a:latin typeface="IBM Plex Sans"/>
              <a:ea typeface="Roboto Thin"/>
            </a:endParaRPr>
          </a:p>
          <a:p>
            <a:pPr marL="285750" indent="-285750">
              <a:buClr>
                <a:srgbClr val="E31837"/>
              </a:buClr>
              <a:buFont typeface="Wingdings" panose="05000000000000000000" pitchFamily="2" charset="2"/>
              <a:buChar char="Ø"/>
            </a:pPr>
            <a:r>
              <a:rPr lang="en-CA" dirty="0">
                <a:latin typeface="IBM Plex Sans"/>
                <a:ea typeface="Roboto Thin"/>
              </a:rPr>
              <a:t>Multi-year deficit remains – projected shortfalls continue through 2027–28</a:t>
            </a:r>
          </a:p>
          <a:p>
            <a:pPr marL="285750" indent="-285750">
              <a:buClr>
                <a:srgbClr val="E31837"/>
              </a:buClr>
              <a:buFont typeface="Wingdings" panose="05000000000000000000" pitchFamily="2" charset="2"/>
              <a:buChar char="Ø"/>
            </a:pPr>
            <a:r>
              <a:rPr lang="en-CA" dirty="0">
                <a:latin typeface="IBM Plex Sans"/>
                <a:ea typeface="Roboto Thin"/>
              </a:rPr>
              <a:t>Revenue diversification efforts and cost containment underway through Forward Action Plan (target: $110M over 4 years) and Shared Services budget cuts (target: 68.4 million over 3 years)</a:t>
            </a:r>
          </a:p>
          <a:p>
            <a:pPr marL="285750" indent="-285750">
              <a:buClr>
                <a:srgbClr val="E31837"/>
              </a:buClr>
              <a:buFont typeface="Wingdings" panose="05000000000000000000" pitchFamily="2" charset="2"/>
              <a:buChar char="Ø"/>
            </a:pPr>
            <a:endParaRPr lang="en-CA" dirty="0"/>
          </a:p>
          <a:p>
            <a:pPr>
              <a:buClr>
                <a:srgbClr val="E31837"/>
              </a:buClr>
            </a:pPr>
            <a:r>
              <a:rPr lang="en-CA" b="1" dirty="0">
                <a:latin typeface="IBM Plex Sans"/>
                <a:ea typeface="Roboto Thin"/>
              </a:rPr>
              <a:t> Next Steps</a:t>
            </a:r>
            <a:endParaRPr lang="en-CA" dirty="0">
              <a:latin typeface="IBM Plex Sans"/>
              <a:ea typeface="Roboto Thin"/>
            </a:endParaRPr>
          </a:p>
          <a:p>
            <a:pPr marL="501650" lvl="1" indent="-285750">
              <a:buFont typeface="Wingdings"/>
              <a:buChar char="ü"/>
            </a:pPr>
            <a:r>
              <a:rPr lang="en-CA" dirty="0">
                <a:latin typeface="IBM Plex Sans"/>
                <a:ea typeface="Roboto Thin"/>
              </a:rPr>
              <a:t>Advance implementation of Forward Action Plan projects and monitoring of successful outcomes</a:t>
            </a:r>
          </a:p>
          <a:p>
            <a:pPr marL="501650" lvl="1" indent="-285750">
              <a:buFont typeface="Wingdings"/>
              <a:buChar char="ü"/>
            </a:pPr>
            <a:r>
              <a:rPr lang="en-CA" dirty="0">
                <a:latin typeface="IBM Plex Sans"/>
                <a:ea typeface="Roboto Thin"/>
              </a:rPr>
              <a:t>Advance organizational design review and shared services budget reductions</a:t>
            </a:r>
          </a:p>
          <a:p>
            <a:pPr marL="501650" lvl="1" indent="-285750">
              <a:buFont typeface="Wingdings"/>
              <a:buChar char="ü"/>
            </a:pPr>
            <a:r>
              <a:rPr lang="en-CA" dirty="0">
                <a:latin typeface="IBM Plex Sans"/>
                <a:ea typeface="Roboto Thin"/>
              </a:rPr>
              <a:t>Monitor and adjust based on real-time revenue/expense performance</a:t>
            </a:r>
          </a:p>
          <a:p>
            <a:pPr marL="501650" lvl="1" indent="-285750">
              <a:buFont typeface="Wingdings"/>
              <a:buChar char="ü"/>
            </a:pPr>
            <a:r>
              <a:rPr lang="en-CA" dirty="0">
                <a:latin typeface="IBM Plex Sans"/>
                <a:ea typeface="Roboto Thin"/>
              </a:rPr>
              <a:t>Continue government advocacy on tuition fees, international and STEM funding</a:t>
            </a:r>
          </a:p>
          <a:p>
            <a:pPr marL="501650" lvl="1" indent="-285750">
              <a:buFont typeface="Wingdings"/>
              <a:buChar char="ü"/>
            </a:pPr>
            <a:r>
              <a:rPr lang="en-CA" dirty="0">
                <a:latin typeface="IBM Plex Sans"/>
                <a:ea typeface="Roboto Thin"/>
              </a:rPr>
              <a:t>Support enrolment recovery beginning in 2025–26, with a focus on improving applicant-to-acceptance &amp; accept-to-enrol conversion rates. </a:t>
            </a:r>
            <a:endParaRPr lang="en-CA" dirty="0"/>
          </a:p>
          <a:p>
            <a:pPr marL="285750" indent="-285750">
              <a:buClr>
                <a:srgbClr val="E31837"/>
              </a:buClr>
              <a:buFont typeface="Wingdings" panose="05000000000000000000" pitchFamily="2" charset="2"/>
              <a:buChar char="Ø"/>
            </a:pPr>
            <a:endParaRPr lang="en-CA" dirty="0"/>
          </a:p>
          <a:p>
            <a:pPr>
              <a:buClr>
                <a:srgbClr val="E31837"/>
              </a:buClr>
            </a:pPr>
            <a:endParaRPr lang="en-CA" dirty="0"/>
          </a:p>
          <a:p>
            <a:pPr>
              <a:buClr>
                <a:srgbClr val="E31837"/>
              </a:buClr>
            </a:pPr>
            <a:endParaRPr lang="en-CA" dirty="0"/>
          </a:p>
          <a:p>
            <a:endParaRPr lang="en-CA" dirty="0"/>
          </a:p>
          <a:p>
            <a:endParaRPr lang="en-CA" dirty="0"/>
          </a:p>
        </p:txBody>
      </p:sp>
    </p:spTree>
    <p:extLst>
      <p:ext uri="{BB962C8B-B14F-4D97-AF65-F5344CB8AC3E}">
        <p14:creationId xmlns:p14="http://schemas.microsoft.com/office/powerpoint/2010/main" val="2718465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DAF64-2DC6-E82E-4933-2A5144E6C43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972876C-5ACA-2F7A-54E2-20EAE824D317}"/>
              </a:ext>
            </a:extLst>
          </p:cNvPr>
          <p:cNvSpPr>
            <a:spLocks noGrp="1"/>
          </p:cNvSpPr>
          <p:nvPr>
            <p:ph type="title"/>
          </p:nvPr>
        </p:nvSpPr>
        <p:spPr>
          <a:xfrm>
            <a:off x="1438274" y="1437141"/>
            <a:ext cx="9324000" cy="3983715"/>
          </a:xfrm>
        </p:spPr>
        <p:txBody>
          <a:bodyPr vert="horz" lIns="0" tIns="0" rIns="0" bIns="0" rtlCol="0" anchor="ctr">
            <a:normAutofit/>
          </a:bodyPr>
          <a:lstStyle/>
          <a:p>
            <a:pPr marL="215900" indent="-215900"/>
            <a:r>
              <a:rPr lang="en-US"/>
              <a:t>Appendix</a:t>
            </a:r>
          </a:p>
        </p:txBody>
      </p:sp>
      <p:sp>
        <p:nvSpPr>
          <p:cNvPr id="3" name="Slide Number Placeholder 2" hidden="1">
            <a:extLst>
              <a:ext uri="{FF2B5EF4-FFF2-40B4-BE49-F238E27FC236}">
                <a16:creationId xmlns:a16="http://schemas.microsoft.com/office/drawing/2014/main" id="{D801C9F1-04D1-7E23-63B7-6531518BE6C9}"/>
              </a:ext>
            </a:extLst>
          </p:cNvPr>
          <p:cNvSpPr>
            <a:spLocks noGrp="1"/>
          </p:cNvSpPr>
          <p:nvPr>
            <p:ph type="sldNum" sz="quarter" idx="4294967295"/>
          </p:nvPr>
        </p:nvSpPr>
        <p:spPr>
          <a:xfrm>
            <a:off x="514799" y="6356349"/>
            <a:ext cx="413249" cy="365125"/>
          </a:xfrm>
        </p:spPr>
        <p:txBody>
          <a:bodyPr anchor="ctr">
            <a:normAutofit/>
          </a:bodyPr>
          <a:lstStyle/>
          <a:p>
            <a:pPr>
              <a:spcAft>
                <a:spcPts val="600"/>
              </a:spcAft>
            </a:pPr>
            <a:fld id="{5B64C28E-966E-6B4A-816A-311B7D0A2E6D}" type="slidenum">
              <a:rPr lang="en-US" smtClean="0"/>
              <a:pPr>
                <a:spcAft>
                  <a:spcPts val="600"/>
                </a:spcAft>
              </a:pPr>
              <a:t>40</a:t>
            </a:fld>
            <a:endParaRPr lang="en-US"/>
          </a:p>
        </p:txBody>
      </p:sp>
    </p:spTree>
    <p:extLst>
      <p:ext uri="{BB962C8B-B14F-4D97-AF65-F5344CB8AC3E}">
        <p14:creationId xmlns:p14="http://schemas.microsoft.com/office/powerpoint/2010/main" val="1384770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picture containing text, indoor, floor, room&#10;&#10;Description automatically generated">
            <a:extLst>
              <a:ext uri="{FF2B5EF4-FFF2-40B4-BE49-F238E27FC236}">
                <a16:creationId xmlns:a16="http://schemas.microsoft.com/office/drawing/2014/main" id="{B9E75A11-4819-8E0A-1925-9D669866508D}"/>
              </a:ext>
            </a:extLst>
          </p:cNvPr>
          <p:cNvPicPr>
            <a:picLocks noGrp="1" noChangeAspect="1"/>
          </p:cNvPicPr>
          <p:nvPr>
            <p:ph type="pic" sz="quarter" idx="11"/>
          </p:nvPr>
        </p:nvPicPr>
        <p:blipFill rotWithShape="1">
          <a:blip r:embed="rId3" cstate="print">
            <a:extLst>
              <a:ext uri="{28A0092B-C50C-407E-A947-70E740481C1C}">
                <a14:useLocalDpi xmlns:a14="http://schemas.microsoft.com/office/drawing/2010/main"/>
              </a:ext>
            </a:extLst>
          </a:blip>
          <a:srcRect/>
          <a:stretch>
            <a:fillRect/>
          </a:stretch>
        </p:blipFill>
        <p:spPr>
          <a:xfrm>
            <a:off x="20" y="10"/>
            <a:ext cx="12191980" cy="6857990"/>
          </a:xfrm>
          <a:noFill/>
        </p:spPr>
      </p:pic>
      <p:sp>
        <p:nvSpPr>
          <p:cNvPr id="29" name="Text Placeholder 2">
            <a:extLst>
              <a:ext uri="{FF2B5EF4-FFF2-40B4-BE49-F238E27FC236}">
                <a16:creationId xmlns:a16="http://schemas.microsoft.com/office/drawing/2014/main" id="{69FF7EA9-E533-B557-69B4-9C0C03FC5B5E}"/>
              </a:ext>
            </a:extLst>
          </p:cNvPr>
          <p:cNvSpPr>
            <a:spLocks noGrp="1"/>
          </p:cNvSpPr>
          <p:nvPr>
            <p:ph type="body" sz="quarter" idx="12"/>
          </p:nvPr>
        </p:nvSpPr>
        <p:spPr>
          <a:xfrm>
            <a:off x="0" y="0"/>
            <a:ext cx="12192000" cy="6858000"/>
          </a:xfrm>
        </p:spPr>
        <p:txBody>
          <a:bodyPr/>
          <a:lstStyle/>
          <a:p>
            <a:endParaRPr lang="en-US"/>
          </a:p>
        </p:txBody>
      </p:sp>
      <p:sp>
        <p:nvSpPr>
          <p:cNvPr id="16" name="Title 15">
            <a:extLst>
              <a:ext uri="{FF2B5EF4-FFF2-40B4-BE49-F238E27FC236}">
                <a16:creationId xmlns:a16="http://schemas.microsoft.com/office/drawing/2014/main" id="{A5792057-3DDC-DB71-CAC6-CB1B632F4D00}"/>
              </a:ext>
            </a:extLst>
          </p:cNvPr>
          <p:cNvSpPr>
            <a:spLocks noGrp="1"/>
          </p:cNvSpPr>
          <p:nvPr>
            <p:ph type="body" sz="quarter" idx="10"/>
          </p:nvPr>
        </p:nvSpPr>
        <p:spPr>
          <a:xfrm>
            <a:off x="1228954" y="1453020"/>
            <a:ext cx="6762758" cy="3951962"/>
          </a:xfrm>
        </p:spPr>
        <p:txBody>
          <a:bodyPr wrap="square" anchor="ctr">
            <a:normAutofit/>
          </a:bodyPr>
          <a:lstStyle/>
          <a:p>
            <a:pPr marL="0" indent="0">
              <a:buNone/>
            </a:pPr>
            <a:r>
              <a:rPr lang="en-CA" sz="4400">
                <a:latin typeface="IBM Plex Sans SemiBold"/>
              </a:rPr>
              <a:t>OUAC Application Data </a:t>
            </a:r>
          </a:p>
          <a:p>
            <a:pPr marL="0" indent="0">
              <a:buNone/>
            </a:pPr>
            <a:r>
              <a:rPr lang="en-CA" sz="4400">
                <a:latin typeface="IBM Plex Sans SemiBold"/>
              </a:rPr>
              <a:t>May 2025</a:t>
            </a:r>
            <a:r>
              <a:rPr lang="en-CA">
                <a:latin typeface="IBM Plex Sans SemiBold"/>
              </a:rPr>
              <a:t> </a:t>
            </a:r>
          </a:p>
          <a:p>
            <a:pPr marL="215900" indent="-215900"/>
            <a:endParaRPr lang="en-CA"/>
          </a:p>
        </p:txBody>
      </p:sp>
      <p:sp>
        <p:nvSpPr>
          <p:cNvPr id="3" name="Slide Number Placeholder 2" hidden="1">
            <a:extLst>
              <a:ext uri="{FF2B5EF4-FFF2-40B4-BE49-F238E27FC236}">
                <a16:creationId xmlns:a16="http://schemas.microsoft.com/office/drawing/2014/main" id="{00528D1F-5D47-409D-A8D1-C5ECA9265B08}"/>
              </a:ext>
            </a:extLst>
          </p:cNvPr>
          <p:cNvSpPr>
            <a:spLocks noGrp="1"/>
          </p:cNvSpPr>
          <p:nvPr>
            <p:ph type="sldNum" sz="quarter" idx="4294967295"/>
          </p:nvPr>
        </p:nvSpPr>
        <p:spPr>
          <a:xfrm>
            <a:off x="0" y="6356350"/>
            <a:ext cx="414338"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41</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11696776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AAED4-6D63-DE76-AFDF-1D3BC94E63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991C7D-3919-2B11-A05A-6B10F0F6BF66}"/>
              </a:ext>
            </a:extLst>
          </p:cNvPr>
          <p:cNvSpPr>
            <a:spLocks noGrp="1"/>
          </p:cNvSpPr>
          <p:nvPr>
            <p:ph type="title"/>
          </p:nvPr>
        </p:nvSpPr>
        <p:spPr/>
        <p:txBody>
          <a:bodyPr>
            <a:normAutofit/>
          </a:bodyPr>
          <a:lstStyle/>
          <a:p>
            <a:r>
              <a:rPr lang="en-US"/>
              <a:t>Sector Enrolment Data – OUAC 101s (May 2025) - Applications</a:t>
            </a:r>
          </a:p>
        </p:txBody>
      </p:sp>
      <p:sp>
        <p:nvSpPr>
          <p:cNvPr id="3" name="Slide Number Placeholder 2">
            <a:extLst>
              <a:ext uri="{FF2B5EF4-FFF2-40B4-BE49-F238E27FC236}">
                <a16:creationId xmlns:a16="http://schemas.microsoft.com/office/drawing/2014/main" id="{88B28632-3E3F-7A27-0BC8-573BC627975E}"/>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6AF4E3-7C7A-4050-BF98-8B639F08A4A8}" type="slidenum">
              <a:rPr kumimoji="0" lang="en-CA"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CA"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sp>
        <p:nvSpPr>
          <p:cNvPr id="71" name="Rectangle: Rounded Corners 70">
            <a:extLst>
              <a:ext uri="{FF2B5EF4-FFF2-40B4-BE49-F238E27FC236}">
                <a16:creationId xmlns:a16="http://schemas.microsoft.com/office/drawing/2014/main" id="{5F9B714A-4F3C-18DF-6E0C-AE1DD867FCFA}"/>
              </a:ext>
            </a:extLst>
          </p:cNvPr>
          <p:cNvSpPr/>
          <p:nvPr/>
        </p:nvSpPr>
        <p:spPr>
          <a:xfrm>
            <a:off x="514799" y="2581401"/>
            <a:ext cx="7372352" cy="193577"/>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5" name="Rectangle: Rounded Corners 84">
            <a:extLst>
              <a:ext uri="{FF2B5EF4-FFF2-40B4-BE49-F238E27FC236}">
                <a16:creationId xmlns:a16="http://schemas.microsoft.com/office/drawing/2014/main" id="{8B4556B9-0F59-A315-451B-E646D1A7A11B}"/>
              </a:ext>
            </a:extLst>
          </p:cNvPr>
          <p:cNvSpPr/>
          <p:nvPr/>
        </p:nvSpPr>
        <p:spPr>
          <a:xfrm>
            <a:off x="4240932" y="2583119"/>
            <a:ext cx="1011616" cy="188712"/>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8" name="Freeform: Shape 87">
            <a:extLst>
              <a:ext uri="{FF2B5EF4-FFF2-40B4-BE49-F238E27FC236}">
                <a16:creationId xmlns:a16="http://schemas.microsoft.com/office/drawing/2014/main" id="{BC2F2286-4D3E-AE49-93C9-E12898648963}"/>
              </a:ext>
            </a:extLst>
          </p:cNvPr>
          <p:cNvSpPr/>
          <p:nvPr/>
        </p:nvSpPr>
        <p:spPr>
          <a:xfrm>
            <a:off x="4832411" y="2616070"/>
            <a:ext cx="12771" cy="2122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TextBox 72">
            <a:extLst>
              <a:ext uri="{FF2B5EF4-FFF2-40B4-BE49-F238E27FC236}">
                <a16:creationId xmlns:a16="http://schemas.microsoft.com/office/drawing/2014/main" id="{76A1B491-1DE7-B18F-74AA-CEB7EA82485A}"/>
              </a:ext>
            </a:extLst>
          </p:cNvPr>
          <p:cNvSpPr txBox="1"/>
          <p:nvPr/>
        </p:nvSpPr>
        <p:spPr>
          <a:xfrm>
            <a:off x="7236763" y="2558477"/>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+29.9%</a:t>
            </a:r>
          </a:p>
        </p:txBody>
      </p:sp>
      <p:sp>
        <p:nvSpPr>
          <p:cNvPr id="82" name="Rectangle: Rounded Corners 81">
            <a:extLst>
              <a:ext uri="{FF2B5EF4-FFF2-40B4-BE49-F238E27FC236}">
                <a16:creationId xmlns:a16="http://schemas.microsoft.com/office/drawing/2014/main" id="{FA705CC6-6C8A-8CA1-32A4-967CDFF64D3F}"/>
              </a:ext>
            </a:extLst>
          </p:cNvPr>
          <p:cNvSpPr/>
          <p:nvPr/>
        </p:nvSpPr>
        <p:spPr>
          <a:xfrm>
            <a:off x="2960077" y="2325629"/>
            <a:ext cx="4935439" cy="181480"/>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3" name="Rectangle: Rounded Corners 82">
            <a:extLst>
              <a:ext uri="{FF2B5EF4-FFF2-40B4-BE49-F238E27FC236}">
                <a16:creationId xmlns:a16="http://schemas.microsoft.com/office/drawing/2014/main" id="{A8DA1CEF-7960-0F09-87DE-5888B1C1D207}"/>
              </a:ext>
            </a:extLst>
          </p:cNvPr>
          <p:cNvSpPr/>
          <p:nvPr/>
        </p:nvSpPr>
        <p:spPr>
          <a:xfrm>
            <a:off x="4213454" y="2323131"/>
            <a:ext cx="1248297" cy="185493"/>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4" name="TextBox 83">
            <a:extLst>
              <a:ext uri="{FF2B5EF4-FFF2-40B4-BE49-F238E27FC236}">
                <a16:creationId xmlns:a16="http://schemas.microsoft.com/office/drawing/2014/main" id="{566449F5-76BA-7BE9-8828-3B495348E65D}"/>
              </a:ext>
            </a:extLst>
          </p:cNvPr>
          <p:cNvSpPr txBox="1"/>
          <p:nvPr/>
        </p:nvSpPr>
        <p:spPr>
          <a:xfrm>
            <a:off x="7248504" y="2125561"/>
            <a:ext cx="679166"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+34.8%</a:t>
            </a:r>
          </a:p>
        </p:txBody>
      </p:sp>
      <p:sp>
        <p:nvSpPr>
          <p:cNvPr id="79" name="Rectangle: Rounded Corners 78">
            <a:extLst>
              <a:ext uri="{FF2B5EF4-FFF2-40B4-BE49-F238E27FC236}">
                <a16:creationId xmlns:a16="http://schemas.microsoft.com/office/drawing/2014/main" id="{ADED4B6C-1A50-7629-71DD-D0907EC0D5F8}"/>
              </a:ext>
            </a:extLst>
          </p:cNvPr>
          <p:cNvSpPr/>
          <p:nvPr/>
        </p:nvSpPr>
        <p:spPr>
          <a:xfrm>
            <a:off x="928049" y="2875883"/>
            <a:ext cx="6959102" cy="185226"/>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1" name="TextBox 80">
            <a:extLst>
              <a:ext uri="{FF2B5EF4-FFF2-40B4-BE49-F238E27FC236}">
                <a16:creationId xmlns:a16="http://schemas.microsoft.com/office/drawing/2014/main" id="{DF7E370D-2AE9-9277-DB0A-E698E05223DD}"/>
              </a:ext>
            </a:extLst>
          </p:cNvPr>
          <p:cNvSpPr txBox="1"/>
          <p:nvPr/>
        </p:nvSpPr>
        <p:spPr>
          <a:xfrm>
            <a:off x="7241405" y="2844286"/>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17</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.2%</a:t>
            </a:r>
          </a:p>
        </p:txBody>
      </p:sp>
      <p:sp>
        <p:nvSpPr>
          <p:cNvPr id="53" name="Rectangle: Rounded Corners 52">
            <a:extLst>
              <a:ext uri="{FF2B5EF4-FFF2-40B4-BE49-F238E27FC236}">
                <a16:creationId xmlns:a16="http://schemas.microsoft.com/office/drawing/2014/main" id="{D68FD7AC-8AEA-8416-4093-A1922FF399F6}"/>
              </a:ext>
            </a:extLst>
          </p:cNvPr>
          <p:cNvSpPr/>
          <p:nvPr/>
        </p:nvSpPr>
        <p:spPr>
          <a:xfrm>
            <a:off x="100265" y="3457151"/>
            <a:ext cx="7786885" cy="168773"/>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69" name="Circle: Hollow 68">
            <a:extLst>
              <a:ext uri="{FF2B5EF4-FFF2-40B4-BE49-F238E27FC236}">
                <a16:creationId xmlns:a16="http://schemas.microsoft.com/office/drawing/2014/main" id="{CA62532D-3F61-47FF-0D79-E4137CEC7574}"/>
              </a:ext>
            </a:extLst>
          </p:cNvPr>
          <p:cNvSpPr/>
          <p:nvPr/>
        </p:nvSpPr>
        <p:spPr>
          <a:xfrm>
            <a:off x="4810762" y="3469613"/>
            <a:ext cx="99978" cy="201479"/>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D1FF54D7-820E-9F3C-DC74-FAD0069E410D}"/>
              </a:ext>
            </a:extLst>
          </p:cNvPr>
          <p:cNvSpPr/>
          <p:nvPr/>
        </p:nvSpPr>
        <p:spPr>
          <a:xfrm>
            <a:off x="4850533" y="3486109"/>
            <a:ext cx="12771" cy="2122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183CFC9B-8C98-7CDF-66E0-CFED8958DE79}"/>
              </a:ext>
            </a:extLst>
          </p:cNvPr>
          <p:cNvSpPr txBox="1"/>
          <p:nvPr/>
        </p:nvSpPr>
        <p:spPr>
          <a:xfrm>
            <a:off x="7268592" y="3409234"/>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+12.5%</a:t>
            </a:r>
          </a:p>
        </p:txBody>
      </p:sp>
      <p:sp>
        <p:nvSpPr>
          <p:cNvPr id="64" name="Rectangle: Rounded Corners 63">
            <a:extLst>
              <a:ext uri="{FF2B5EF4-FFF2-40B4-BE49-F238E27FC236}">
                <a16:creationId xmlns:a16="http://schemas.microsoft.com/office/drawing/2014/main" id="{965A4C9B-CB8E-D6ED-F3C0-562ADAC4DBB9}"/>
              </a:ext>
            </a:extLst>
          </p:cNvPr>
          <p:cNvSpPr/>
          <p:nvPr/>
        </p:nvSpPr>
        <p:spPr>
          <a:xfrm>
            <a:off x="2429169" y="3168442"/>
            <a:ext cx="5457979" cy="163273"/>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65" name="Rectangle: Rounded Corners 64">
            <a:extLst>
              <a:ext uri="{FF2B5EF4-FFF2-40B4-BE49-F238E27FC236}">
                <a16:creationId xmlns:a16="http://schemas.microsoft.com/office/drawing/2014/main" id="{2BE3A44B-625F-D643-5E21-C1F820091796}"/>
              </a:ext>
            </a:extLst>
          </p:cNvPr>
          <p:cNvSpPr/>
          <p:nvPr/>
        </p:nvSpPr>
        <p:spPr>
          <a:xfrm>
            <a:off x="4211438" y="3170031"/>
            <a:ext cx="519751" cy="165358"/>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66" name="TextBox 65">
            <a:extLst>
              <a:ext uri="{FF2B5EF4-FFF2-40B4-BE49-F238E27FC236}">
                <a16:creationId xmlns:a16="http://schemas.microsoft.com/office/drawing/2014/main" id="{09A7B885-6499-8853-8800-A09FA1E0BB89}"/>
              </a:ext>
            </a:extLst>
          </p:cNvPr>
          <p:cNvSpPr txBox="1"/>
          <p:nvPr/>
        </p:nvSpPr>
        <p:spPr>
          <a:xfrm>
            <a:off x="7245437" y="3127811"/>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13.9</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61" name="Rectangle: Rounded Corners 60">
            <a:extLst>
              <a:ext uri="{FF2B5EF4-FFF2-40B4-BE49-F238E27FC236}">
                <a16:creationId xmlns:a16="http://schemas.microsoft.com/office/drawing/2014/main" id="{C9520BC6-7AB6-5DC7-69F6-0C19577B78A9}"/>
              </a:ext>
            </a:extLst>
          </p:cNvPr>
          <p:cNvSpPr/>
          <p:nvPr/>
        </p:nvSpPr>
        <p:spPr>
          <a:xfrm>
            <a:off x="2713892" y="3758314"/>
            <a:ext cx="5178354" cy="165193"/>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62" name="Rectangle: Rounded Corners 61">
            <a:extLst>
              <a:ext uri="{FF2B5EF4-FFF2-40B4-BE49-F238E27FC236}">
                <a16:creationId xmlns:a16="http://schemas.microsoft.com/office/drawing/2014/main" id="{DF0BD503-6618-6042-C485-26EDFBA8FFF2}"/>
              </a:ext>
            </a:extLst>
          </p:cNvPr>
          <p:cNvSpPr/>
          <p:nvPr/>
        </p:nvSpPr>
        <p:spPr>
          <a:xfrm>
            <a:off x="4217417" y="3765497"/>
            <a:ext cx="424921" cy="160254"/>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63" name="TextBox 62">
            <a:extLst>
              <a:ext uri="{FF2B5EF4-FFF2-40B4-BE49-F238E27FC236}">
                <a16:creationId xmlns:a16="http://schemas.microsoft.com/office/drawing/2014/main" id="{F7FC781B-C80F-275C-030B-295C094FB9F6}"/>
              </a:ext>
            </a:extLst>
          </p:cNvPr>
          <p:cNvSpPr txBox="1"/>
          <p:nvPr/>
        </p:nvSpPr>
        <p:spPr>
          <a:xfrm>
            <a:off x="7269684" y="3713835"/>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+11.3%</a:t>
            </a:r>
          </a:p>
        </p:txBody>
      </p:sp>
      <p:sp>
        <p:nvSpPr>
          <p:cNvPr id="46" name="Rectangle: Rounded Corners 45">
            <a:extLst>
              <a:ext uri="{FF2B5EF4-FFF2-40B4-BE49-F238E27FC236}">
                <a16:creationId xmlns:a16="http://schemas.microsoft.com/office/drawing/2014/main" id="{613CD16A-9786-55B0-2405-E405C81847D4}"/>
              </a:ext>
            </a:extLst>
          </p:cNvPr>
          <p:cNvSpPr/>
          <p:nvPr/>
        </p:nvSpPr>
        <p:spPr>
          <a:xfrm>
            <a:off x="2028092" y="4045270"/>
            <a:ext cx="5859057" cy="150441"/>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48" name="TextBox 47">
            <a:extLst>
              <a:ext uri="{FF2B5EF4-FFF2-40B4-BE49-F238E27FC236}">
                <a16:creationId xmlns:a16="http://schemas.microsoft.com/office/drawing/2014/main" id="{70DC2D14-2CE9-22D5-FD9B-22D2711FA75F}"/>
              </a:ext>
            </a:extLst>
          </p:cNvPr>
          <p:cNvSpPr txBox="1"/>
          <p:nvPr/>
        </p:nvSpPr>
        <p:spPr>
          <a:xfrm>
            <a:off x="7322553" y="3998588"/>
            <a:ext cx="679166" cy="2539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+7.1%</a:t>
            </a:r>
          </a:p>
        </p:txBody>
      </p:sp>
      <p:sp>
        <p:nvSpPr>
          <p:cNvPr id="40" name="TextBox 39">
            <a:extLst>
              <a:ext uri="{FF2B5EF4-FFF2-40B4-BE49-F238E27FC236}">
                <a16:creationId xmlns:a16="http://schemas.microsoft.com/office/drawing/2014/main" id="{DD9EF768-DA20-3783-1EA6-14BA3A08D206}"/>
              </a:ext>
            </a:extLst>
          </p:cNvPr>
          <p:cNvSpPr txBox="1"/>
          <p:nvPr/>
        </p:nvSpPr>
        <p:spPr>
          <a:xfrm>
            <a:off x="852483" y="2690324"/>
            <a:ext cx="3486540"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Laurentian University (including Hearst Campus)</a:t>
            </a:r>
          </a:p>
        </p:txBody>
      </p:sp>
      <p:sp>
        <p:nvSpPr>
          <p:cNvPr id="35" name="Rectangle: Rounded Corners 34">
            <a:extLst>
              <a:ext uri="{FF2B5EF4-FFF2-40B4-BE49-F238E27FC236}">
                <a16:creationId xmlns:a16="http://schemas.microsoft.com/office/drawing/2014/main" id="{445B10CD-6275-DBE1-668A-9A363D3E733C}"/>
              </a:ext>
            </a:extLst>
          </p:cNvPr>
          <p:cNvSpPr/>
          <p:nvPr/>
        </p:nvSpPr>
        <p:spPr>
          <a:xfrm>
            <a:off x="2799491" y="4551068"/>
            <a:ext cx="5097429" cy="15783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49" name="Rectangle: Rounded Corners 48">
            <a:extLst>
              <a:ext uri="{FF2B5EF4-FFF2-40B4-BE49-F238E27FC236}">
                <a16:creationId xmlns:a16="http://schemas.microsoft.com/office/drawing/2014/main" id="{F3D0225B-F8E4-FEC6-D532-CA1C42252BF5}"/>
              </a:ext>
            </a:extLst>
          </p:cNvPr>
          <p:cNvSpPr/>
          <p:nvPr/>
        </p:nvSpPr>
        <p:spPr>
          <a:xfrm>
            <a:off x="4222225" y="4551818"/>
            <a:ext cx="247723" cy="155068"/>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50" name="Group 49">
            <a:extLst>
              <a:ext uri="{FF2B5EF4-FFF2-40B4-BE49-F238E27FC236}">
                <a16:creationId xmlns:a16="http://schemas.microsoft.com/office/drawing/2014/main" id="{2F3D795A-88E4-7205-B951-DB82611A3F48}"/>
              </a:ext>
            </a:extLst>
          </p:cNvPr>
          <p:cNvGrpSpPr/>
          <p:nvPr/>
        </p:nvGrpSpPr>
        <p:grpSpPr>
          <a:xfrm>
            <a:off x="4857228" y="4528106"/>
            <a:ext cx="99978" cy="201479"/>
            <a:chOff x="4920625" y="2132503"/>
            <a:chExt cx="2514600" cy="2514600"/>
          </a:xfrm>
        </p:grpSpPr>
        <p:sp>
          <p:nvSpPr>
            <p:cNvPr id="51" name="Circle: Hollow 50">
              <a:extLst>
                <a:ext uri="{FF2B5EF4-FFF2-40B4-BE49-F238E27FC236}">
                  <a16:creationId xmlns:a16="http://schemas.microsoft.com/office/drawing/2014/main" id="{66E2E426-6017-AF31-3913-663E8D0C6652}"/>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9CD8D626-8C6A-624C-067C-E7E0722975D7}"/>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7" name="TextBox 36">
            <a:extLst>
              <a:ext uri="{FF2B5EF4-FFF2-40B4-BE49-F238E27FC236}">
                <a16:creationId xmlns:a16="http://schemas.microsoft.com/office/drawing/2014/main" id="{34DD5A96-1D50-22D5-909E-1A66D99B29F4}"/>
              </a:ext>
            </a:extLst>
          </p:cNvPr>
          <p:cNvSpPr txBox="1"/>
          <p:nvPr/>
        </p:nvSpPr>
        <p:spPr>
          <a:xfrm>
            <a:off x="7316577" y="4507305"/>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5.4</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43" name="Rectangle: Rounded Corners 42">
            <a:extLst>
              <a:ext uri="{FF2B5EF4-FFF2-40B4-BE49-F238E27FC236}">
                <a16:creationId xmlns:a16="http://schemas.microsoft.com/office/drawing/2014/main" id="{15D2008E-3CF6-4DEC-666B-8D6A25FF3D7C}"/>
              </a:ext>
            </a:extLst>
          </p:cNvPr>
          <p:cNvSpPr/>
          <p:nvPr/>
        </p:nvSpPr>
        <p:spPr>
          <a:xfrm>
            <a:off x="2960076" y="4833637"/>
            <a:ext cx="4927075" cy="15783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45" name="TextBox 44">
            <a:extLst>
              <a:ext uri="{FF2B5EF4-FFF2-40B4-BE49-F238E27FC236}">
                <a16:creationId xmlns:a16="http://schemas.microsoft.com/office/drawing/2014/main" id="{4F05B7DE-A864-B4FD-CB93-ED93F8779AF8}"/>
              </a:ext>
            </a:extLst>
          </p:cNvPr>
          <p:cNvSpPr txBox="1"/>
          <p:nvPr/>
        </p:nvSpPr>
        <p:spPr>
          <a:xfrm>
            <a:off x="7320530" y="4779464"/>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+1.1%</a:t>
            </a:r>
          </a:p>
        </p:txBody>
      </p:sp>
      <p:sp>
        <p:nvSpPr>
          <p:cNvPr id="42" name="TextBox 41">
            <a:extLst>
              <a:ext uri="{FF2B5EF4-FFF2-40B4-BE49-F238E27FC236}">
                <a16:creationId xmlns:a16="http://schemas.microsoft.com/office/drawing/2014/main" id="{61DC677B-4FCB-2CFD-4205-2E974BBE479E}"/>
              </a:ext>
            </a:extLst>
          </p:cNvPr>
          <p:cNvSpPr txBox="1"/>
          <p:nvPr/>
        </p:nvSpPr>
        <p:spPr>
          <a:xfrm>
            <a:off x="41468" y="3397913"/>
            <a:ext cx="4188005"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Western University (including King’s College and Huron College)</a:t>
            </a:r>
          </a:p>
        </p:txBody>
      </p:sp>
      <p:sp>
        <p:nvSpPr>
          <p:cNvPr id="17" name="Rectangle: Rounded Corners 16">
            <a:extLst>
              <a:ext uri="{FF2B5EF4-FFF2-40B4-BE49-F238E27FC236}">
                <a16:creationId xmlns:a16="http://schemas.microsoft.com/office/drawing/2014/main" id="{0E98B139-61B5-D902-6A47-CC999EC04DE8}"/>
              </a:ext>
            </a:extLst>
          </p:cNvPr>
          <p:cNvSpPr/>
          <p:nvPr/>
        </p:nvSpPr>
        <p:spPr>
          <a:xfrm flipH="1">
            <a:off x="534676" y="5138371"/>
            <a:ext cx="4927075" cy="153135"/>
          </a:xfrm>
          <a:prstGeom prst="roundRect">
            <a:avLst>
              <a:gd name="adj" fmla="val 50000"/>
            </a:avLst>
          </a:prstGeom>
          <a:solidFill>
            <a:srgbClr val="EEEEE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31" name="Rectangle: Rounded Corners 30">
            <a:extLst>
              <a:ext uri="{FF2B5EF4-FFF2-40B4-BE49-F238E27FC236}">
                <a16:creationId xmlns:a16="http://schemas.microsoft.com/office/drawing/2014/main" id="{2EA84834-8737-EA64-7C79-9C42884471FE}"/>
              </a:ext>
            </a:extLst>
          </p:cNvPr>
          <p:cNvSpPr/>
          <p:nvPr/>
        </p:nvSpPr>
        <p:spPr>
          <a:xfrm flipH="1">
            <a:off x="4186711" y="5128180"/>
            <a:ext cx="71253" cy="170163"/>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33" name="Circle: Hollow 32">
            <a:extLst>
              <a:ext uri="{FF2B5EF4-FFF2-40B4-BE49-F238E27FC236}">
                <a16:creationId xmlns:a16="http://schemas.microsoft.com/office/drawing/2014/main" id="{146CDC88-7C59-F15A-F2E2-AADF2160FDBF}"/>
              </a:ext>
            </a:extLst>
          </p:cNvPr>
          <p:cNvSpPr/>
          <p:nvPr/>
        </p:nvSpPr>
        <p:spPr>
          <a:xfrm flipH="1">
            <a:off x="3741572" y="5138371"/>
            <a:ext cx="71254" cy="207761"/>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D610E99-B4C6-1E08-895D-7D3754B1AC36}"/>
              </a:ext>
            </a:extLst>
          </p:cNvPr>
          <p:cNvSpPr/>
          <p:nvPr/>
        </p:nvSpPr>
        <p:spPr>
          <a:xfrm flipH="1">
            <a:off x="3775380" y="5155381"/>
            <a:ext cx="9102" cy="21882"/>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F92BF46-1953-9BCA-4FB4-61CBDCA632B1}"/>
              </a:ext>
            </a:extLst>
          </p:cNvPr>
          <p:cNvSpPr txBox="1"/>
          <p:nvPr/>
        </p:nvSpPr>
        <p:spPr>
          <a:xfrm flipH="1">
            <a:off x="550143" y="5092216"/>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-1.2%</a:t>
            </a:r>
          </a:p>
        </p:txBody>
      </p:sp>
      <p:sp>
        <p:nvSpPr>
          <p:cNvPr id="20" name="TextBox 19">
            <a:extLst>
              <a:ext uri="{FF2B5EF4-FFF2-40B4-BE49-F238E27FC236}">
                <a16:creationId xmlns:a16="http://schemas.microsoft.com/office/drawing/2014/main" id="{9FE4A956-C884-997B-F99D-0590E993EE1C}"/>
              </a:ext>
            </a:extLst>
          </p:cNvPr>
          <p:cNvSpPr txBox="1"/>
          <p:nvPr/>
        </p:nvSpPr>
        <p:spPr>
          <a:xfrm flipH="1">
            <a:off x="2901332" y="2281788"/>
            <a:ext cx="1355395" cy="2203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OCAD University </a:t>
            </a:r>
          </a:p>
        </p:txBody>
      </p:sp>
      <p:sp>
        <p:nvSpPr>
          <p:cNvPr id="25" name="Rectangle: Rounded Corners 24">
            <a:extLst>
              <a:ext uri="{FF2B5EF4-FFF2-40B4-BE49-F238E27FC236}">
                <a16:creationId xmlns:a16="http://schemas.microsoft.com/office/drawing/2014/main" id="{34E69BFF-BD0B-16C6-8298-117FC23DF83B}"/>
              </a:ext>
            </a:extLst>
          </p:cNvPr>
          <p:cNvSpPr/>
          <p:nvPr/>
        </p:nvSpPr>
        <p:spPr>
          <a:xfrm flipH="1">
            <a:off x="534678" y="5621561"/>
            <a:ext cx="5179972" cy="153976"/>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27" name="TextBox 26">
            <a:extLst>
              <a:ext uri="{FF2B5EF4-FFF2-40B4-BE49-F238E27FC236}">
                <a16:creationId xmlns:a16="http://schemas.microsoft.com/office/drawing/2014/main" id="{9C0B7FC3-7A57-4871-F1C7-E5E302B55202}"/>
              </a:ext>
            </a:extLst>
          </p:cNvPr>
          <p:cNvSpPr txBox="1"/>
          <p:nvPr/>
        </p:nvSpPr>
        <p:spPr>
          <a:xfrm flipH="1">
            <a:off x="551764" y="5569801"/>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-3</a:t>
            </a:r>
            <a:r>
              <a:rPr lang="en-US" sz="1050" b="1">
                <a:solidFill>
                  <a:srgbClr val="000000"/>
                </a:solidFill>
                <a:latin typeface="IBM Plex Sans" panose="020B0503050203000203" pitchFamily="34" charset="0"/>
              </a:rPr>
              <a:t>.0</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89" name="Rectangle: Rounded Corners 88">
            <a:extLst>
              <a:ext uri="{FF2B5EF4-FFF2-40B4-BE49-F238E27FC236}">
                <a16:creationId xmlns:a16="http://schemas.microsoft.com/office/drawing/2014/main" id="{8E97A451-8164-8E61-BDB6-9581F9E73E26}"/>
              </a:ext>
            </a:extLst>
          </p:cNvPr>
          <p:cNvSpPr/>
          <p:nvPr/>
        </p:nvSpPr>
        <p:spPr>
          <a:xfrm flipH="1">
            <a:off x="534675" y="5858919"/>
            <a:ext cx="5179976" cy="157125"/>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90" name="Rectangle: Rounded Corners 89">
            <a:extLst>
              <a:ext uri="{FF2B5EF4-FFF2-40B4-BE49-F238E27FC236}">
                <a16:creationId xmlns:a16="http://schemas.microsoft.com/office/drawing/2014/main" id="{3F1FB89D-88D9-70E2-CA4B-5A08991D3C8A}"/>
              </a:ext>
            </a:extLst>
          </p:cNvPr>
          <p:cNvSpPr/>
          <p:nvPr/>
        </p:nvSpPr>
        <p:spPr>
          <a:xfrm flipH="1">
            <a:off x="3840479" y="5863274"/>
            <a:ext cx="413331" cy="152770"/>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91" name="TextBox 90">
            <a:extLst>
              <a:ext uri="{FF2B5EF4-FFF2-40B4-BE49-F238E27FC236}">
                <a16:creationId xmlns:a16="http://schemas.microsoft.com/office/drawing/2014/main" id="{4C1643FD-26EC-1693-3794-E79447E8599D}"/>
              </a:ext>
            </a:extLst>
          </p:cNvPr>
          <p:cNvSpPr txBox="1"/>
          <p:nvPr/>
        </p:nvSpPr>
        <p:spPr>
          <a:xfrm flipH="1">
            <a:off x="514285" y="5815565"/>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-10.</a:t>
            </a:r>
            <a:r>
              <a:rPr lang="en-US" sz="1050" b="1">
                <a:solidFill>
                  <a:srgbClr val="000000"/>
                </a:solidFill>
                <a:latin typeface="IBM Plex Sans" panose="020B0503050203000203" pitchFamily="34" charset="0"/>
              </a:rPr>
              <a:t>4</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92" name="TextBox 91">
            <a:extLst>
              <a:ext uri="{FF2B5EF4-FFF2-40B4-BE49-F238E27FC236}">
                <a16:creationId xmlns:a16="http://schemas.microsoft.com/office/drawing/2014/main" id="{F31E9122-5B6B-63E0-B7B9-5B1B0B015E55}"/>
              </a:ext>
            </a:extLst>
          </p:cNvPr>
          <p:cNvSpPr txBox="1"/>
          <p:nvPr/>
        </p:nvSpPr>
        <p:spPr>
          <a:xfrm flipH="1">
            <a:off x="3889499" y="4930902"/>
            <a:ext cx="1874534" cy="360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York University</a:t>
            </a:r>
          </a:p>
        </p:txBody>
      </p:sp>
      <p:sp>
        <p:nvSpPr>
          <p:cNvPr id="4" name="Rectangle: Rounded Corners 3">
            <a:extLst>
              <a:ext uri="{FF2B5EF4-FFF2-40B4-BE49-F238E27FC236}">
                <a16:creationId xmlns:a16="http://schemas.microsoft.com/office/drawing/2014/main" id="{86F9CC14-BE58-FB54-F558-B2F4CB616D2D}"/>
              </a:ext>
            </a:extLst>
          </p:cNvPr>
          <p:cNvSpPr/>
          <p:nvPr/>
        </p:nvSpPr>
        <p:spPr>
          <a:xfrm>
            <a:off x="4207689" y="2872828"/>
            <a:ext cx="649539" cy="191561"/>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56" name="TextBox 55">
            <a:extLst>
              <a:ext uri="{FF2B5EF4-FFF2-40B4-BE49-F238E27FC236}">
                <a16:creationId xmlns:a16="http://schemas.microsoft.com/office/drawing/2014/main" id="{C14ECDA5-ED31-A63B-851A-38CCFA6F2B8D}"/>
              </a:ext>
            </a:extLst>
          </p:cNvPr>
          <p:cNvSpPr txBox="1"/>
          <p:nvPr/>
        </p:nvSpPr>
        <p:spPr>
          <a:xfrm>
            <a:off x="3490631" y="5806856"/>
            <a:ext cx="2360378" cy="253916"/>
          </a:xfrm>
          <a:prstGeom prst="rect">
            <a:avLst/>
          </a:prstGeom>
          <a:noFill/>
        </p:spPr>
        <p:txBody>
          <a:bodyPr wrap="square" lIns="91440" tIns="45720" rIns="91440" bIns="45720" rtlCol="0" anchor="t">
            <a:spAutoFit/>
          </a:bodyPr>
          <a:lstStyle/>
          <a:p>
            <a:pPr>
              <a:defRPr/>
            </a:pPr>
            <a:r>
              <a:rPr kumimoji="0" lang="en-US" sz="1050" b="1" i="0" u="none" strike="noStrike" kern="1200" cap="none" spc="0" normalizeH="0" baseline="0" noProof="0">
                <a:ln>
                  <a:noFill/>
                </a:ln>
                <a:solidFill>
                  <a:srgbClr val="000000"/>
                </a:solidFill>
                <a:effectLst/>
                <a:uLnTx/>
                <a:uFillTx/>
                <a:latin typeface="IBM Plex Sans"/>
              </a:rPr>
              <a:t>                     </a:t>
            </a:r>
            <a:r>
              <a:rPr lang="en-US" sz="1050" b="1">
                <a:solidFill>
                  <a:srgbClr val="000000"/>
                </a:solidFill>
                <a:latin typeface="IBM Plex Sans"/>
              </a:rPr>
              <a:t>    </a:t>
            </a:r>
            <a:r>
              <a:rPr kumimoji="0" lang="en-US" sz="1050" b="1" i="0" u="none" strike="noStrike" kern="1200" cap="none" spc="0" normalizeH="0" baseline="0" noProof="0">
                <a:ln>
                  <a:noFill/>
                </a:ln>
                <a:solidFill>
                  <a:srgbClr val="000000"/>
                </a:solidFill>
                <a:effectLst/>
                <a:uLnTx/>
                <a:uFillTx/>
                <a:latin typeface="IBM Plex Sans"/>
              </a:rPr>
              <a:t>Windsor</a:t>
            </a:r>
            <a:endParaRPr lang="en-US"/>
          </a:p>
        </p:txBody>
      </p:sp>
      <p:sp>
        <p:nvSpPr>
          <p:cNvPr id="6" name="Rectangle: Rounded Corners 5">
            <a:extLst>
              <a:ext uri="{FF2B5EF4-FFF2-40B4-BE49-F238E27FC236}">
                <a16:creationId xmlns:a16="http://schemas.microsoft.com/office/drawing/2014/main" id="{08D9473D-7D8D-5751-D3EF-7D67447876B4}"/>
              </a:ext>
            </a:extLst>
          </p:cNvPr>
          <p:cNvSpPr/>
          <p:nvPr/>
        </p:nvSpPr>
        <p:spPr>
          <a:xfrm>
            <a:off x="4223393" y="3456878"/>
            <a:ext cx="472432" cy="169188"/>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 name="Rectangle: Rounded Corners 7">
            <a:extLst>
              <a:ext uri="{FF2B5EF4-FFF2-40B4-BE49-F238E27FC236}">
                <a16:creationId xmlns:a16="http://schemas.microsoft.com/office/drawing/2014/main" id="{8161BA66-85A3-8389-B3BF-569881EF2AA5}"/>
              </a:ext>
            </a:extLst>
          </p:cNvPr>
          <p:cNvSpPr/>
          <p:nvPr/>
        </p:nvSpPr>
        <p:spPr>
          <a:xfrm>
            <a:off x="4205366" y="4042412"/>
            <a:ext cx="326055" cy="152497"/>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5" name="Rectangle: Rounded Corners 14">
            <a:extLst>
              <a:ext uri="{FF2B5EF4-FFF2-40B4-BE49-F238E27FC236}">
                <a16:creationId xmlns:a16="http://schemas.microsoft.com/office/drawing/2014/main" id="{7B3A6620-C94F-EC10-4DD2-C48848A60BF6}"/>
              </a:ext>
            </a:extLst>
          </p:cNvPr>
          <p:cNvSpPr/>
          <p:nvPr/>
        </p:nvSpPr>
        <p:spPr>
          <a:xfrm>
            <a:off x="2799491" y="4302651"/>
            <a:ext cx="5076033" cy="155336"/>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6" name="Rectangle: Rounded Corners 15">
            <a:extLst>
              <a:ext uri="{FF2B5EF4-FFF2-40B4-BE49-F238E27FC236}">
                <a16:creationId xmlns:a16="http://schemas.microsoft.com/office/drawing/2014/main" id="{B571BF90-BE2A-3F77-2E44-EA716FF353F3}"/>
              </a:ext>
            </a:extLst>
          </p:cNvPr>
          <p:cNvSpPr/>
          <p:nvPr/>
        </p:nvSpPr>
        <p:spPr>
          <a:xfrm>
            <a:off x="4208644" y="4306061"/>
            <a:ext cx="285582" cy="148930"/>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80" name="TextBox 79">
            <a:extLst>
              <a:ext uri="{FF2B5EF4-FFF2-40B4-BE49-F238E27FC236}">
                <a16:creationId xmlns:a16="http://schemas.microsoft.com/office/drawing/2014/main" id="{E1151C38-681D-15CE-C8F2-FE3D3E7C4ACF}"/>
              </a:ext>
            </a:extLst>
          </p:cNvPr>
          <p:cNvSpPr txBox="1"/>
          <p:nvPr/>
        </p:nvSpPr>
        <p:spPr>
          <a:xfrm>
            <a:off x="7321038" y="4260075"/>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6.0</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93" name="TextBox 92">
            <a:extLst>
              <a:ext uri="{FF2B5EF4-FFF2-40B4-BE49-F238E27FC236}">
                <a16:creationId xmlns:a16="http://schemas.microsoft.com/office/drawing/2014/main" id="{4B10E116-506F-BBCA-244C-A77D752BE990}"/>
              </a:ext>
            </a:extLst>
          </p:cNvPr>
          <p:cNvSpPr txBox="1"/>
          <p:nvPr/>
        </p:nvSpPr>
        <p:spPr>
          <a:xfrm>
            <a:off x="1837065" y="3116112"/>
            <a:ext cx="2360378"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Ontario Tech University </a:t>
            </a:r>
          </a:p>
        </p:txBody>
      </p:sp>
      <p:sp>
        <p:nvSpPr>
          <p:cNvPr id="78" name="TextBox 77">
            <a:extLst>
              <a:ext uri="{FF2B5EF4-FFF2-40B4-BE49-F238E27FC236}">
                <a16:creationId xmlns:a16="http://schemas.microsoft.com/office/drawing/2014/main" id="{C250969B-2FA6-D06A-56CC-A4C8399B390E}"/>
              </a:ext>
            </a:extLst>
          </p:cNvPr>
          <p:cNvSpPr txBox="1"/>
          <p:nvPr/>
        </p:nvSpPr>
        <p:spPr>
          <a:xfrm>
            <a:off x="2462078" y="4495891"/>
            <a:ext cx="2057105" cy="2203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McMaster University</a:t>
            </a:r>
          </a:p>
        </p:txBody>
      </p:sp>
      <p:sp>
        <p:nvSpPr>
          <p:cNvPr id="74" name="TextBox 73">
            <a:extLst>
              <a:ext uri="{FF2B5EF4-FFF2-40B4-BE49-F238E27FC236}">
                <a16:creationId xmlns:a16="http://schemas.microsoft.com/office/drawing/2014/main" id="{134909D4-AC36-74C5-3F2D-DC9BD842C3BD}"/>
              </a:ext>
            </a:extLst>
          </p:cNvPr>
          <p:cNvSpPr txBox="1"/>
          <p:nvPr/>
        </p:nvSpPr>
        <p:spPr>
          <a:xfrm>
            <a:off x="2666438" y="3713606"/>
            <a:ext cx="1555788" cy="2203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University of Toronto</a:t>
            </a:r>
          </a:p>
        </p:txBody>
      </p:sp>
      <p:sp>
        <p:nvSpPr>
          <p:cNvPr id="10" name="TextBox 9">
            <a:extLst>
              <a:ext uri="{FF2B5EF4-FFF2-40B4-BE49-F238E27FC236}">
                <a16:creationId xmlns:a16="http://schemas.microsoft.com/office/drawing/2014/main" id="{C8588626-BA3E-A95E-F03A-C8751057EEBF}"/>
              </a:ext>
            </a:extLst>
          </p:cNvPr>
          <p:cNvSpPr txBox="1"/>
          <p:nvPr/>
        </p:nvSpPr>
        <p:spPr>
          <a:xfrm>
            <a:off x="476046" y="2388556"/>
            <a:ext cx="3765399"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University of Guelph (including Guelph-Humber Campus)  </a:t>
            </a:r>
          </a:p>
        </p:txBody>
      </p:sp>
      <p:sp>
        <p:nvSpPr>
          <p:cNvPr id="58" name="TextBox 57">
            <a:extLst>
              <a:ext uri="{FF2B5EF4-FFF2-40B4-BE49-F238E27FC236}">
                <a16:creationId xmlns:a16="http://schemas.microsoft.com/office/drawing/2014/main" id="{3A4D37A4-B2BF-5FC2-44E9-BF6408166CE5}"/>
              </a:ext>
            </a:extLst>
          </p:cNvPr>
          <p:cNvSpPr txBox="1"/>
          <p:nvPr/>
        </p:nvSpPr>
        <p:spPr>
          <a:xfrm>
            <a:off x="1879814" y="3832008"/>
            <a:ext cx="2493078"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Toronto Metropolitan University</a:t>
            </a:r>
          </a:p>
        </p:txBody>
      </p:sp>
      <p:sp>
        <p:nvSpPr>
          <p:cNvPr id="38" name="TextBox 37">
            <a:extLst>
              <a:ext uri="{FF2B5EF4-FFF2-40B4-BE49-F238E27FC236}">
                <a16:creationId xmlns:a16="http://schemas.microsoft.com/office/drawing/2014/main" id="{86BEFD03-E805-0125-8930-CD82E4D3BC1F}"/>
              </a:ext>
            </a:extLst>
          </p:cNvPr>
          <p:cNvSpPr txBox="1"/>
          <p:nvPr/>
        </p:nvSpPr>
        <p:spPr>
          <a:xfrm>
            <a:off x="3546943" y="5572103"/>
            <a:ext cx="2167707"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Carleton University</a:t>
            </a:r>
          </a:p>
        </p:txBody>
      </p:sp>
      <p:sp>
        <p:nvSpPr>
          <p:cNvPr id="24" name="TextBox 23">
            <a:extLst>
              <a:ext uri="{FF2B5EF4-FFF2-40B4-BE49-F238E27FC236}">
                <a16:creationId xmlns:a16="http://schemas.microsoft.com/office/drawing/2014/main" id="{E5C3D309-D4EC-9868-0C98-533A4FA9BEDB}"/>
              </a:ext>
            </a:extLst>
          </p:cNvPr>
          <p:cNvSpPr txBox="1"/>
          <p:nvPr/>
        </p:nvSpPr>
        <p:spPr>
          <a:xfrm flipH="1">
            <a:off x="2601637" y="4615433"/>
            <a:ext cx="1874534" cy="360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Trent University</a:t>
            </a:r>
          </a:p>
        </p:txBody>
      </p:sp>
      <p:sp>
        <p:nvSpPr>
          <p:cNvPr id="11" name="Rectangle: Rounded Corners 10">
            <a:extLst>
              <a:ext uri="{FF2B5EF4-FFF2-40B4-BE49-F238E27FC236}">
                <a16:creationId xmlns:a16="http://schemas.microsoft.com/office/drawing/2014/main" id="{13AB2A22-20A0-29BA-55D0-84E4B980491C}"/>
              </a:ext>
            </a:extLst>
          </p:cNvPr>
          <p:cNvSpPr/>
          <p:nvPr/>
        </p:nvSpPr>
        <p:spPr>
          <a:xfrm flipH="1">
            <a:off x="4140969" y="5621561"/>
            <a:ext cx="112147" cy="153976"/>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5" name="TextBox 4">
            <a:extLst>
              <a:ext uri="{FF2B5EF4-FFF2-40B4-BE49-F238E27FC236}">
                <a16:creationId xmlns:a16="http://schemas.microsoft.com/office/drawing/2014/main" id="{AE2ECFF4-B3BD-2C60-CA16-04B3591CA5E6}"/>
              </a:ext>
            </a:extLst>
          </p:cNvPr>
          <p:cNvSpPr txBox="1"/>
          <p:nvPr/>
        </p:nvSpPr>
        <p:spPr>
          <a:xfrm>
            <a:off x="1159360" y="937984"/>
            <a:ext cx="9581394" cy="561692"/>
          </a:xfrm>
          <a:prstGeom prst="rect">
            <a:avLst/>
          </a:prstGeom>
          <a:solidFill>
            <a:schemeClr val="bg2"/>
          </a:solidFill>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CA" sz="1400" b="1" i="0" u="none" strike="noStrike" kern="1200" cap="none" spc="0" normalizeH="0" baseline="0" noProof="0">
                <a:ln>
                  <a:noFill/>
                </a:ln>
                <a:solidFill>
                  <a:srgbClr val="E31837"/>
                </a:solidFill>
                <a:effectLst/>
                <a:uLnTx/>
                <a:uFillTx/>
                <a:latin typeface="IBM Plex Sans"/>
                <a:ea typeface="+mn-ea"/>
                <a:cs typeface="+mn-cs"/>
              </a:rPr>
              <a:t>International 101s: International applications currently attending an Ontario high school.</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CA" sz="1400" b="1"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rPr>
              <a:t>York</a:t>
            </a:r>
            <a:r>
              <a:rPr kumimoji="0" lang="en-CA" sz="1400" b="0"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rPr>
              <a:t> saw a </a:t>
            </a:r>
            <a:r>
              <a:rPr kumimoji="0" lang="en-CA" sz="1400" b="1"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rPr>
              <a:t>1.2% decrease </a:t>
            </a:r>
            <a:r>
              <a:rPr kumimoji="0" lang="en-CA" sz="1400" b="0"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rPr>
              <a:t>in 101 visa applications.</a:t>
            </a:r>
          </a:p>
        </p:txBody>
      </p:sp>
      <p:graphicFrame>
        <p:nvGraphicFramePr>
          <p:cNvPr id="13" name="Table 12">
            <a:extLst>
              <a:ext uri="{FF2B5EF4-FFF2-40B4-BE49-F238E27FC236}">
                <a16:creationId xmlns:a16="http://schemas.microsoft.com/office/drawing/2014/main" id="{0F722EB5-4509-90BF-7D55-B6777FE69000}"/>
              </a:ext>
            </a:extLst>
          </p:cNvPr>
          <p:cNvGraphicFramePr>
            <a:graphicFrameLocks noGrp="1"/>
          </p:cNvGraphicFramePr>
          <p:nvPr/>
        </p:nvGraphicFramePr>
        <p:xfrm>
          <a:off x="8023734" y="1224012"/>
          <a:ext cx="4067999" cy="5100546"/>
        </p:xfrm>
        <a:graphic>
          <a:graphicData uri="http://schemas.openxmlformats.org/drawingml/2006/table">
            <a:tbl>
              <a:tblPr firstRow="1" bandRow="1">
                <a:tableStyleId>{5C22544A-7EE6-4342-B048-85BDC9FD1C3A}</a:tableStyleId>
              </a:tblPr>
              <a:tblGrid>
                <a:gridCol w="1949968">
                  <a:extLst>
                    <a:ext uri="{9D8B030D-6E8A-4147-A177-3AD203B41FA5}">
                      <a16:colId xmlns:a16="http://schemas.microsoft.com/office/drawing/2014/main" val="20000"/>
                    </a:ext>
                  </a:extLst>
                </a:gridCol>
                <a:gridCol w="984261">
                  <a:extLst>
                    <a:ext uri="{9D8B030D-6E8A-4147-A177-3AD203B41FA5}">
                      <a16:colId xmlns:a16="http://schemas.microsoft.com/office/drawing/2014/main" val="20001"/>
                    </a:ext>
                  </a:extLst>
                </a:gridCol>
                <a:gridCol w="1133770">
                  <a:extLst>
                    <a:ext uri="{9D8B030D-6E8A-4147-A177-3AD203B41FA5}">
                      <a16:colId xmlns:a16="http://schemas.microsoft.com/office/drawing/2014/main" val="20002"/>
                    </a:ext>
                  </a:extLst>
                </a:gridCol>
              </a:tblGrid>
              <a:tr h="337701">
                <a:tc>
                  <a:txBody>
                    <a:bodyPr/>
                    <a:lstStyle/>
                    <a:p>
                      <a:endParaRPr lang="en-US" sz="10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bg1"/>
                          </a:solidFill>
                        </a:rPr>
                        <a:t>May</a:t>
                      </a:r>
                    </a:p>
                    <a:p>
                      <a:r>
                        <a:rPr lang="en-US" sz="1000">
                          <a:solidFill>
                            <a:schemeClr val="bg1"/>
                          </a:solidFill>
                        </a:rPr>
                        <a:t>2024 (Total)</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US" sz="1000"/>
                        <a:t>May</a:t>
                      </a:r>
                    </a:p>
                    <a:p>
                      <a:r>
                        <a:rPr lang="en-US" sz="1000"/>
                        <a:t>2025 (Total)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2613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OCAD University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276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372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67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University of Guelph (including Guelph-Humber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945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1,228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77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Laurentian University (including Hearst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157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184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337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Ontario Tech University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793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903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r h="2843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Western University (including King’s College and Huron College)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lumMod val="50000"/>
                              <a:lumOff val="50000"/>
                            </a:schemeClr>
                          </a:solidFill>
                        </a:rPr>
                        <a:t>5,070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5,702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33572596"/>
                  </a:ext>
                </a:extLst>
              </a:tr>
              <a:tr h="2337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University of Toronto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11,218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12,490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26669279"/>
                  </a:ext>
                </a:extLst>
              </a:tr>
              <a:tr h="467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Toronto Metropolitan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3,015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3,228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52603882"/>
                  </a:ext>
                </a:extLst>
              </a:tr>
              <a:tr h="2337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Queen’s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2,999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3,178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678784562"/>
                  </a:ext>
                </a:extLst>
              </a:tr>
              <a:tr h="2337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McMaster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5,794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6,105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20283648"/>
                  </a:ext>
                </a:extLst>
              </a:tr>
              <a:tr h="2337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Trent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552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558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02870062"/>
                  </a:ext>
                </a:extLst>
              </a:tr>
              <a:tr h="2337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York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5,222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5,161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76319731"/>
                  </a:ext>
                </a:extLst>
              </a:tr>
              <a:tr h="2337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Carleton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1,321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1,282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268500026"/>
                  </a:ext>
                </a:extLst>
              </a:tr>
              <a:tr h="2337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Wilfrid Laurier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960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932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23271231"/>
                  </a:ext>
                </a:extLst>
              </a:tr>
              <a:tr h="2337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Windsor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664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595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33354654"/>
                  </a:ext>
                </a:extLst>
              </a:tr>
            </a:tbl>
          </a:graphicData>
        </a:graphic>
      </p:graphicFrame>
      <p:sp>
        <p:nvSpPr>
          <p:cNvPr id="60" name="TextBox 59">
            <a:extLst>
              <a:ext uri="{FF2B5EF4-FFF2-40B4-BE49-F238E27FC236}">
                <a16:creationId xmlns:a16="http://schemas.microsoft.com/office/drawing/2014/main" id="{7A3E1759-C147-F61D-AB68-E13CFDF82BE0}"/>
              </a:ext>
            </a:extLst>
          </p:cNvPr>
          <p:cNvSpPr txBox="1"/>
          <p:nvPr/>
        </p:nvSpPr>
        <p:spPr>
          <a:xfrm>
            <a:off x="2663112" y="4248122"/>
            <a:ext cx="1736417"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Queen’s University</a:t>
            </a:r>
          </a:p>
        </p:txBody>
      </p:sp>
      <p:sp>
        <p:nvSpPr>
          <p:cNvPr id="9" name="Rectangle: Rounded Corners 8">
            <a:extLst>
              <a:ext uri="{FF2B5EF4-FFF2-40B4-BE49-F238E27FC236}">
                <a16:creationId xmlns:a16="http://schemas.microsoft.com/office/drawing/2014/main" id="{7B53AC76-A7F8-C1C2-09C4-06047B48959A}"/>
              </a:ext>
            </a:extLst>
          </p:cNvPr>
          <p:cNvSpPr/>
          <p:nvPr/>
        </p:nvSpPr>
        <p:spPr>
          <a:xfrm>
            <a:off x="4215494" y="4826691"/>
            <a:ext cx="71253" cy="165964"/>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7" name="Rectangle: Rounded Corners 6">
            <a:extLst>
              <a:ext uri="{FF2B5EF4-FFF2-40B4-BE49-F238E27FC236}">
                <a16:creationId xmlns:a16="http://schemas.microsoft.com/office/drawing/2014/main" id="{F747035E-6FF8-4F80-1E1A-A08829F275F0}"/>
              </a:ext>
            </a:extLst>
          </p:cNvPr>
          <p:cNvSpPr/>
          <p:nvPr/>
        </p:nvSpPr>
        <p:spPr>
          <a:xfrm flipH="1">
            <a:off x="543854" y="5377354"/>
            <a:ext cx="5471353" cy="164965"/>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2" name="TextBox 11">
            <a:extLst>
              <a:ext uri="{FF2B5EF4-FFF2-40B4-BE49-F238E27FC236}">
                <a16:creationId xmlns:a16="http://schemas.microsoft.com/office/drawing/2014/main" id="{2C7C817E-5B2B-CC20-6BEB-AA1E6C6E6F65}"/>
              </a:ext>
            </a:extLst>
          </p:cNvPr>
          <p:cNvSpPr txBox="1"/>
          <p:nvPr/>
        </p:nvSpPr>
        <p:spPr>
          <a:xfrm flipH="1">
            <a:off x="560943" y="5325595"/>
            <a:ext cx="6791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2.9</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14" name="TextBox 13">
            <a:extLst>
              <a:ext uri="{FF2B5EF4-FFF2-40B4-BE49-F238E27FC236}">
                <a16:creationId xmlns:a16="http://schemas.microsoft.com/office/drawing/2014/main" id="{7196B112-FBA6-E1E1-2714-929F90036A40}"/>
              </a:ext>
            </a:extLst>
          </p:cNvPr>
          <p:cNvSpPr txBox="1"/>
          <p:nvPr/>
        </p:nvSpPr>
        <p:spPr>
          <a:xfrm>
            <a:off x="4047144" y="5337651"/>
            <a:ext cx="2167707"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Wilfrid Laurier University</a:t>
            </a:r>
          </a:p>
        </p:txBody>
      </p:sp>
      <p:sp>
        <p:nvSpPr>
          <p:cNvPr id="18" name="Rectangle: Rounded Corners 17">
            <a:extLst>
              <a:ext uri="{FF2B5EF4-FFF2-40B4-BE49-F238E27FC236}">
                <a16:creationId xmlns:a16="http://schemas.microsoft.com/office/drawing/2014/main" id="{D1863DF1-6481-8685-9A0C-F3EAA031A04B}"/>
              </a:ext>
            </a:extLst>
          </p:cNvPr>
          <p:cNvSpPr/>
          <p:nvPr/>
        </p:nvSpPr>
        <p:spPr>
          <a:xfrm flipH="1">
            <a:off x="4150148" y="5377355"/>
            <a:ext cx="112147" cy="153976"/>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271647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Rectangle: Rounded Corners 133">
            <a:extLst>
              <a:ext uri="{FF2B5EF4-FFF2-40B4-BE49-F238E27FC236}">
                <a16:creationId xmlns:a16="http://schemas.microsoft.com/office/drawing/2014/main" id="{9E47C96A-F6F3-48EE-351B-FFC4A1242442}"/>
              </a:ext>
            </a:extLst>
          </p:cNvPr>
          <p:cNvSpPr/>
          <p:nvPr/>
        </p:nvSpPr>
        <p:spPr>
          <a:xfrm flipH="1">
            <a:off x="947166" y="4865742"/>
            <a:ext cx="4378673" cy="195734"/>
          </a:xfrm>
          <a:prstGeom prst="roundRect">
            <a:avLst>
              <a:gd name="adj" fmla="val 50000"/>
            </a:avLst>
          </a:prstGeom>
          <a:solidFill>
            <a:srgbClr val="EEEEEE"/>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2" name="Title 1">
            <a:extLst>
              <a:ext uri="{FF2B5EF4-FFF2-40B4-BE49-F238E27FC236}">
                <a16:creationId xmlns:a16="http://schemas.microsoft.com/office/drawing/2014/main" id="{1DE77488-C8DC-604B-B415-60B8F9A8E59E}"/>
              </a:ext>
            </a:extLst>
          </p:cNvPr>
          <p:cNvSpPr>
            <a:spLocks noGrp="1"/>
          </p:cNvSpPr>
          <p:nvPr>
            <p:ph type="title"/>
          </p:nvPr>
        </p:nvSpPr>
        <p:spPr/>
        <p:txBody>
          <a:bodyPr>
            <a:normAutofit/>
          </a:bodyPr>
          <a:lstStyle/>
          <a:p>
            <a:r>
              <a:rPr lang="en-US"/>
              <a:t>Sector Enrolment Data – OUAC 105s (May 2025) - Applications</a:t>
            </a:r>
          </a:p>
        </p:txBody>
      </p:sp>
      <p:sp>
        <p:nvSpPr>
          <p:cNvPr id="3" name="Slide Number Placeholder 2">
            <a:extLst>
              <a:ext uri="{FF2B5EF4-FFF2-40B4-BE49-F238E27FC236}">
                <a16:creationId xmlns:a16="http://schemas.microsoft.com/office/drawing/2014/main" id="{273AC418-1612-B705-1A64-20419CBFA62C}"/>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6AF4E3-7C7A-4050-BF98-8B639F08A4A8}" type="slidenum">
              <a:rPr kumimoji="0" lang="en-CA"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CA"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sp>
        <p:nvSpPr>
          <p:cNvPr id="7" name="TextBox 6">
            <a:extLst>
              <a:ext uri="{FF2B5EF4-FFF2-40B4-BE49-F238E27FC236}">
                <a16:creationId xmlns:a16="http://schemas.microsoft.com/office/drawing/2014/main" id="{ECD8111A-A033-E39A-FE03-443673751DD6}"/>
              </a:ext>
            </a:extLst>
          </p:cNvPr>
          <p:cNvSpPr txBox="1"/>
          <p:nvPr/>
        </p:nvSpPr>
        <p:spPr>
          <a:xfrm>
            <a:off x="1101121" y="922082"/>
            <a:ext cx="9581394" cy="561692"/>
          </a:xfrm>
          <a:prstGeom prst="rect">
            <a:avLst/>
          </a:prstGeom>
          <a:solidFill>
            <a:schemeClr val="bg2"/>
          </a:solidFill>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CA" sz="1400" b="1" i="0" u="none" strike="noStrike" kern="1200" cap="none" spc="0" normalizeH="0" baseline="0" noProof="0">
                <a:ln>
                  <a:noFill/>
                </a:ln>
                <a:solidFill>
                  <a:srgbClr val="E31837"/>
                </a:solidFill>
                <a:effectLst/>
                <a:uLnTx/>
                <a:uFillTx/>
                <a:latin typeface="IBM Plex Sans"/>
                <a:ea typeface="+mn-ea"/>
                <a:cs typeface="+mn-cs"/>
              </a:rPr>
              <a:t>Visa 105s: International applications not currently attending an Ontario high school.</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CA" sz="1400" b="0"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rPr>
              <a:t>Every university saw decreases in 105 visa applications. York’s applications </a:t>
            </a:r>
            <a:r>
              <a:rPr kumimoji="0" lang="en-CA" sz="1400" b="1"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rPr>
              <a:t>decreased by 35.8%.</a:t>
            </a:r>
            <a:endParaRPr kumimoji="0" lang="en-CA" sz="1400" b="0" i="0" u="none" strike="noStrike" kern="1200" cap="none" spc="0" normalizeH="0" baseline="0" noProof="0">
              <a:ln>
                <a:noFill/>
              </a:ln>
              <a:solidFill>
                <a:srgbClr val="000000"/>
              </a:solidFill>
              <a:effectLst/>
              <a:uLnTx/>
              <a:uFillTx/>
              <a:latin typeface="IBM Plex Sans"/>
              <a:ea typeface="Times New Roman" panose="02020603050405020304" pitchFamily="18" charset="0"/>
              <a:cs typeface="+mn-cs"/>
            </a:endParaRPr>
          </a:p>
        </p:txBody>
      </p:sp>
      <p:grpSp>
        <p:nvGrpSpPr>
          <p:cNvPr id="195" name="Group 194">
            <a:extLst>
              <a:ext uri="{FF2B5EF4-FFF2-40B4-BE49-F238E27FC236}">
                <a16:creationId xmlns:a16="http://schemas.microsoft.com/office/drawing/2014/main" id="{D0970052-03D0-CE9B-FA7B-4076B14F5E56}"/>
              </a:ext>
            </a:extLst>
          </p:cNvPr>
          <p:cNvGrpSpPr/>
          <p:nvPr/>
        </p:nvGrpSpPr>
        <p:grpSpPr>
          <a:xfrm>
            <a:off x="4495900" y="2539838"/>
            <a:ext cx="83985" cy="229946"/>
            <a:chOff x="4920625" y="2132503"/>
            <a:chExt cx="2514600" cy="2514600"/>
          </a:xfrm>
        </p:grpSpPr>
        <p:sp>
          <p:nvSpPr>
            <p:cNvPr id="201" name="Circle: Hollow 200">
              <a:extLst>
                <a:ext uri="{FF2B5EF4-FFF2-40B4-BE49-F238E27FC236}">
                  <a16:creationId xmlns:a16="http://schemas.microsoft.com/office/drawing/2014/main" id="{86FA061B-6E0F-D673-4C09-908EE50152CF}"/>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3B118405-002D-8670-8A12-B4C527EE3C06}"/>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4" name="Group 153">
            <a:extLst>
              <a:ext uri="{FF2B5EF4-FFF2-40B4-BE49-F238E27FC236}">
                <a16:creationId xmlns:a16="http://schemas.microsoft.com/office/drawing/2014/main" id="{58A29C10-666F-C24B-1F71-10280357BA54}"/>
              </a:ext>
            </a:extLst>
          </p:cNvPr>
          <p:cNvGrpSpPr/>
          <p:nvPr/>
        </p:nvGrpSpPr>
        <p:grpSpPr>
          <a:xfrm>
            <a:off x="4410237" y="2195305"/>
            <a:ext cx="83985" cy="229946"/>
            <a:chOff x="4920625" y="2132503"/>
            <a:chExt cx="2514600" cy="2514600"/>
          </a:xfrm>
        </p:grpSpPr>
        <p:sp>
          <p:nvSpPr>
            <p:cNvPr id="193" name="Circle: Hollow 192">
              <a:extLst>
                <a:ext uri="{FF2B5EF4-FFF2-40B4-BE49-F238E27FC236}">
                  <a16:creationId xmlns:a16="http://schemas.microsoft.com/office/drawing/2014/main" id="{14E7A39B-5EFF-CF11-7F99-566D87A0D8CB}"/>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Shape 193">
              <a:extLst>
                <a:ext uri="{FF2B5EF4-FFF2-40B4-BE49-F238E27FC236}">
                  <a16:creationId xmlns:a16="http://schemas.microsoft.com/office/drawing/2014/main" id="{66F02A06-1264-1C58-C8DD-4AC60C2A9780}"/>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5" name="Rectangle: Rounded Corners 174">
            <a:extLst>
              <a:ext uri="{FF2B5EF4-FFF2-40B4-BE49-F238E27FC236}">
                <a16:creationId xmlns:a16="http://schemas.microsoft.com/office/drawing/2014/main" id="{6F80BBBA-CCC6-62A7-D040-AECCD770D841}"/>
              </a:ext>
            </a:extLst>
          </p:cNvPr>
          <p:cNvSpPr/>
          <p:nvPr/>
        </p:nvSpPr>
        <p:spPr>
          <a:xfrm flipH="1">
            <a:off x="980988" y="2851382"/>
            <a:ext cx="5291414" cy="19056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176" name="Group 175">
            <a:extLst>
              <a:ext uri="{FF2B5EF4-FFF2-40B4-BE49-F238E27FC236}">
                <a16:creationId xmlns:a16="http://schemas.microsoft.com/office/drawing/2014/main" id="{7AE6BF58-49D0-C5B9-3512-3F66FB041DC8}"/>
              </a:ext>
            </a:extLst>
          </p:cNvPr>
          <p:cNvGrpSpPr/>
          <p:nvPr/>
        </p:nvGrpSpPr>
        <p:grpSpPr>
          <a:xfrm flipH="1">
            <a:off x="3334885" y="2846729"/>
            <a:ext cx="727200" cy="233058"/>
            <a:chOff x="7110394" y="1758812"/>
            <a:chExt cx="2571561" cy="232149"/>
          </a:xfrm>
        </p:grpSpPr>
        <p:sp>
          <p:nvSpPr>
            <p:cNvPr id="189" name="Rectangle: Rounded Corners 188">
              <a:extLst>
                <a:ext uri="{FF2B5EF4-FFF2-40B4-BE49-F238E27FC236}">
                  <a16:creationId xmlns:a16="http://schemas.microsoft.com/office/drawing/2014/main" id="{9221F84B-B8B8-18D4-6126-8CDC0CB20666}"/>
                </a:ext>
              </a:extLst>
            </p:cNvPr>
            <p:cNvSpPr/>
            <p:nvPr/>
          </p:nvSpPr>
          <p:spPr>
            <a:xfrm>
              <a:off x="7110394" y="1764346"/>
              <a:ext cx="2571561" cy="199516"/>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190" name="Group 189">
              <a:extLst>
                <a:ext uri="{FF2B5EF4-FFF2-40B4-BE49-F238E27FC236}">
                  <a16:creationId xmlns:a16="http://schemas.microsoft.com/office/drawing/2014/main" id="{6D8F249F-D63A-6ECA-531F-A3E83D14A997}"/>
                </a:ext>
              </a:extLst>
            </p:cNvPr>
            <p:cNvGrpSpPr/>
            <p:nvPr/>
          </p:nvGrpSpPr>
          <p:grpSpPr>
            <a:xfrm>
              <a:off x="8806387" y="1758812"/>
              <a:ext cx="306210" cy="232149"/>
              <a:chOff x="4920625" y="2132503"/>
              <a:chExt cx="2514600" cy="2514600"/>
            </a:xfrm>
          </p:grpSpPr>
          <p:sp>
            <p:nvSpPr>
              <p:cNvPr id="191" name="Circle: Hollow 190">
                <a:extLst>
                  <a:ext uri="{FF2B5EF4-FFF2-40B4-BE49-F238E27FC236}">
                    <a16:creationId xmlns:a16="http://schemas.microsoft.com/office/drawing/2014/main" id="{01316F86-9D4A-2538-5898-8B760C41F16C}"/>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Shape 191">
                <a:extLst>
                  <a:ext uri="{FF2B5EF4-FFF2-40B4-BE49-F238E27FC236}">
                    <a16:creationId xmlns:a16="http://schemas.microsoft.com/office/drawing/2014/main" id="{2A21FD53-EDA7-F475-B18B-3DE3ED44EE5A}"/>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77" name="TextBox 176">
            <a:extLst>
              <a:ext uri="{FF2B5EF4-FFF2-40B4-BE49-F238E27FC236}">
                <a16:creationId xmlns:a16="http://schemas.microsoft.com/office/drawing/2014/main" id="{B1D0655E-8753-BAE8-BC58-6DB44A3FE228}"/>
              </a:ext>
            </a:extLst>
          </p:cNvPr>
          <p:cNvSpPr txBox="1"/>
          <p:nvPr/>
        </p:nvSpPr>
        <p:spPr>
          <a:xfrm flipH="1">
            <a:off x="995761" y="2823846"/>
            <a:ext cx="650863" cy="2515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23.7</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grpSp>
        <p:nvGrpSpPr>
          <p:cNvPr id="179" name="Group 178">
            <a:extLst>
              <a:ext uri="{FF2B5EF4-FFF2-40B4-BE49-F238E27FC236}">
                <a16:creationId xmlns:a16="http://schemas.microsoft.com/office/drawing/2014/main" id="{AF9E9127-54EA-D28A-0109-511B2847448D}"/>
              </a:ext>
            </a:extLst>
          </p:cNvPr>
          <p:cNvGrpSpPr/>
          <p:nvPr/>
        </p:nvGrpSpPr>
        <p:grpSpPr>
          <a:xfrm flipH="1">
            <a:off x="947172" y="2519268"/>
            <a:ext cx="4556517" cy="253916"/>
            <a:chOff x="4433595" y="2008706"/>
            <a:chExt cx="6375625" cy="319052"/>
          </a:xfrm>
        </p:grpSpPr>
        <p:sp>
          <p:nvSpPr>
            <p:cNvPr id="186" name="Rectangle: Rounded Corners 185">
              <a:extLst>
                <a:ext uri="{FF2B5EF4-FFF2-40B4-BE49-F238E27FC236}">
                  <a16:creationId xmlns:a16="http://schemas.microsoft.com/office/drawing/2014/main" id="{52E8F74B-24D5-A048-265F-AFF3BC050E9E}"/>
                </a:ext>
              </a:extLst>
            </p:cNvPr>
            <p:cNvSpPr/>
            <p:nvPr/>
          </p:nvSpPr>
          <p:spPr>
            <a:xfrm>
              <a:off x="4433595" y="2047827"/>
              <a:ext cx="6375625" cy="258432"/>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87" name="Rectangle: Rounded Corners 186">
              <a:extLst>
                <a:ext uri="{FF2B5EF4-FFF2-40B4-BE49-F238E27FC236}">
                  <a16:creationId xmlns:a16="http://schemas.microsoft.com/office/drawing/2014/main" id="{ED7C25F1-DEAD-3206-6F5A-DB62A8E57074}"/>
                </a:ext>
              </a:extLst>
            </p:cNvPr>
            <p:cNvSpPr/>
            <p:nvPr/>
          </p:nvSpPr>
          <p:spPr>
            <a:xfrm>
              <a:off x="6472243" y="2050248"/>
              <a:ext cx="662076" cy="255673"/>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88" name="TextBox 187">
              <a:extLst>
                <a:ext uri="{FF2B5EF4-FFF2-40B4-BE49-F238E27FC236}">
                  <a16:creationId xmlns:a16="http://schemas.microsoft.com/office/drawing/2014/main" id="{9107D2CF-E822-F48D-732C-5769A3E2D629}"/>
                </a:ext>
              </a:extLst>
            </p:cNvPr>
            <p:cNvSpPr txBox="1"/>
            <p:nvPr/>
          </p:nvSpPr>
          <p:spPr>
            <a:xfrm>
              <a:off x="9690856" y="2008706"/>
              <a:ext cx="1055886" cy="3190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IBM Plex Sans" panose="020B0503050203000203" pitchFamily="34" charset="0"/>
                </a:rPr>
                <a:t>-12.5</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grpSp>
      <p:sp>
        <p:nvSpPr>
          <p:cNvPr id="183" name="Rectangle: Rounded Corners 182">
            <a:extLst>
              <a:ext uri="{FF2B5EF4-FFF2-40B4-BE49-F238E27FC236}">
                <a16:creationId xmlns:a16="http://schemas.microsoft.com/office/drawing/2014/main" id="{849B96B4-828B-0AFA-2F7A-7274F37F9588}"/>
              </a:ext>
            </a:extLst>
          </p:cNvPr>
          <p:cNvSpPr/>
          <p:nvPr/>
        </p:nvSpPr>
        <p:spPr>
          <a:xfrm flipH="1">
            <a:off x="980980" y="3171857"/>
            <a:ext cx="4712317" cy="192759"/>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84" name="Rectangle: Rounded Corners 183">
            <a:extLst>
              <a:ext uri="{FF2B5EF4-FFF2-40B4-BE49-F238E27FC236}">
                <a16:creationId xmlns:a16="http://schemas.microsoft.com/office/drawing/2014/main" id="{74988D87-B366-7D2E-D543-620EF3E982FD}"/>
              </a:ext>
            </a:extLst>
          </p:cNvPr>
          <p:cNvSpPr/>
          <p:nvPr/>
        </p:nvSpPr>
        <p:spPr>
          <a:xfrm flipH="1">
            <a:off x="3322855" y="3174350"/>
            <a:ext cx="731702" cy="203792"/>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85" name="TextBox 184">
            <a:extLst>
              <a:ext uri="{FF2B5EF4-FFF2-40B4-BE49-F238E27FC236}">
                <a16:creationId xmlns:a16="http://schemas.microsoft.com/office/drawing/2014/main" id="{28CA1740-BAD5-3880-C23B-B413FE287B99}"/>
              </a:ext>
            </a:extLst>
          </p:cNvPr>
          <p:cNvSpPr txBox="1"/>
          <p:nvPr/>
        </p:nvSpPr>
        <p:spPr>
          <a:xfrm flipH="1">
            <a:off x="1001735" y="3155472"/>
            <a:ext cx="65086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-24.2%</a:t>
            </a:r>
          </a:p>
        </p:txBody>
      </p:sp>
      <p:sp>
        <p:nvSpPr>
          <p:cNvPr id="157" name="Rectangle: Rounded Corners 156">
            <a:extLst>
              <a:ext uri="{FF2B5EF4-FFF2-40B4-BE49-F238E27FC236}">
                <a16:creationId xmlns:a16="http://schemas.microsoft.com/office/drawing/2014/main" id="{6DD5C208-A325-91AA-1CE0-28F7A3120AA3}"/>
              </a:ext>
            </a:extLst>
          </p:cNvPr>
          <p:cNvSpPr/>
          <p:nvPr/>
        </p:nvSpPr>
        <p:spPr>
          <a:xfrm flipH="1">
            <a:off x="957896" y="3837253"/>
            <a:ext cx="6894612" cy="201422"/>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158" name="Group 157">
            <a:extLst>
              <a:ext uri="{FF2B5EF4-FFF2-40B4-BE49-F238E27FC236}">
                <a16:creationId xmlns:a16="http://schemas.microsoft.com/office/drawing/2014/main" id="{4C858A7D-256B-C04C-964A-C67082F3B265}"/>
              </a:ext>
            </a:extLst>
          </p:cNvPr>
          <p:cNvGrpSpPr/>
          <p:nvPr/>
        </p:nvGrpSpPr>
        <p:grpSpPr>
          <a:xfrm flipH="1">
            <a:off x="3237481" y="3837250"/>
            <a:ext cx="800468" cy="243713"/>
            <a:chOff x="7149356" y="1758812"/>
            <a:chExt cx="2934510" cy="232149"/>
          </a:xfrm>
        </p:grpSpPr>
        <p:sp>
          <p:nvSpPr>
            <p:cNvPr id="171" name="Rectangle: Rounded Corners 170">
              <a:extLst>
                <a:ext uri="{FF2B5EF4-FFF2-40B4-BE49-F238E27FC236}">
                  <a16:creationId xmlns:a16="http://schemas.microsoft.com/office/drawing/2014/main" id="{4C3F2725-A225-CAB5-1B35-8A43BC0FB7F1}"/>
                </a:ext>
              </a:extLst>
            </p:cNvPr>
            <p:cNvSpPr/>
            <p:nvPr/>
          </p:nvSpPr>
          <p:spPr>
            <a:xfrm>
              <a:off x="7149356" y="1763785"/>
              <a:ext cx="2934510" cy="184539"/>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172" name="Group 171">
              <a:extLst>
                <a:ext uri="{FF2B5EF4-FFF2-40B4-BE49-F238E27FC236}">
                  <a16:creationId xmlns:a16="http://schemas.microsoft.com/office/drawing/2014/main" id="{D9BAD710-302F-1A13-FEE1-5AF80AC9A04C}"/>
                </a:ext>
              </a:extLst>
            </p:cNvPr>
            <p:cNvGrpSpPr/>
            <p:nvPr/>
          </p:nvGrpSpPr>
          <p:grpSpPr>
            <a:xfrm>
              <a:off x="8806387" y="1758812"/>
              <a:ext cx="306210" cy="232149"/>
              <a:chOff x="4920625" y="2132503"/>
              <a:chExt cx="2514600" cy="2514600"/>
            </a:xfrm>
          </p:grpSpPr>
          <p:sp>
            <p:nvSpPr>
              <p:cNvPr id="173" name="Circle: Hollow 172">
                <a:extLst>
                  <a:ext uri="{FF2B5EF4-FFF2-40B4-BE49-F238E27FC236}">
                    <a16:creationId xmlns:a16="http://schemas.microsoft.com/office/drawing/2014/main" id="{CD70DEF3-2E09-C804-1E01-ED9D1C42E7D9}"/>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Freeform: Shape 173">
                <a:extLst>
                  <a:ext uri="{FF2B5EF4-FFF2-40B4-BE49-F238E27FC236}">
                    <a16:creationId xmlns:a16="http://schemas.microsoft.com/office/drawing/2014/main" id="{DB81E8FF-80A3-3403-4E04-42EEC2A28FE7}"/>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59" name="TextBox 158">
            <a:extLst>
              <a:ext uri="{FF2B5EF4-FFF2-40B4-BE49-F238E27FC236}">
                <a16:creationId xmlns:a16="http://schemas.microsoft.com/office/drawing/2014/main" id="{CAE12375-49B3-51DD-CA10-9BDEF1C1DDF2}"/>
              </a:ext>
            </a:extLst>
          </p:cNvPr>
          <p:cNvSpPr txBox="1"/>
          <p:nvPr/>
        </p:nvSpPr>
        <p:spPr>
          <a:xfrm flipH="1">
            <a:off x="996577" y="3813157"/>
            <a:ext cx="80046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-27.9%</a:t>
            </a:r>
          </a:p>
        </p:txBody>
      </p:sp>
      <p:grpSp>
        <p:nvGrpSpPr>
          <p:cNvPr id="163" name="Group 162">
            <a:extLst>
              <a:ext uri="{FF2B5EF4-FFF2-40B4-BE49-F238E27FC236}">
                <a16:creationId xmlns:a16="http://schemas.microsoft.com/office/drawing/2014/main" id="{6FD501C6-D240-290B-83BF-C129D90D87B5}"/>
              </a:ext>
            </a:extLst>
          </p:cNvPr>
          <p:cNvGrpSpPr/>
          <p:nvPr/>
        </p:nvGrpSpPr>
        <p:grpSpPr>
          <a:xfrm flipH="1">
            <a:off x="957897" y="4161911"/>
            <a:ext cx="4464036" cy="253916"/>
            <a:chOff x="4673815" y="2023972"/>
            <a:chExt cx="6246223" cy="319053"/>
          </a:xfrm>
        </p:grpSpPr>
        <p:sp>
          <p:nvSpPr>
            <p:cNvPr id="165" name="Rectangle: Rounded Corners 164">
              <a:extLst>
                <a:ext uri="{FF2B5EF4-FFF2-40B4-BE49-F238E27FC236}">
                  <a16:creationId xmlns:a16="http://schemas.microsoft.com/office/drawing/2014/main" id="{7F2F7B0C-186A-C3AF-6FD6-4E7A93A62465}"/>
                </a:ext>
              </a:extLst>
            </p:cNvPr>
            <p:cNvSpPr/>
            <p:nvPr/>
          </p:nvSpPr>
          <p:spPr>
            <a:xfrm>
              <a:off x="4673815" y="2046778"/>
              <a:ext cx="6246223" cy="247257"/>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66" name="Rectangle: Rounded Corners 165">
              <a:extLst>
                <a:ext uri="{FF2B5EF4-FFF2-40B4-BE49-F238E27FC236}">
                  <a16:creationId xmlns:a16="http://schemas.microsoft.com/office/drawing/2014/main" id="{56D70727-8CB3-A12F-C223-BDA2ED057408}"/>
                </a:ext>
              </a:extLst>
            </p:cNvPr>
            <p:cNvSpPr/>
            <p:nvPr/>
          </p:nvSpPr>
          <p:spPr>
            <a:xfrm>
              <a:off x="6612321" y="2052279"/>
              <a:ext cx="1112727" cy="240786"/>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67" name="TextBox 166">
              <a:extLst>
                <a:ext uri="{FF2B5EF4-FFF2-40B4-BE49-F238E27FC236}">
                  <a16:creationId xmlns:a16="http://schemas.microsoft.com/office/drawing/2014/main" id="{90A3F1BE-7ED3-C90E-144C-A055A6A3B344}"/>
                </a:ext>
              </a:extLst>
            </p:cNvPr>
            <p:cNvSpPr txBox="1"/>
            <p:nvPr/>
          </p:nvSpPr>
          <p:spPr>
            <a:xfrm>
              <a:off x="9778277" y="2023972"/>
              <a:ext cx="1112727" cy="319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r>
                <a:rPr lang="en-US" sz="1050" b="1">
                  <a:solidFill>
                    <a:srgbClr val="000000"/>
                  </a:solidFill>
                  <a:latin typeface="IBM Plex Sans" panose="020B0503050203000203" pitchFamily="34" charset="0"/>
                </a:rPr>
                <a:t>31.6</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grpSp>
      <p:sp>
        <p:nvSpPr>
          <p:cNvPr id="6" name="Circle: Hollow 5">
            <a:extLst>
              <a:ext uri="{FF2B5EF4-FFF2-40B4-BE49-F238E27FC236}">
                <a16:creationId xmlns:a16="http://schemas.microsoft.com/office/drawing/2014/main" id="{6A86C474-ED4E-C9AC-2B98-FBE0B65AE548}"/>
              </a:ext>
            </a:extLst>
          </p:cNvPr>
          <p:cNvSpPr/>
          <p:nvPr/>
        </p:nvSpPr>
        <p:spPr>
          <a:xfrm>
            <a:off x="4490715" y="3557316"/>
            <a:ext cx="83985" cy="229946"/>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8" name="Rectangle: Rounded Corners 167">
            <a:extLst>
              <a:ext uri="{FF2B5EF4-FFF2-40B4-BE49-F238E27FC236}">
                <a16:creationId xmlns:a16="http://schemas.microsoft.com/office/drawing/2014/main" id="{F75F000A-F7A2-4919-F463-0969B534C7DE}"/>
              </a:ext>
            </a:extLst>
          </p:cNvPr>
          <p:cNvSpPr/>
          <p:nvPr/>
        </p:nvSpPr>
        <p:spPr>
          <a:xfrm flipH="1">
            <a:off x="957891" y="3507087"/>
            <a:ext cx="7255095" cy="205672"/>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69" name="Rectangle: Rounded Corners 168">
            <a:extLst>
              <a:ext uri="{FF2B5EF4-FFF2-40B4-BE49-F238E27FC236}">
                <a16:creationId xmlns:a16="http://schemas.microsoft.com/office/drawing/2014/main" id="{606126B2-D00A-5F38-34FF-02AA626FBD3C}"/>
              </a:ext>
            </a:extLst>
          </p:cNvPr>
          <p:cNvSpPr/>
          <p:nvPr/>
        </p:nvSpPr>
        <p:spPr>
          <a:xfrm flipH="1">
            <a:off x="3237481" y="3507085"/>
            <a:ext cx="804580" cy="207754"/>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70" name="TextBox 169">
            <a:extLst>
              <a:ext uri="{FF2B5EF4-FFF2-40B4-BE49-F238E27FC236}">
                <a16:creationId xmlns:a16="http://schemas.microsoft.com/office/drawing/2014/main" id="{9ED354FD-4D8F-05D3-95C6-3057CAA496F5}"/>
              </a:ext>
            </a:extLst>
          </p:cNvPr>
          <p:cNvSpPr txBox="1"/>
          <p:nvPr/>
        </p:nvSpPr>
        <p:spPr>
          <a:xfrm flipH="1">
            <a:off x="972664" y="3478168"/>
            <a:ext cx="707434"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-26.2%</a:t>
            </a:r>
          </a:p>
        </p:txBody>
      </p:sp>
      <p:sp>
        <p:nvSpPr>
          <p:cNvPr id="164" name="TextBox 163">
            <a:extLst>
              <a:ext uri="{FF2B5EF4-FFF2-40B4-BE49-F238E27FC236}">
                <a16:creationId xmlns:a16="http://schemas.microsoft.com/office/drawing/2014/main" id="{05A7D44E-8DC5-BC99-80F2-AA5DF5ECBEBC}"/>
              </a:ext>
            </a:extLst>
          </p:cNvPr>
          <p:cNvSpPr txBox="1"/>
          <p:nvPr/>
        </p:nvSpPr>
        <p:spPr>
          <a:xfrm flipH="1">
            <a:off x="4026616" y="3478168"/>
            <a:ext cx="4293793"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Western  University (including King’s College and Huron College)</a:t>
            </a:r>
          </a:p>
        </p:txBody>
      </p:sp>
      <p:sp>
        <p:nvSpPr>
          <p:cNvPr id="152" name="Circle: Hollow 151">
            <a:extLst>
              <a:ext uri="{FF2B5EF4-FFF2-40B4-BE49-F238E27FC236}">
                <a16:creationId xmlns:a16="http://schemas.microsoft.com/office/drawing/2014/main" id="{835BA754-AD5C-9085-21A5-8CE3BAAA1BAD}"/>
              </a:ext>
            </a:extLst>
          </p:cNvPr>
          <p:cNvSpPr/>
          <p:nvPr/>
        </p:nvSpPr>
        <p:spPr>
          <a:xfrm>
            <a:off x="4410237" y="4175272"/>
            <a:ext cx="83985" cy="229946"/>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reeform: Shape 152">
            <a:extLst>
              <a:ext uri="{FF2B5EF4-FFF2-40B4-BE49-F238E27FC236}">
                <a16:creationId xmlns:a16="http://schemas.microsoft.com/office/drawing/2014/main" id="{8200DD30-5B9E-97A2-3F8F-2E879DAAB42C}"/>
              </a:ext>
            </a:extLst>
          </p:cNvPr>
          <p:cNvSpPr/>
          <p:nvPr/>
        </p:nvSpPr>
        <p:spPr>
          <a:xfrm>
            <a:off x="4443646" y="4194098"/>
            <a:ext cx="10728" cy="24218"/>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5" name="Group 134">
            <a:extLst>
              <a:ext uri="{FF2B5EF4-FFF2-40B4-BE49-F238E27FC236}">
                <a16:creationId xmlns:a16="http://schemas.microsoft.com/office/drawing/2014/main" id="{9FF95692-E065-AEB5-F361-CD6B0775D9E4}"/>
              </a:ext>
            </a:extLst>
          </p:cNvPr>
          <p:cNvGrpSpPr/>
          <p:nvPr/>
        </p:nvGrpSpPr>
        <p:grpSpPr>
          <a:xfrm flipH="1">
            <a:off x="3074328" y="4841238"/>
            <a:ext cx="1004351" cy="224060"/>
            <a:chOff x="6993532" y="1758812"/>
            <a:chExt cx="5397278" cy="239501"/>
          </a:xfrm>
        </p:grpSpPr>
        <p:sp>
          <p:nvSpPr>
            <p:cNvPr id="148" name="Rectangle: Rounded Corners 147">
              <a:extLst>
                <a:ext uri="{FF2B5EF4-FFF2-40B4-BE49-F238E27FC236}">
                  <a16:creationId xmlns:a16="http://schemas.microsoft.com/office/drawing/2014/main" id="{0C19F056-C4F3-579F-8AAA-56D61666CA1E}"/>
                </a:ext>
              </a:extLst>
            </p:cNvPr>
            <p:cNvSpPr/>
            <p:nvPr/>
          </p:nvSpPr>
          <p:spPr>
            <a:xfrm>
              <a:off x="6993532" y="1781857"/>
              <a:ext cx="5397278" cy="216456"/>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149" name="Group 148">
              <a:extLst>
                <a:ext uri="{FF2B5EF4-FFF2-40B4-BE49-F238E27FC236}">
                  <a16:creationId xmlns:a16="http://schemas.microsoft.com/office/drawing/2014/main" id="{8723D4A0-EFB9-1CC8-ED25-BCD33BEC7894}"/>
                </a:ext>
              </a:extLst>
            </p:cNvPr>
            <p:cNvGrpSpPr/>
            <p:nvPr/>
          </p:nvGrpSpPr>
          <p:grpSpPr>
            <a:xfrm>
              <a:off x="8806387" y="1758812"/>
              <a:ext cx="306210" cy="232149"/>
              <a:chOff x="4920625" y="2132503"/>
              <a:chExt cx="2514600" cy="2514600"/>
            </a:xfrm>
          </p:grpSpPr>
          <p:sp>
            <p:nvSpPr>
              <p:cNvPr id="150" name="Circle: Hollow 149">
                <a:extLst>
                  <a:ext uri="{FF2B5EF4-FFF2-40B4-BE49-F238E27FC236}">
                    <a16:creationId xmlns:a16="http://schemas.microsoft.com/office/drawing/2014/main" id="{E45DB4B6-1829-1C22-0A9E-162A246191A5}"/>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Shape 150">
                <a:extLst>
                  <a:ext uri="{FF2B5EF4-FFF2-40B4-BE49-F238E27FC236}">
                    <a16:creationId xmlns:a16="http://schemas.microsoft.com/office/drawing/2014/main" id="{C6C7D97B-118F-241F-D21D-9B306469A374}"/>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36" name="TextBox 135">
            <a:extLst>
              <a:ext uri="{FF2B5EF4-FFF2-40B4-BE49-F238E27FC236}">
                <a16:creationId xmlns:a16="http://schemas.microsoft.com/office/drawing/2014/main" id="{4243DC54-FB0B-E0F7-3593-D82108DB279A}"/>
              </a:ext>
            </a:extLst>
          </p:cNvPr>
          <p:cNvSpPr txBox="1"/>
          <p:nvPr/>
        </p:nvSpPr>
        <p:spPr>
          <a:xfrm flipH="1">
            <a:off x="991824" y="4831564"/>
            <a:ext cx="79523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-3</a:t>
            </a:r>
            <a:r>
              <a:rPr lang="en-US" sz="1050" b="1">
                <a:solidFill>
                  <a:srgbClr val="000000"/>
                </a:solidFill>
                <a:latin typeface="IBM Plex Sans" panose="020B0503050203000203" pitchFamily="34" charset="0"/>
              </a:rPr>
              <a:t>5.8</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grpSp>
        <p:nvGrpSpPr>
          <p:cNvPr id="138" name="Group 137">
            <a:extLst>
              <a:ext uri="{FF2B5EF4-FFF2-40B4-BE49-F238E27FC236}">
                <a16:creationId xmlns:a16="http://schemas.microsoft.com/office/drawing/2014/main" id="{6AC2CAAB-6C59-50BF-1B2C-444D3FB9B747}"/>
              </a:ext>
            </a:extLst>
          </p:cNvPr>
          <p:cNvGrpSpPr/>
          <p:nvPr/>
        </p:nvGrpSpPr>
        <p:grpSpPr>
          <a:xfrm flipH="1">
            <a:off x="947167" y="4495245"/>
            <a:ext cx="4746132" cy="253916"/>
            <a:chOff x="4168284" y="2003699"/>
            <a:chExt cx="6640943" cy="319053"/>
          </a:xfrm>
        </p:grpSpPr>
        <p:sp>
          <p:nvSpPr>
            <p:cNvPr id="145" name="Rectangle: Rounded Corners 144">
              <a:extLst>
                <a:ext uri="{FF2B5EF4-FFF2-40B4-BE49-F238E27FC236}">
                  <a16:creationId xmlns:a16="http://schemas.microsoft.com/office/drawing/2014/main" id="{589F65F1-CBD6-3785-9C71-2F2F4760F99F}"/>
                </a:ext>
              </a:extLst>
            </p:cNvPr>
            <p:cNvSpPr/>
            <p:nvPr/>
          </p:nvSpPr>
          <p:spPr>
            <a:xfrm>
              <a:off x="4168284" y="2041041"/>
              <a:ext cx="6640943" cy="234053"/>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46" name="Rectangle: Rounded Corners 145">
              <a:extLst>
                <a:ext uri="{FF2B5EF4-FFF2-40B4-BE49-F238E27FC236}">
                  <a16:creationId xmlns:a16="http://schemas.microsoft.com/office/drawing/2014/main" id="{6F6C68C1-FA62-F579-03B7-D502CD0D45B5}"/>
                </a:ext>
              </a:extLst>
            </p:cNvPr>
            <p:cNvSpPr/>
            <p:nvPr/>
          </p:nvSpPr>
          <p:spPr>
            <a:xfrm>
              <a:off x="6484220" y="2046266"/>
              <a:ext cx="1181095" cy="240182"/>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47" name="TextBox 146">
              <a:extLst>
                <a:ext uri="{FF2B5EF4-FFF2-40B4-BE49-F238E27FC236}">
                  <a16:creationId xmlns:a16="http://schemas.microsoft.com/office/drawing/2014/main" id="{D41285D9-2665-F6D8-F8EF-659C804EECD3}"/>
                </a:ext>
              </a:extLst>
            </p:cNvPr>
            <p:cNvSpPr txBox="1"/>
            <p:nvPr/>
          </p:nvSpPr>
          <p:spPr>
            <a:xfrm>
              <a:off x="9642380" y="2003699"/>
              <a:ext cx="1112726" cy="319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-33.4%</a:t>
              </a:r>
            </a:p>
          </p:txBody>
        </p:sp>
      </p:grpSp>
      <p:grpSp>
        <p:nvGrpSpPr>
          <p:cNvPr id="140" name="Group 139">
            <a:extLst>
              <a:ext uri="{FF2B5EF4-FFF2-40B4-BE49-F238E27FC236}">
                <a16:creationId xmlns:a16="http://schemas.microsoft.com/office/drawing/2014/main" id="{8C59A4C1-0313-C85E-E7E9-840BFF046AEA}"/>
              </a:ext>
            </a:extLst>
          </p:cNvPr>
          <p:cNvGrpSpPr/>
          <p:nvPr/>
        </p:nvGrpSpPr>
        <p:grpSpPr>
          <a:xfrm flipH="1">
            <a:off x="947167" y="5170410"/>
            <a:ext cx="4587991" cy="253916"/>
            <a:chOff x="4500372" y="1993100"/>
            <a:chExt cx="6419667" cy="319052"/>
          </a:xfrm>
        </p:grpSpPr>
        <p:sp>
          <p:nvSpPr>
            <p:cNvPr id="142" name="Rectangle: Rounded Corners 141">
              <a:extLst>
                <a:ext uri="{FF2B5EF4-FFF2-40B4-BE49-F238E27FC236}">
                  <a16:creationId xmlns:a16="http://schemas.microsoft.com/office/drawing/2014/main" id="{F1EE7A03-B891-E7ED-6E9F-41787DE8D318}"/>
                </a:ext>
              </a:extLst>
            </p:cNvPr>
            <p:cNvSpPr/>
            <p:nvPr/>
          </p:nvSpPr>
          <p:spPr>
            <a:xfrm>
              <a:off x="4500372" y="2043315"/>
              <a:ext cx="6419667" cy="245945"/>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43" name="Rectangle: Rounded Corners 142">
              <a:extLst>
                <a:ext uri="{FF2B5EF4-FFF2-40B4-BE49-F238E27FC236}">
                  <a16:creationId xmlns:a16="http://schemas.microsoft.com/office/drawing/2014/main" id="{99B90573-8798-24BC-48A3-C59CF9B1017C}"/>
                </a:ext>
              </a:extLst>
            </p:cNvPr>
            <p:cNvSpPr/>
            <p:nvPr/>
          </p:nvSpPr>
          <p:spPr>
            <a:xfrm>
              <a:off x="6559942" y="2043317"/>
              <a:ext cx="1460532" cy="251637"/>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44" name="TextBox 143">
              <a:extLst>
                <a:ext uri="{FF2B5EF4-FFF2-40B4-BE49-F238E27FC236}">
                  <a16:creationId xmlns:a16="http://schemas.microsoft.com/office/drawing/2014/main" id="{56887321-EF36-D516-2C53-4761A45DEFC2}"/>
                </a:ext>
              </a:extLst>
            </p:cNvPr>
            <p:cNvSpPr txBox="1"/>
            <p:nvPr/>
          </p:nvSpPr>
          <p:spPr>
            <a:xfrm>
              <a:off x="9946853" y="1993100"/>
              <a:ext cx="910705" cy="3190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-38.5%</a:t>
              </a:r>
            </a:p>
          </p:txBody>
        </p:sp>
      </p:grpSp>
      <p:sp>
        <p:nvSpPr>
          <p:cNvPr id="141" name="TextBox 140">
            <a:extLst>
              <a:ext uri="{FF2B5EF4-FFF2-40B4-BE49-F238E27FC236}">
                <a16:creationId xmlns:a16="http://schemas.microsoft.com/office/drawing/2014/main" id="{E24C9025-56D9-063C-1B07-B5D6EE132FDB}"/>
              </a:ext>
            </a:extLst>
          </p:cNvPr>
          <p:cNvSpPr txBox="1"/>
          <p:nvPr/>
        </p:nvSpPr>
        <p:spPr>
          <a:xfrm flipH="1">
            <a:off x="3947072" y="3986054"/>
            <a:ext cx="1574658" cy="4115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Queen’s University</a:t>
            </a:r>
          </a:p>
        </p:txBody>
      </p:sp>
      <p:sp>
        <p:nvSpPr>
          <p:cNvPr id="116" name="Rectangle: Rounded Corners 115">
            <a:extLst>
              <a:ext uri="{FF2B5EF4-FFF2-40B4-BE49-F238E27FC236}">
                <a16:creationId xmlns:a16="http://schemas.microsoft.com/office/drawing/2014/main" id="{7C289482-BCC1-D3DF-C18A-29EBF26E890A}"/>
              </a:ext>
            </a:extLst>
          </p:cNvPr>
          <p:cNvSpPr/>
          <p:nvPr/>
        </p:nvSpPr>
        <p:spPr>
          <a:xfrm flipH="1">
            <a:off x="957894" y="5850106"/>
            <a:ext cx="4902044" cy="20764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30" name="Rectangle: Rounded Corners 129">
            <a:extLst>
              <a:ext uri="{FF2B5EF4-FFF2-40B4-BE49-F238E27FC236}">
                <a16:creationId xmlns:a16="http://schemas.microsoft.com/office/drawing/2014/main" id="{602B798A-95E1-301E-8577-75B2CA07D79F}"/>
              </a:ext>
            </a:extLst>
          </p:cNvPr>
          <p:cNvSpPr/>
          <p:nvPr/>
        </p:nvSpPr>
        <p:spPr>
          <a:xfrm flipH="1">
            <a:off x="2813309" y="5847847"/>
            <a:ext cx="1251869" cy="228625"/>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grpSp>
        <p:nvGrpSpPr>
          <p:cNvPr id="131" name="Group 130">
            <a:extLst>
              <a:ext uri="{FF2B5EF4-FFF2-40B4-BE49-F238E27FC236}">
                <a16:creationId xmlns:a16="http://schemas.microsoft.com/office/drawing/2014/main" id="{8601C71A-7537-5BBB-4D59-520C828498D3}"/>
              </a:ext>
            </a:extLst>
          </p:cNvPr>
          <p:cNvGrpSpPr/>
          <p:nvPr/>
        </p:nvGrpSpPr>
        <p:grpSpPr>
          <a:xfrm flipH="1">
            <a:off x="3694819" y="5814675"/>
            <a:ext cx="53519" cy="228625"/>
            <a:chOff x="4920625" y="2132503"/>
            <a:chExt cx="2514600" cy="2514600"/>
          </a:xfrm>
        </p:grpSpPr>
        <p:sp>
          <p:nvSpPr>
            <p:cNvPr id="132" name="Circle: Hollow 131">
              <a:extLst>
                <a:ext uri="{FF2B5EF4-FFF2-40B4-BE49-F238E27FC236}">
                  <a16:creationId xmlns:a16="http://schemas.microsoft.com/office/drawing/2014/main" id="{E35DCD3A-34DB-07A4-B599-32E68B19425F}"/>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Shape 132">
              <a:extLst>
                <a:ext uri="{FF2B5EF4-FFF2-40B4-BE49-F238E27FC236}">
                  <a16:creationId xmlns:a16="http://schemas.microsoft.com/office/drawing/2014/main" id="{D7AAD613-26F7-C304-2D89-0E05290251E4}"/>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18" name="TextBox 117">
            <a:extLst>
              <a:ext uri="{FF2B5EF4-FFF2-40B4-BE49-F238E27FC236}">
                <a16:creationId xmlns:a16="http://schemas.microsoft.com/office/drawing/2014/main" id="{81DFD6A8-FFBF-8960-4DE6-8E8BE5A0DB80}"/>
              </a:ext>
            </a:extLst>
          </p:cNvPr>
          <p:cNvSpPr txBox="1"/>
          <p:nvPr/>
        </p:nvSpPr>
        <p:spPr>
          <a:xfrm flipH="1">
            <a:off x="973978" y="5827672"/>
            <a:ext cx="784509" cy="2534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-42.1%</a:t>
            </a:r>
          </a:p>
        </p:txBody>
      </p:sp>
      <p:sp>
        <p:nvSpPr>
          <p:cNvPr id="127" name="Rectangle: Rounded Corners 126">
            <a:extLst>
              <a:ext uri="{FF2B5EF4-FFF2-40B4-BE49-F238E27FC236}">
                <a16:creationId xmlns:a16="http://schemas.microsoft.com/office/drawing/2014/main" id="{C41560A2-4852-5FB9-A943-C7AB781B8C6E}"/>
              </a:ext>
            </a:extLst>
          </p:cNvPr>
          <p:cNvSpPr/>
          <p:nvPr/>
        </p:nvSpPr>
        <p:spPr>
          <a:xfrm flipH="1">
            <a:off x="957903" y="5505203"/>
            <a:ext cx="4643746" cy="199077"/>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28" name="Rectangle: Rounded Corners 127">
            <a:extLst>
              <a:ext uri="{FF2B5EF4-FFF2-40B4-BE49-F238E27FC236}">
                <a16:creationId xmlns:a16="http://schemas.microsoft.com/office/drawing/2014/main" id="{D7523379-F8EF-BBBD-A9C2-11BC04EDA956}"/>
              </a:ext>
            </a:extLst>
          </p:cNvPr>
          <p:cNvSpPr/>
          <p:nvPr/>
        </p:nvSpPr>
        <p:spPr>
          <a:xfrm flipH="1">
            <a:off x="2866026" y="5507642"/>
            <a:ext cx="1196471" cy="199077"/>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29" name="TextBox 128">
            <a:extLst>
              <a:ext uri="{FF2B5EF4-FFF2-40B4-BE49-F238E27FC236}">
                <a16:creationId xmlns:a16="http://schemas.microsoft.com/office/drawing/2014/main" id="{F7E10003-B710-898F-0FAE-2A77535E5887}"/>
              </a:ext>
            </a:extLst>
          </p:cNvPr>
          <p:cNvSpPr txBox="1"/>
          <p:nvPr/>
        </p:nvSpPr>
        <p:spPr>
          <a:xfrm flipH="1">
            <a:off x="973978" y="5474070"/>
            <a:ext cx="795239" cy="2590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-41.5%</a:t>
            </a:r>
          </a:p>
        </p:txBody>
      </p:sp>
      <p:sp>
        <p:nvSpPr>
          <p:cNvPr id="121" name="TextBox 120">
            <a:extLst>
              <a:ext uri="{FF2B5EF4-FFF2-40B4-BE49-F238E27FC236}">
                <a16:creationId xmlns:a16="http://schemas.microsoft.com/office/drawing/2014/main" id="{2C427723-9C36-CB6D-1A50-06055F0F9160}"/>
              </a:ext>
            </a:extLst>
          </p:cNvPr>
          <p:cNvSpPr txBox="1"/>
          <p:nvPr/>
        </p:nvSpPr>
        <p:spPr>
          <a:xfrm flipH="1">
            <a:off x="3928842" y="4679112"/>
            <a:ext cx="1493091"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York University</a:t>
            </a:r>
          </a:p>
        </p:txBody>
      </p:sp>
      <p:sp>
        <p:nvSpPr>
          <p:cNvPr id="124" name="Rectangle: Rounded Corners 123">
            <a:extLst>
              <a:ext uri="{FF2B5EF4-FFF2-40B4-BE49-F238E27FC236}">
                <a16:creationId xmlns:a16="http://schemas.microsoft.com/office/drawing/2014/main" id="{EE591A3C-10FD-6705-94D3-8A166B77BF34}"/>
              </a:ext>
            </a:extLst>
          </p:cNvPr>
          <p:cNvSpPr/>
          <p:nvPr/>
        </p:nvSpPr>
        <p:spPr>
          <a:xfrm flipH="1">
            <a:off x="959048" y="6174277"/>
            <a:ext cx="6384189" cy="200997"/>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25" name="Rectangle: Rounded Corners 124">
            <a:extLst>
              <a:ext uri="{FF2B5EF4-FFF2-40B4-BE49-F238E27FC236}">
                <a16:creationId xmlns:a16="http://schemas.microsoft.com/office/drawing/2014/main" id="{D058F87F-DA81-5FF6-29A8-D612F0927EF5}"/>
              </a:ext>
            </a:extLst>
          </p:cNvPr>
          <p:cNvSpPr/>
          <p:nvPr/>
        </p:nvSpPr>
        <p:spPr>
          <a:xfrm flipH="1">
            <a:off x="2298032" y="6174277"/>
            <a:ext cx="1793276" cy="207648"/>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26" name="TextBox 125">
            <a:extLst>
              <a:ext uri="{FF2B5EF4-FFF2-40B4-BE49-F238E27FC236}">
                <a16:creationId xmlns:a16="http://schemas.microsoft.com/office/drawing/2014/main" id="{5D4EDD31-8A50-9AE7-D05A-0A5EBEF3C01F}"/>
              </a:ext>
            </a:extLst>
          </p:cNvPr>
          <p:cNvSpPr txBox="1"/>
          <p:nvPr/>
        </p:nvSpPr>
        <p:spPr>
          <a:xfrm flipH="1">
            <a:off x="984013" y="6148677"/>
            <a:ext cx="78450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-49.</a:t>
            </a:r>
            <a:r>
              <a:rPr lang="en-US" sz="1050" b="1">
                <a:solidFill>
                  <a:srgbClr val="000000"/>
                </a:solidFill>
                <a:latin typeface="IBM Plex Sans" panose="020B0503050203000203" pitchFamily="34" charset="0"/>
              </a:rPr>
              <a:t>1</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t>
            </a:r>
          </a:p>
        </p:txBody>
      </p:sp>
      <p:sp>
        <p:nvSpPr>
          <p:cNvPr id="123" name="TextBox 122">
            <a:extLst>
              <a:ext uri="{FF2B5EF4-FFF2-40B4-BE49-F238E27FC236}">
                <a16:creationId xmlns:a16="http://schemas.microsoft.com/office/drawing/2014/main" id="{BB6713CC-D7C8-ACFC-150E-52C01AB31830}"/>
              </a:ext>
            </a:extLst>
          </p:cNvPr>
          <p:cNvSpPr txBox="1"/>
          <p:nvPr/>
        </p:nvSpPr>
        <p:spPr>
          <a:xfrm flipH="1">
            <a:off x="4092058" y="2650930"/>
            <a:ext cx="2214445"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Toronto Metropolitan University </a:t>
            </a:r>
          </a:p>
        </p:txBody>
      </p:sp>
      <p:graphicFrame>
        <p:nvGraphicFramePr>
          <p:cNvPr id="9" name="Table 8">
            <a:extLst>
              <a:ext uri="{FF2B5EF4-FFF2-40B4-BE49-F238E27FC236}">
                <a16:creationId xmlns:a16="http://schemas.microsoft.com/office/drawing/2014/main" id="{9F81C73D-703C-1F70-F63A-5257081E9506}"/>
              </a:ext>
            </a:extLst>
          </p:cNvPr>
          <p:cNvGraphicFramePr>
            <a:graphicFrameLocks noGrp="1"/>
          </p:cNvGraphicFramePr>
          <p:nvPr/>
        </p:nvGraphicFramePr>
        <p:xfrm>
          <a:off x="8212987" y="1331757"/>
          <a:ext cx="3913583" cy="4886163"/>
        </p:xfrm>
        <a:graphic>
          <a:graphicData uri="http://schemas.openxmlformats.org/drawingml/2006/table">
            <a:tbl>
              <a:tblPr firstRow="1" bandRow="1">
                <a:tableStyleId>{5C22544A-7EE6-4342-B048-85BDC9FD1C3A}</a:tableStyleId>
              </a:tblPr>
              <a:tblGrid>
                <a:gridCol w="1875949">
                  <a:extLst>
                    <a:ext uri="{9D8B030D-6E8A-4147-A177-3AD203B41FA5}">
                      <a16:colId xmlns:a16="http://schemas.microsoft.com/office/drawing/2014/main" val="20000"/>
                    </a:ext>
                  </a:extLst>
                </a:gridCol>
                <a:gridCol w="946900">
                  <a:extLst>
                    <a:ext uri="{9D8B030D-6E8A-4147-A177-3AD203B41FA5}">
                      <a16:colId xmlns:a16="http://schemas.microsoft.com/office/drawing/2014/main" val="20001"/>
                    </a:ext>
                  </a:extLst>
                </a:gridCol>
                <a:gridCol w="1090734">
                  <a:extLst>
                    <a:ext uri="{9D8B030D-6E8A-4147-A177-3AD203B41FA5}">
                      <a16:colId xmlns:a16="http://schemas.microsoft.com/office/drawing/2014/main" val="20002"/>
                    </a:ext>
                  </a:extLst>
                </a:gridCol>
              </a:tblGrid>
              <a:tr h="371261">
                <a:tc>
                  <a:txBody>
                    <a:bodyPr/>
                    <a:lstStyle/>
                    <a:p>
                      <a:endParaRPr lang="en-US" sz="10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bg1"/>
                          </a:solidFill>
                        </a:rPr>
                        <a:t>May</a:t>
                      </a:r>
                    </a:p>
                    <a:p>
                      <a:r>
                        <a:rPr lang="en-US" sz="1000">
                          <a:solidFill>
                            <a:schemeClr val="bg1"/>
                          </a:solidFill>
                        </a:rPr>
                        <a:t>2024 (Total)</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US" sz="1000"/>
                        <a:t>May</a:t>
                      </a:r>
                    </a:p>
                    <a:p>
                      <a:r>
                        <a:rPr lang="en-US" sz="1000"/>
                        <a:t>2025 (Total)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056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Toronto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30,390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27,500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00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OCAD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679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594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00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Toronto Metropolitan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2,496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1,904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44993096"/>
                  </a:ext>
                </a:extLst>
              </a:tr>
              <a:tr h="243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McMaster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7,243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5,489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001210721"/>
                  </a:ext>
                </a:extLst>
              </a:tr>
              <a:tr h="3712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Western University (including King’s College and Huron College)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6,650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4,905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5140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Guelph  (including Guelph-Humber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1,145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826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r h="2570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Queen’s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4,566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3,122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20305182"/>
                  </a:ext>
                </a:extLst>
              </a:tr>
              <a:tr h="2570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Ontario Tech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842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561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67200652"/>
                  </a:ext>
                </a:extLst>
              </a:tr>
              <a:tr h="2570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York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en-US" sz="1200" b="1">
                          <a:solidFill>
                            <a:schemeClr val="tx1">
                              <a:lumMod val="50000"/>
                              <a:lumOff val="50000"/>
                            </a:schemeClr>
                          </a:solidFill>
                        </a:rPr>
                        <a:t>6,032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3,874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87856549"/>
                  </a:ext>
                </a:extLst>
              </a:tr>
              <a:tr h="2400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Carleton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1,824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1,121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99232874"/>
                  </a:ext>
                </a:extLst>
              </a:tr>
              <a:tr h="2570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Windsor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884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517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74899872"/>
                  </a:ext>
                </a:extLst>
              </a:tr>
              <a:tr h="2570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Wilfrid Laurier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1,184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685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76319731"/>
                  </a:ext>
                </a:extLst>
              </a:tr>
              <a:tr h="3475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Laurentian University (including Hearst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686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349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33354654"/>
                  </a:ext>
                </a:extLst>
              </a:tr>
            </a:tbl>
          </a:graphicData>
        </a:graphic>
      </p:graphicFrame>
      <p:sp>
        <p:nvSpPr>
          <p:cNvPr id="10" name="Rectangle: Rounded Corners 9">
            <a:extLst>
              <a:ext uri="{FF2B5EF4-FFF2-40B4-BE49-F238E27FC236}">
                <a16:creationId xmlns:a16="http://schemas.microsoft.com/office/drawing/2014/main" id="{9462181D-2838-1832-E275-7692752C3C89}"/>
              </a:ext>
            </a:extLst>
          </p:cNvPr>
          <p:cNvSpPr/>
          <p:nvPr/>
        </p:nvSpPr>
        <p:spPr>
          <a:xfrm flipH="1">
            <a:off x="957894" y="2261554"/>
            <a:ext cx="4517715" cy="187633"/>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6" name="TextBox 15">
            <a:extLst>
              <a:ext uri="{FF2B5EF4-FFF2-40B4-BE49-F238E27FC236}">
                <a16:creationId xmlns:a16="http://schemas.microsoft.com/office/drawing/2014/main" id="{4F3051D4-D39D-10EC-3262-BBE19EBCF526}"/>
              </a:ext>
            </a:extLst>
          </p:cNvPr>
          <p:cNvSpPr txBox="1"/>
          <p:nvPr/>
        </p:nvSpPr>
        <p:spPr>
          <a:xfrm flipH="1">
            <a:off x="1002549" y="2234679"/>
            <a:ext cx="650863" cy="2515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-9.5%</a:t>
            </a:r>
          </a:p>
        </p:txBody>
      </p:sp>
      <p:sp>
        <p:nvSpPr>
          <p:cNvPr id="197" name="TextBox 196">
            <a:extLst>
              <a:ext uri="{FF2B5EF4-FFF2-40B4-BE49-F238E27FC236}">
                <a16:creationId xmlns:a16="http://schemas.microsoft.com/office/drawing/2014/main" id="{5DFB64BE-D83C-33C9-F849-6CA72767198E}"/>
              </a:ext>
            </a:extLst>
          </p:cNvPr>
          <p:cNvSpPr txBox="1"/>
          <p:nvPr/>
        </p:nvSpPr>
        <p:spPr>
          <a:xfrm>
            <a:off x="3828315" y="3814865"/>
            <a:ext cx="4164026"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University of Guelph (including Guelph-Humber Campus)</a:t>
            </a:r>
          </a:p>
        </p:txBody>
      </p:sp>
      <p:sp>
        <p:nvSpPr>
          <p:cNvPr id="18" name="Rectangle: Rounded Corners 17">
            <a:extLst>
              <a:ext uri="{FF2B5EF4-FFF2-40B4-BE49-F238E27FC236}">
                <a16:creationId xmlns:a16="http://schemas.microsoft.com/office/drawing/2014/main" id="{49B96073-71A1-F7CC-1451-F319FA7A42D6}"/>
              </a:ext>
            </a:extLst>
          </p:cNvPr>
          <p:cNvSpPr/>
          <p:nvPr/>
        </p:nvSpPr>
        <p:spPr>
          <a:xfrm flipH="1">
            <a:off x="3627248" y="2266852"/>
            <a:ext cx="402388" cy="182126"/>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IBM Plex Sans"/>
              <a:ea typeface="+mn-ea"/>
              <a:cs typeface="+mn-cs"/>
            </a:endParaRPr>
          </a:p>
        </p:txBody>
      </p:sp>
      <p:sp>
        <p:nvSpPr>
          <p:cNvPr id="178" name="TextBox 177">
            <a:extLst>
              <a:ext uri="{FF2B5EF4-FFF2-40B4-BE49-F238E27FC236}">
                <a16:creationId xmlns:a16="http://schemas.microsoft.com/office/drawing/2014/main" id="{28AFEA51-69F5-DAAA-1812-BA41F881AD64}"/>
              </a:ext>
            </a:extLst>
          </p:cNvPr>
          <p:cNvSpPr txBox="1"/>
          <p:nvPr/>
        </p:nvSpPr>
        <p:spPr>
          <a:xfrm flipH="1">
            <a:off x="4050882" y="6142927"/>
            <a:ext cx="3321633"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Laurentian University (including Hearst Campus) </a:t>
            </a:r>
          </a:p>
        </p:txBody>
      </p:sp>
      <p:sp>
        <p:nvSpPr>
          <p:cNvPr id="182" name="TextBox 181">
            <a:extLst>
              <a:ext uri="{FF2B5EF4-FFF2-40B4-BE49-F238E27FC236}">
                <a16:creationId xmlns:a16="http://schemas.microsoft.com/office/drawing/2014/main" id="{FEEBA419-BB94-DD84-8D35-F9B3F3829C3A}"/>
              </a:ext>
            </a:extLst>
          </p:cNvPr>
          <p:cNvSpPr txBox="1"/>
          <p:nvPr/>
        </p:nvSpPr>
        <p:spPr>
          <a:xfrm flipH="1">
            <a:off x="3896900" y="4332841"/>
            <a:ext cx="1963039" cy="4314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Ontario Tech University</a:t>
            </a:r>
          </a:p>
        </p:txBody>
      </p:sp>
      <p:sp>
        <p:nvSpPr>
          <p:cNvPr id="137" name="TextBox 136">
            <a:extLst>
              <a:ext uri="{FF2B5EF4-FFF2-40B4-BE49-F238E27FC236}">
                <a16:creationId xmlns:a16="http://schemas.microsoft.com/office/drawing/2014/main" id="{AA1F925A-9786-F7CC-3DCE-93F9FCC760C4}"/>
              </a:ext>
            </a:extLst>
          </p:cNvPr>
          <p:cNvSpPr txBox="1"/>
          <p:nvPr/>
        </p:nvSpPr>
        <p:spPr>
          <a:xfrm flipH="1">
            <a:off x="4118722" y="3135815"/>
            <a:ext cx="1483578"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McMaster University</a:t>
            </a:r>
          </a:p>
        </p:txBody>
      </p:sp>
      <p:sp>
        <p:nvSpPr>
          <p:cNvPr id="162" name="TextBox 161">
            <a:extLst>
              <a:ext uri="{FF2B5EF4-FFF2-40B4-BE49-F238E27FC236}">
                <a16:creationId xmlns:a16="http://schemas.microsoft.com/office/drawing/2014/main" id="{1ECCBE48-67DB-56C0-C070-E022EC9A56C7}"/>
              </a:ext>
            </a:extLst>
          </p:cNvPr>
          <p:cNvSpPr txBox="1"/>
          <p:nvPr/>
        </p:nvSpPr>
        <p:spPr>
          <a:xfrm flipH="1">
            <a:off x="3920849" y="5669339"/>
            <a:ext cx="2088560"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a:t>
            </a:r>
            <a:r>
              <a:rPr lang="en-US" sz="1050" b="1">
                <a:solidFill>
                  <a:srgbClr val="000000"/>
                </a:solidFill>
                <a:latin typeface="IBM Plex Sans" panose="020B0503050203000203" pitchFamily="34" charset="0"/>
              </a:rPr>
              <a:t>Wilfrid Laurier</a:t>
            </a: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University</a:t>
            </a:r>
          </a:p>
        </p:txBody>
      </p:sp>
      <p:sp>
        <p:nvSpPr>
          <p:cNvPr id="160" name="TextBox 159">
            <a:extLst>
              <a:ext uri="{FF2B5EF4-FFF2-40B4-BE49-F238E27FC236}">
                <a16:creationId xmlns:a16="http://schemas.microsoft.com/office/drawing/2014/main" id="{2C658EC9-D023-8FB6-EED2-262E758FD90B}"/>
              </a:ext>
            </a:extLst>
          </p:cNvPr>
          <p:cNvSpPr txBox="1"/>
          <p:nvPr/>
        </p:nvSpPr>
        <p:spPr>
          <a:xfrm flipH="1">
            <a:off x="4066570" y="5479162"/>
            <a:ext cx="809555" cy="253916"/>
          </a:xfrm>
          <a:prstGeom prst="rect">
            <a:avLst/>
          </a:prstGeom>
          <a:noFill/>
        </p:spPr>
        <p:txBody>
          <a:bodyPr wrap="square" lIns="91440" tIns="45720" rIns="91440" bIns="45720" rtlCol="0" anchor="t">
            <a:spAutoFit/>
          </a:bodyPr>
          <a:lstStyle/>
          <a:p>
            <a:pPr>
              <a:defRPr/>
            </a:pPr>
            <a:r>
              <a:rPr lang="en-US" sz="1050" b="1">
                <a:solidFill>
                  <a:srgbClr val="000000"/>
                </a:solidFill>
                <a:latin typeface="IBM Plex Sans"/>
              </a:rPr>
              <a:t>  Windsor</a:t>
            </a:r>
            <a:endParaRPr lang="en-US" sz="1050" b="1" i="0" u="none" strike="noStrike" kern="1200" cap="none" spc="0" normalizeH="0" baseline="0" noProof="0">
              <a:ln>
                <a:noFill/>
              </a:ln>
              <a:solidFill>
                <a:srgbClr val="000000"/>
              </a:solidFill>
              <a:effectLst/>
              <a:uLnTx/>
              <a:uFillTx/>
              <a:latin typeface="IBM Plex Sans" panose="020B0503050203000203" pitchFamily="34" charset="0"/>
            </a:endParaRPr>
          </a:p>
        </p:txBody>
      </p:sp>
      <p:sp>
        <p:nvSpPr>
          <p:cNvPr id="119" name="TextBox 118">
            <a:extLst>
              <a:ext uri="{FF2B5EF4-FFF2-40B4-BE49-F238E27FC236}">
                <a16:creationId xmlns:a16="http://schemas.microsoft.com/office/drawing/2014/main" id="{F657C2B2-D5BC-DF0B-020E-78A5827826C7}"/>
              </a:ext>
            </a:extLst>
          </p:cNvPr>
          <p:cNvSpPr txBox="1"/>
          <p:nvPr/>
        </p:nvSpPr>
        <p:spPr>
          <a:xfrm flipH="1">
            <a:off x="4029369" y="5171135"/>
            <a:ext cx="1493089"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Carleton University</a:t>
            </a:r>
          </a:p>
        </p:txBody>
      </p:sp>
      <p:sp>
        <p:nvSpPr>
          <p:cNvPr id="139" name="TextBox 138">
            <a:extLst>
              <a:ext uri="{FF2B5EF4-FFF2-40B4-BE49-F238E27FC236}">
                <a16:creationId xmlns:a16="http://schemas.microsoft.com/office/drawing/2014/main" id="{9BA1AC76-29E6-63D6-D773-AA842C3A19A8}"/>
              </a:ext>
            </a:extLst>
          </p:cNvPr>
          <p:cNvSpPr txBox="1"/>
          <p:nvPr/>
        </p:nvSpPr>
        <p:spPr>
          <a:xfrm flipH="1">
            <a:off x="4043312" y="2368819"/>
            <a:ext cx="1358726"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OCAD University</a:t>
            </a:r>
          </a:p>
        </p:txBody>
      </p:sp>
      <p:sp>
        <p:nvSpPr>
          <p:cNvPr id="180" name="TextBox 179">
            <a:extLst>
              <a:ext uri="{FF2B5EF4-FFF2-40B4-BE49-F238E27FC236}">
                <a16:creationId xmlns:a16="http://schemas.microsoft.com/office/drawing/2014/main" id="{DAA0056E-472D-6055-0741-92DA77CA4AC2}"/>
              </a:ext>
            </a:extLst>
          </p:cNvPr>
          <p:cNvSpPr txBox="1"/>
          <p:nvPr/>
        </p:nvSpPr>
        <p:spPr>
          <a:xfrm flipH="1">
            <a:off x="3873866" y="2064030"/>
            <a:ext cx="1727784"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University of Toronto </a:t>
            </a:r>
          </a:p>
        </p:txBody>
      </p:sp>
    </p:spTree>
    <p:extLst>
      <p:ext uri="{BB962C8B-B14F-4D97-AF65-F5344CB8AC3E}">
        <p14:creationId xmlns:p14="http://schemas.microsoft.com/office/powerpoint/2010/main" val="419277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5E5B-8CD3-2C58-FCBE-394A92DBC473}"/>
            </a:ext>
          </a:extLst>
        </p:cNvPr>
        <p:cNvGrpSpPr/>
        <p:nvPr/>
      </p:nvGrpSpPr>
      <p:grpSpPr>
        <a:xfrm>
          <a:off x="0" y="0"/>
          <a:ext cx="0" cy="0"/>
          <a:chOff x="0" y="0"/>
          <a:chExt cx="0" cy="0"/>
        </a:xfrm>
      </p:grpSpPr>
      <p:pic>
        <p:nvPicPr>
          <p:cNvPr id="15" name="Picture Placeholder 14" descr="A picture containing text, indoor, floor, room&#10;&#10;Description automatically generated">
            <a:extLst>
              <a:ext uri="{FF2B5EF4-FFF2-40B4-BE49-F238E27FC236}">
                <a16:creationId xmlns:a16="http://schemas.microsoft.com/office/drawing/2014/main" id="{B97779FE-B93B-1128-8A7C-C21A4E990EB4}"/>
              </a:ext>
            </a:extLst>
          </p:cNvPr>
          <p:cNvPicPr>
            <a:picLocks noGrp="1" noChangeAspect="1"/>
          </p:cNvPicPr>
          <p:nvPr>
            <p:ph type="pic" sz="quarter" idx="11"/>
          </p:nvPr>
        </p:nvPicPr>
        <p:blipFill rotWithShape="1">
          <a:blip r:embed="rId3" cstate="print">
            <a:extLst>
              <a:ext uri="{28A0092B-C50C-407E-A947-70E740481C1C}">
                <a14:useLocalDpi xmlns:a14="http://schemas.microsoft.com/office/drawing/2010/main"/>
              </a:ext>
            </a:extLst>
          </a:blip>
          <a:srcRect/>
          <a:stretch>
            <a:fillRect/>
          </a:stretch>
        </p:blipFill>
        <p:spPr>
          <a:xfrm>
            <a:off x="20" y="10"/>
            <a:ext cx="12191980" cy="6857990"/>
          </a:xfrm>
          <a:noFill/>
        </p:spPr>
      </p:pic>
      <p:sp>
        <p:nvSpPr>
          <p:cNvPr id="29" name="Text Placeholder 2">
            <a:extLst>
              <a:ext uri="{FF2B5EF4-FFF2-40B4-BE49-F238E27FC236}">
                <a16:creationId xmlns:a16="http://schemas.microsoft.com/office/drawing/2014/main" id="{74878DBD-4038-77AE-C0AD-86FE4C9CB035}"/>
              </a:ext>
            </a:extLst>
          </p:cNvPr>
          <p:cNvSpPr>
            <a:spLocks noGrp="1"/>
          </p:cNvSpPr>
          <p:nvPr>
            <p:ph type="body" sz="quarter" idx="12"/>
          </p:nvPr>
        </p:nvSpPr>
        <p:spPr>
          <a:xfrm>
            <a:off x="0" y="0"/>
            <a:ext cx="12192000" cy="6858000"/>
          </a:xfrm>
        </p:spPr>
        <p:txBody>
          <a:bodyPr/>
          <a:lstStyle/>
          <a:p>
            <a:endParaRPr lang="en-US"/>
          </a:p>
        </p:txBody>
      </p:sp>
      <p:sp>
        <p:nvSpPr>
          <p:cNvPr id="16" name="Title 15">
            <a:extLst>
              <a:ext uri="{FF2B5EF4-FFF2-40B4-BE49-F238E27FC236}">
                <a16:creationId xmlns:a16="http://schemas.microsoft.com/office/drawing/2014/main" id="{432B3F95-99B1-9068-ACB2-B302EF39F4B3}"/>
              </a:ext>
            </a:extLst>
          </p:cNvPr>
          <p:cNvSpPr>
            <a:spLocks noGrp="1"/>
          </p:cNvSpPr>
          <p:nvPr>
            <p:ph type="title"/>
          </p:nvPr>
        </p:nvSpPr>
        <p:spPr>
          <a:xfrm>
            <a:off x="1258273" y="1446604"/>
            <a:ext cx="5336250" cy="3951962"/>
          </a:xfrm>
        </p:spPr>
        <p:txBody>
          <a:bodyPr wrap="square" anchor="ctr">
            <a:normAutofit/>
          </a:bodyPr>
          <a:lstStyle/>
          <a:p>
            <a:pPr marL="0" indent="0">
              <a:buNone/>
            </a:pPr>
            <a:r>
              <a:rPr lang="en-CA" sz="4400"/>
              <a:t>OUAC Confirmation Data </a:t>
            </a:r>
          </a:p>
          <a:p>
            <a:pPr marL="0" indent="0">
              <a:buNone/>
            </a:pPr>
            <a:r>
              <a:rPr lang="en-CA" sz="4400"/>
              <a:t>June 2025 </a:t>
            </a:r>
          </a:p>
          <a:p>
            <a:pPr marL="215900" indent="-215900"/>
            <a:endParaRPr lang="en-CA" sz="4400"/>
          </a:p>
        </p:txBody>
      </p:sp>
      <p:sp>
        <p:nvSpPr>
          <p:cNvPr id="3" name="Slide Number Placeholder 2" hidden="1">
            <a:extLst>
              <a:ext uri="{FF2B5EF4-FFF2-40B4-BE49-F238E27FC236}">
                <a16:creationId xmlns:a16="http://schemas.microsoft.com/office/drawing/2014/main" id="{C2506715-A261-F206-F0CC-45F6143E6411}"/>
              </a:ext>
            </a:extLst>
          </p:cNvPr>
          <p:cNvSpPr>
            <a:spLocks noGrp="1"/>
          </p:cNvSpPr>
          <p:nvPr>
            <p:ph type="sldNum" sz="quarter" idx="4294967295"/>
          </p:nvPr>
        </p:nvSpPr>
        <p:spPr>
          <a:xfrm>
            <a:off x="0" y="6356350"/>
            <a:ext cx="414338"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44</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1809141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7488-C8DC-604B-B415-60B8F9A8E59E}"/>
              </a:ext>
            </a:extLst>
          </p:cNvPr>
          <p:cNvSpPr>
            <a:spLocks noGrp="1"/>
          </p:cNvSpPr>
          <p:nvPr>
            <p:ph type="title"/>
          </p:nvPr>
        </p:nvSpPr>
        <p:spPr/>
        <p:txBody>
          <a:bodyPr/>
          <a:lstStyle/>
          <a:p>
            <a:r>
              <a:rPr lang="en-US"/>
              <a:t>Sector Enrolment Data – OUAC 101s (June 2025) - Confirmations </a:t>
            </a:r>
          </a:p>
        </p:txBody>
      </p:sp>
      <p:sp>
        <p:nvSpPr>
          <p:cNvPr id="3" name="Slide Number Placeholder 2">
            <a:extLst>
              <a:ext uri="{FF2B5EF4-FFF2-40B4-BE49-F238E27FC236}">
                <a16:creationId xmlns:a16="http://schemas.microsoft.com/office/drawing/2014/main" id="{273AC418-1612-B705-1A64-20419CBFA62C}"/>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6AF4E3-7C7A-4050-BF98-8B639F08A4A8}" type="slidenum">
              <a:rPr kumimoji="0" lang="en-CA"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CA"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sp>
        <p:nvSpPr>
          <p:cNvPr id="7" name="TextBox 6">
            <a:extLst>
              <a:ext uri="{FF2B5EF4-FFF2-40B4-BE49-F238E27FC236}">
                <a16:creationId xmlns:a16="http://schemas.microsoft.com/office/drawing/2014/main" id="{9971C61D-B5B0-DC60-1545-5F2DC2749D26}"/>
              </a:ext>
            </a:extLst>
          </p:cNvPr>
          <p:cNvSpPr txBox="1"/>
          <p:nvPr/>
        </p:nvSpPr>
        <p:spPr>
          <a:xfrm>
            <a:off x="1110646" y="992626"/>
            <a:ext cx="9581394" cy="561692"/>
          </a:xfrm>
          <a:prstGeom prst="rect">
            <a:avLst/>
          </a:prstGeom>
          <a:solidFill>
            <a:schemeClr val="bg2"/>
          </a:solidFill>
        </p:spPr>
        <p:txBody>
          <a:bodyPr wrap="square">
            <a:spAutoFit/>
          </a:bodyPr>
          <a:lstStyle/>
          <a:p>
            <a:pPr marR="0" lvl="0" algn="ctr" defTabSz="914400" rtl="0" eaLnBrk="1" fontAlgn="auto" latinLnBrk="0" hangingPunct="1">
              <a:lnSpc>
                <a:spcPct val="100000"/>
              </a:lnSpc>
              <a:spcBef>
                <a:spcPts val="0"/>
              </a:spcBef>
              <a:spcAft>
                <a:spcPts val="300"/>
              </a:spcAft>
              <a:buClrTx/>
              <a:buSzTx/>
              <a:tabLst/>
              <a:defRPr/>
            </a:pPr>
            <a:r>
              <a:rPr lang="en-CA" sz="1400" b="1">
                <a:solidFill>
                  <a:srgbClr val="E31837"/>
                </a:solidFill>
                <a:latin typeface="IBM Plex Sans"/>
              </a:rPr>
              <a:t>International</a:t>
            </a:r>
            <a:r>
              <a:rPr kumimoji="0" lang="en-CA" sz="1400" b="1" i="0" u="none" strike="noStrike" kern="1200" cap="none" spc="0" normalizeH="0" baseline="0" noProof="0">
                <a:ln>
                  <a:noFill/>
                </a:ln>
                <a:solidFill>
                  <a:srgbClr val="E31837"/>
                </a:solidFill>
                <a:effectLst/>
                <a:uLnTx/>
                <a:uFillTx/>
                <a:latin typeface="IBM Plex Sans"/>
                <a:ea typeface="+mn-ea"/>
                <a:cs typeface="+mn-cs"/>
              </a:rPr>
              <a:t> 101s: </a:t>
            </a:r>
            <a:r>
              <a:rPr lang="en-CA" sz="1400" b="1">
                <a:solidFill>
                  <a:srgbClr val="E31837"/>
                </a:solidFill>
                <a:latin typeface="IBM Plex Sans"/>
              </a:rPr>
              <a:t>International</a:t>
            </a:r>
            <a:r>
              <a:rPr kumimoji="0" lang="en-CA" sz="1400" b="1" i="0" u="none" strike="noStrike" kern="1200" cap="none" spc="0" normalizeH="0" baseline="0" noProof="0">
                <a:ln>
                  <a:noFill/>
                </a:ln>
                <a:solidFill>
                  <a:srgbClr val="E31837"/>
                </a:solidFill>
                <a:effectLst/>
                <a:uLnTx/>
                <a:uFillTx/>
                <a:latin typeface="IBM Plex Sans"/>
                <a:ea typeface="+mn-ea"/>
                <a:cs typeface="+mn-cs"/>
              </a:rPr>
              <a:t> </a:t>
            </a:r>
            <a:r>
              <a:rPr lang="en-CA" sz="1400" b="1">
                <a:solidFill>
                  <a:srgbClr val="E31837"/>
                </a:solidFill>
                <a:latin typeface="IBM Plex Sans"/>
              </a:rPr>
              <a:t>confirmations </a:t>
            </a:r>
            <a:r>
              <a:rPr kumimoji="0" lang="en-CA" sz="1400" b="1" i="0" u="none" strike="noStrike" kern="1200" cap="none" spc="0" normalizeH="0" baseline="0" noProof="0">
                <a:ln>
                  <a:noFill/>
                </a:ln>
                <a:solidFill>
                  <a:srgbClr val="E31837"/>
                </a:solidFill>
                <a:effectLst/>
                <a:uLnTx/>
                <a:uFillTx/>
                <a:latin typeface="IBM Plex Sans"/>
                <a:ea typeface="+mn-ea"/>
                <a:cs typeface="+mn-cs"/>
              </a:rPr>
              <a:t>currently attending an Ontario high school.</a:t>
            </a:r>
          </a:p>
          <a:p>
            <a:pPr algn="ctr">
              <a:spcAft>
                <a:spcPts val="300"/>
              </a:spcAft>
              <a:defRPr/>
            </a:pPr>
            <a:r>
              <a:rPr lang="en-CA" sz="1400" b="1">
                <a:effectLst/>
                <a:ea typeface="Times New Roman" panose="02020603050405020304" pitchFamily="18" charset="0"/>
              </a:rPr>
              <a:t>York</a:t>
            </a:r>
            <a:r>
              <a:rPr lang="en-CA" sz="1400">
                <a:effectLst/>
                <a:ea typeface="Times New Roman" panose="02020603050405020304" pitchFamily="18" charset="0"/>
              </a:rPr>
              <a:t> saw </a:t>
            </a:r>
            <a:r>
              <a:rPr lang="en-CA" sz="1400">
                <a:ea typeface="Times New Roman" panose="02020603050405020304" pitchFamily="18" charset="0"/>
              </a:rPr>
              <a:t>an </a:t>
            </a:r>
            <a:r>
              <a:rPr lang="en-CA" sz="1400" b="1">
                <a:effectLst/>
                <a:ea typeface="Times New Roman" panose="02020603050405020304" pitchFamily="18" charset="0"/>
              </a:rPr>
              <a:t>increase of 26.5</a:t>
            </a:r>
            <a:r>
              <a:rPr lang="en-CA" sz="1400" b="1">
                <a:ea typeface="Times New Roman" panose="02020603050405020304" pitchFamily="18" charset="0"/>
              </a:rPr>
              <a:t>%</a:t>
            </a:r>
            <a:r>
              <a:rPr lang="en-CA" sz="1400" b="1">
                <a:effectLst/>
                <a:ea typeface="Times New Roman" panose="02020603050405020304" pitchFamily="18" charset="0"/>
              </a:rPr>
              <a:t> </a:t>
            </a:r>
            <a:r>
              <a:rPr lang="en-CA" sz="1400">
                <a:effectLst/>
                <a:ea typeface="Times New Roman" panose="02020603050405020304" pitchFamily="18" charset="0"/>
              </a:rPr>
              <a:t>in 101 visa confirmations.</a:t>
            </a:r>
          </a:p>
        </p:txBody>
      </p:sp>
      <p:sp>
        <p:nvSpPr>
          <p:cNvPr id="79" name="Rectangle: Rounded Corners 78">
            <a:extLst>
              <a:ext uri="{FF2B5EF4-FFF2-40B4-BE49-F238E27FC236}">
                <a16:creationId xmlns:a16="http://schemas.microsoft.com/office/drawing/2014/main" id="{6BF63163-F5E4-19F8-D62D-08D8C11848C2}"/>
              </a:ext>
            </a:extLst>
          </p:cNvPr>
          <p:cNvSpPr/>
          <p:nvPr/>
        </p:nvSpPr>
        <p:spPr>
          <a:xfrm>
            <a:off x="2681165" y="4392264"/>
            <a:ext cx="5257434" cy="182357"/>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Rounded Corners 79">
            <a:extLst>
              <a:ext uri="{FF2B5EF4-FFF2-40B4-BE49-F238E27FC236}">
                <a16:creationId xmlns:a16="http://schemas.microsoft.com/office/drawing/2014/main" id="{FBFA9739-F5BB-465A-86CA-5257E6CD5428}"/>
              </a:ext>
            </a:extLst>
          </p:cNvPr>
          <p:cNvSpPr/>
          <p:nvPr/>
        </p:nvSpPr>
        <p:spPr>
          <a:xfrm>
            <a:off x="2957332" y="2640024"/>
            <a:ext cx="4981267" cy="190800"/>
          </a:xfrm>
          <a:prstGeom prst="roundRect">
            <a:avLst>
              <a:gd name="adj" fmla="val 50000"/>
            </a:avLst>
          </a:prstGeom>
          <a:solidFill>
            <a:srgbClr val="EEEEEE"/>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Rounded Corners 81">
            <a:extLst>
              <a:ext uri="{FF2B5EF4-FFF2-40B4-BE49-F238E27FC236}">
                <a16:creationId xmlns:a16="http://schemas.microsoft.com/office/drawing/2014/main" id="{DBD3CCCC-DD73-819F-57AB-F4CCC8826491}"/>
              </a:ext>
            </a:extLst>
          </p:cNvPr>
          <p:cNvSpPr/>
          <p:nvPr/>
        </p:nvSpPr>
        <p:spPr>
          <a:xfrm>
            <a:off x="4169765" y="2647669"/>
            <a:ext cx="990000" cy="181762"/>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B65C89E9-EA4E-31D5-1979-7F3DF4313AB6}"/>
              </a:ext>
            </a:extLst>
          </p:cNvPr>
          <p:cNvSpPr txBox="1"/>
          <p:nvPr/>
        </p:nvSpPr>
        <p:spPr>
          <a:xfrm>
            <a:off x="7279074" y="2616214"/>
            <a:ext cx="694526" cy="253916"/>
          </a:xfrm>
          <a:prstGeom prst="rect">
            <a:avLst/>
          </a:prstGeom>
          <a:noFill/>
        </p:spPr>
        <p:txBody>
          <a:bodyPr wrap="square" rtlCol="0">
            <a:spAutoFit/>
          </a:bodyPr>
          <a:lstStyle/>
          <a:p>
            <a:r>
              <a:rPr lang="en-US" sz="1050" b="1">
                <a:latin typeface="IBM Plex Sans" panose="020B0503050203000203" pitchFamily="34" charset="0"/>
              </a:rPr>
              <a:t>+26.5%</a:t>
            </a:r>
          </a:p>
        </p:txBody>
      </p:sp>
      <p:sp>
        <p:nvSpPr>
          <p:cNvPr id="87" name="Rectangle: Rounded Corners 86">
            <a:extLst>
              <a:ext uri="{FF2B5EF4-FFF2-40B4-BE49-F238E27FC236}">
                <a16:creationId xmlns:a16="http://schemas.microsoft.com/office/drawing/2014/main" id="{9A8DE889-0419-9745-1965-68C1C028536C}"/>
              </a:ext>
            </a:extLst>
          </p:cNvPr>
          <p:cNvSpPr/>
          <p:nvPr/>
        </p:nvSpPr>
        <p:spPr>
          <a:xfrm>
            <a:off x="2343873" y="2309121"/>
            <a:ext cx="5584733" cy="196740"/>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B597797E-4254-487A-B62F-6B71F568A5C5}"/>
              </a:ext>
            </a:extLst>
          </p:cNvPr>
          <p:cNvSpPr txBox="1"/>
          <p:nvPr/>
        </p:nvSpPr>
        <p:spPr>
          <a:xfrm>
            <a:off x="7274747" y="2285119"/>
            <a:ext cx="694526" cy="253916"/>
          </a:xfrm>
          <a:prstGeom prst="rect">
            <a:avLst/>
          </a:prstGeom>
          <a:noFill/>
        </p:spPr>
        <p:txBody>
          <a:bodyPr wrap="square" rtlCol="0">
            <a:spAutoFit/>
          </a:bodyPr>
          <a:lstStyle/>
          <a:p>
            <a:r>
              <a:rPr lang="en-US" sz="1050" b="1">
                <a:latin typeface="IBM Plex Sans" panose="020B0503050203000203" pitchFamily="34" charset="0"/>
              </a:rPr>
              <a:t>+37.9%</a:t>
            </a:r>
          </a:p>
        </p:txBody>
      </p:sp>
      <p:sp>
        <p:nvSpPr>
          <p:cNvPr id="89" name="Rectangle: Rounded Corners 88">
            <a:extLst>
              <a:ext uri="{FF2B5EF4-FFF2-40B4-BE49-F238E27FC236}">
                <a16:creationId xmlns:a16="http://schemas.microsoft.com/office/drawing/2014/main" id="{39D65C19-00C8-A50F-1374-F83367EDE756}"/>
              </a:ext>
            </a:extLst>
          </p:cNvPr>
          <p:cNvSpPr/>
          <p:nvPr/>
        </p:nvSpPr>
        <p:spPr>
          <a:xfrm>
            <a:off x="2703287" y="2965310"/>
            <a:ext cx="5225320" cy="185996"/>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5C474AAE-5371-2CBD-77A1-A8AF90F4F05C}"/>
              </a:ext>
            </a:extLst>
          </p:cNvPr>
          <p:cNvSpPr txBox="1"/>
          <p:nvPr/>
        </p:nvSpPr>
        <p:spPr>
          <a:xfrm>
            <a:off x="7253886" y="2927802"/>
            <a:ext cx="697987" cy="253916"/>
          </a:xfrm>
          <a:prstGeom prst="rect">
            <a:avLst/>
          </a:prstGeom>
          <a:noFill/>
        </p:spPr>
        <p:txBody>
          <a:bodyPr wrap="square" rtlCol="0">
            <a:spAutoFit/>
          </a:bodyPr>
          <a:lstStyle/>
          <a:p>
            <a:r>
              <a:rPr lang="en-US" sz="1050" b="1">
                <a:latin typeface="IBM Plex Sans" panose="020B0503050203000203" pitchFamily="34" charset="0"/>
              </a:rPr>
              <a:t>+12.5%</a:t>
            </a:r>
          </a:p>
        </p:txBody>
      </p:sp>
      <p:sp>
        <p:nvSpPr>
          <p:cNvPr id="91" name="TextBox 90">
            <a:extLst>
              <a:ext uri="{FF2B5EF4-FFF2-40B4-BE49-F238E27FC236}">
                <a16:creationId xmlns:a16="http://schemas.microsoft.com/office/drawing/2014/main" id="{C972CF63-82F9-D288-FC19-D9F8CA6EE7B6}"/>
              </a:ext>
            </a:extLst>
          </p:cNvPr>
          <p:cNvSpPr txBox="1"/>
          <p:nvPr/>
        </p:nvSpPr>
        <p:spPr>
          <a:xfrm>
            <a:off x="2636027" y="2935988"/>
            <a:ext cx="1590975" cy="236078"/>
          </a:xfrm>
          <a:prstGeom prst="rect">
            <a:avLst/>
          </a:prstGeom>
          <a:noFill/>
        </p:spPr>
        <p:txBody>
          <a:bodyPr wrap="square" rtlCol="0">
            <a:spAutoFit/>
          </a:bodyPr>
          <a:lstStyle/>
          <a:p>
            <a:pPr algn="ctr"/>
            <a:r>
              <a:rPr lang="en-US" sz="1050" b="1">
                <a:latin typeface="IBM Plex Sans" panose="020B0503050203000203" pitchFamily="34" charset="0"/>
              </a:rPr>
              <a:t>McMaster University</a:t>
            </a:r>
          </a:p>
        </p:txBody>
      </p:sp>
      <p:sp>
        <p:nvSpPr>
          <p:cNvPr id="93" name="Rectangle: Rounded Corners 92">
            <a:extLst>
              <a:ext uri="{FF2B5EF4-FFF2-40B4-BE49-F238E27FC236}">
                <a16:creationId xmlns:a16="http://schemas.microsoft.com/office/drawing/2014/main" id="{89DD7F4C-A379-31E1-D954-FD11BE50A13F}"/>
              </a:ext>
            </a:extLst>
          </p:cNvPr>
          <p:cNvSpPr/>
          <p:nvPr/>
        </p:nvSpPr>
        <p:spPr>
          <a:xfrm>
            <a:off x="388939" y="3540749"/>
            <a:ext cx="7539667" cy="167562"/>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Rounded Corners 94">
            <a:extLst>
              <a:ext uri="{FF2B5EF4-FFF2-40B4-BE49-F238E27FC236}">
                <a16:creationId xmlns:a16="http://schemas.microsoft.com/office/drawing/2014/main" id="{BC9DBC76-5F41-7BF1-B9B7-E370A497DFF1}"/>
              </a:ext>
            </a:extLst>
          </p:cNvPr>
          <p:cNvSpPr/>
          <p:nvPr/>
        </p:nvSpPr>
        <p:spPr>
          <a:xfrm>
            <a:off x="4164389" y="3544913"/>
            <a:ext cx="404942" cy="160367"/>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02BA1861-7B61-A5F4-A8D7-542FE7DB3461}"/>
              </a:ext>
            </a:extLst>
          </p:cNvPr>
          <p:cNvSpPr txBox="1"/>
          <p:nvPr/>
        </p:nvSpPr>
        <p:spPr>
          <a:xfrm>
            <a:off x="7293454" y="3499543"/>
            <a:ext cx="694526" cy="253916"/>
          </a:xfrm>
          <a:prstGeom prst="rect">
            <a:avLst/>
          </a:prstGeom>
          <a:noFill/>
        </p:spPr>
        <p:txBody>
          <a:bodyPr wrap="square" rtlCol="0">
            <a:spAutoFit/>
          </a:bodyPr>
          <a:lstStyle/>
          <a:p>
            <a:r>
              <a:rPr lang="en-US" sz="1050" b="1">
                <a:latin typeface="IBM Plex Sans" panose="020B0503050203000203" pitchFamily="34" charset="0"/>
              </a:rPr>
              <a:t>+10.1%</a:t>
            </a:r>
          </a:p>
        </p:txBody>
      </p:sp>
      <p:sp>
        <p:nvSpPr>
          <p:cNvPr id="103" name="Rectangle: Rounded Corners 102">
            <a:extLst>
              <a:ext uri="{FF2B5EF4-FFF2-40B4-BE49-F238E27FC236}">
                <a16:creationId xmlns:a16="http://schemas.microsoft.com/office/drawing/2014/main" id="{80D1C860-9AC7-37A7-0D6C-2B96BCEA57FF}"/>
              </a:ext>
            </a:extLst>
          </p:cNvPr>
          <p:cNvSpPr/>
          <p:nvPr/>
        </p:nvSpPr>
        <p:spPr>
          <a:xfrm>
            <a:off x="-1" y="3266802"/>
            <a:ext cx="7928607" cy="166730"/>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Rounded Corners 103">
            <a:extLst>
              <a:ext uri="{FF2B5EF4-FFF2-40B4-BE49-F238E27FC236}">
                <a16:creationId xmlns:a16="http://schemas.microsoft.com/office/drawing/2014/main" id="{B05E25E1-D8D5-B665-FE8C-12BBF27E9D21}"/>
              </a:ext>
            </a:extLst>
          </p:cNvPr>
          <p:cNvSpPr/>
          <p:nvPr/>
        </p:nvSpPr>
        <p:spPr>
          <a:xfrm>
            <a:off x="4174673" y="3271405"/>
            <a:ext cx="432000" cy="156087"/>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a:extLst>
              <a:ext uri="{FF2B5EF4-FFF2-40B4-BE49-F238E27FC236}">
                <a16:creationId xmlns:a16="http://schemas.microsoft.com/office/drawing/2014/main" id="{D47FF055-DE52-348C-543C-6B50B273CAED}"/>
              </a:ext>
            </a:extLst>
          </p:cNvPr>
          <p:cNvSpPr txBox="1"/>
          <p:nvPr/>
        </p:nvSpPr>
        <p:spPr>
          <a:xfrm>
            <a:off x="7265491" y="3225626"/>
            <a:ext cx="721892" cy="253916"/>
          </a:xfrm>
          <a:prstGeom prst="rect">
            <a:avLst/>
          </a:prstGeom>
          <a:noFill/>
        </p:spPr>
        <p:txBody>
          <a:bodyPr wrap="square" rtlCol="0">
            <a:spAutoFit/>
          </a:bodyPr>
          <a:lstStyle/>
          <a:p>
            <a:r>
              <a:rPr lang="en-US" sz="1050" b="1">
                <a:latin typeface="IBM Plex Sans" panose="020B0503050203000203" pitchFamily="34" charset="0"/>
              </a:rPr>
              <a:t>+11.5%</a:t>
            </a:r>
          </a:p>
        </p:txBody>
      </p:sp>
      <p:sp>
        <p:nvSpPr>
          <p:cNvPr id="107" name="Rectangle: Rounded Corners 106">
            <a:extLst>
              <a:ext uri="{FF2B5EF4-FFF2-40B4-BE49-F238E27FC236}">
                <a16:creationId xmlns:a16="http://schemas.microsoft.com/office/drawing/2014/main" id="{DD8688DC-8919-EF1E-49D6-D8EEB7CA5994}"/>
              </a:ext>
            </a:extLst>
          </p:cNvPr>
          <p:cNvSpPr/>
          <p:nvPr/>
        </p:nvSpPr>
        <p:spPr>
          <a:xfrm>
            <a:off x="1979272" y="3822007"/>
            <a:ext cx="5954546" cy="152445"/>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extLst>
              <a:ext uri="{FF2B5EF4-FFF2-40B4-BE49-F238E27FC236}">
                <a16:creationId xmlns:a16="http://schemas.microsoft.com/office/drawing/2014/main" id="{0C653E6A-2692-BA15-9800-C7491C0F2AF8}"/>
              </a:ext>
            </a:extLst>
          </p:cNvPr>
          <p:cNvSpPr txBox="1"/>
          <p:nvPr/>
        </p:nvSpPr>
        <p:spPr>
          <a:xfrm>
            <a:off x="7321888" y="3766838"/>
            <a:ext cx="694526" cy="253916"/>
          </a:xfrm>
          <a:prstGeom prst="rect">
            <a:avLst/>
          </a:prstGeom>
          <a:noFill/>
        </p:spPr>
        <p:txBody>
          <a:bodyPr wrap="square" rtlCol="0">
            <a:spAutoFit/>
          </a:bodyPr>
          <a:lstStyle/>
          <a:p>
            <a:r>
              <a:rPr lang="en-US" sz="1050" b="1">
                <a:latin typeface="IBM Plex Sans" panose="020B0503050203000203" pitchFamily="34" charset="0"/>
              </a:rPr>
              <a:t>+9.3%</a:t>
            </a:r>
          </a:p>
        </p:txBody>
      </p:sp>
      <p:sp>
        <p:nvSpPr>
          <p:cNvPr id="148" name="TextBox 147">
            <a:extLst>
              <a:ext uri="{FF2B5EF4-FFF2-40B4-BE49-F238E27FC236}">
                <a16:creationId xmlns:a16="http://schemas.microsoft.com/office/drawing/2014/main" id="{50E5AD32-8556-951D-E161-7ADF0036022D}"/>
              </a:ext>
            </a:extLst>
          </p:cNvPr>
          <p:cNvSpPr txBox="1"/>
          <p:nvPr/>
        </p:nvSpPr>
        <p:spPr>
          <a:xfrm>
            <a:off x="7351380" y="4354706"/>
            <a:ext cx="694526" cy="253916"/>
          </a:xfrm>
          <a:prstGeom prst="rect">
            <a:avLst/>
          </a:prstGeom>
          <a:noFill/>
        </p:spPr>
        <p:txBody>
          <a:bodyPr wrap="square" rtlCol="0">
            <a:spAutoFit/>
          </a:bodyPr>
          <a:lstStyle/>
          <a:p>
            <a:r>
              <a:rPr lang="en-US" sz="1050" b="1">
                <a:latin typeface="IBM Plex Sans" panose="020B0503050203000203" pitchFamily="34" charset="0"/>
              </a:rPr>
              <a:t>+5.2%</a:t>
            </a:r>
          </a:p>
        </p:txBody>
      </p:sp>
      <p:sp>
        <p:nvSpPr>
          <p:cNvPr id="149" name="Rectangle: Rounded Corners 148">
            <a:extLst>
              <a:ext uri="{FF2B5EF4-FFF2-40B4-BE49-F238E27FC236}">
                <a16:creationId xmlns:a16="http://schemas.microsoft.com/office/drawing/2014/main" id="{1695584C-A59B-F139-E1D7-EE4704D018CD}"/>
              </a:ext>
            </a:extLst>
          </p:cNvPr>
          <p:cNvSpPr/>
          <p:nvPr/>
        </p:nvSpPr>
        <p:spPr>
          <a:xfrm>
            <a:off x="2595935" y="4111412"/>
            <a:ext cx="5332673" cy="161514"/>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a:extLst>
              <a:ext uri="{FF2B5EF4-FFF2-40B4-BE49-F238E27FC236}">
                <a16:creationId xmlns:a16="http://schemas.microsoft.com/office/drawing/2014/main" id="{7635C600-2615-D35D-19E4-E5CE4BE4C923}"/>
              </a:ext>
            </a:extLst>
          </p:cNvPr>
          <p:cNvSpPr txBox="1"/>
          <p:nvPr/>
        </p:nvSpPr>
        <p:spPr>
          <a:xfrm>
            <a:off x="7333461" y="4058711"/>
            <a:ext cx="694526" cy="253916"/>
          </a:xfrm>
          <a:prstGeom prst="rect">
            <a:avLst/>
          </a:prstGeom>
          <a:noFill/>
        </p:spPr>
        <p:txBody>
          <a:bodyPr wrap="square" rtlCol="0">
            <a:spAutoFit/>
          </a:bodyPr>
          <a:lstStyle/>
          <a:p>
            <a:r>
              <a:rPr lang="en-US" sz="1050" b="1">
                <a:latin typeface="IBM Plex Sans" panose="020B0503050203000203" pitchFamily="34" charset="0"/>
              </a:rPr>
              <a:t>+6.4%</a:t>
            </a:r>
          </a:p>
        </p:txBody>
      </p:sp>
      <p:sp>
        <p:nvSpPr>
          <p:cNvPr id="178" name="Rectangle: Rounded Corners 177">
            <a:extLst>
              <a:ext uri="{FF2B5EF4-FFF2-40B4-BE49-F238E27FC236}">
                <a16:creationId xmlns:a16="http://schemas.microsoft.com/office/drawing/2014/main" id="{92C808DE-4BD7-3730-6F99-39EC39EDAB82}"/>
              </a:ext>
            </a:extLst>
          </p:cNvPr>
          <p:cNvSpPr/>
          <p:nvPr/>
        </p:nvSpPr>
        <p:spPr>
          <a:xfrm>
            <a:off x="2703287" y="4684956"/>
            <a:ext cx="5225322" cy="170667"/>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Rounded Corners 178">
            <a:extLst>
              <a:ext uri="{FF2B5EF4-FFF2-40B4-BE49-F238E27FC236}">
                <a16:creationId xmlns:a16="http://schemas.microsoft.com/office/drawing/2014/main" id="{59866F7A-3FF4-28FA-26C2-41DF63E4872A}"/>
              </a:ext>
            </a:extLst>
          </p:cNvPr>
          <p:cNvSpPr/>
          <p:nvPr/>
        </p:nvSpPr>
        <p:spPr>
          <a:xfrm>
            <a:off x="4178637" y="4394517"/>
            <a:ext cx="194459" cy="177794"/>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TextBox 179">
            <a:extLst>
              <a:ext uri="{FF2B5EF4-FFF2-40B4-BE49-F238E27FC236}">
                <a16:creationId xmlns:a16="http://schemas.microsoft.com/office/drawing/2014/main" id="{11DE5A9F-0712-114B-D7A9-F0BBB3B1E519}"/>
              </a:ext>
            </a:extLst>
          </p:cNvPr>
          <p:cNvSpPr txBox="1"/>
          <p:nvPr/>
        </p:nvSpPr>
        <p:spPr>
          <a:xfrm>
            <a:off x="7352410" y="4643751"/>
            <a:ext cx="694526" cy="253916"/>
          </a:xfrm>
          <a:prstGeom prst="rect">
            <a:avLst/>
          </a:prstGeom>
          <a:noFill/>
        </p:spPr>
        <p:txBody>
          <a:bodyPr wrap="square" rtlCol="0">
            <a:spAutoFit/>
          </a:bodyPr>
          <a:lstStyle/>
          <a:p>
            <a:r>
              <a:rPr lang="en-US" sz="1050" b="1">
                <a:latin typeface="IBM Plex Sans" panose="020B0503050203000203" pitchFamily="34" charset="0"/>
              </a:rPr>
              <a:t>+5.1%</a:t>
            </a:r>
          </a:p>
        </p:txBody>
      </p:sp>
      <p:sp>
        <p:nvSpPr>
          <p:cNvPr id="181" name="TextBox 180">
            <a:extLst>
              <a:ext uri="{FF2B5EF4-FFF2-40B4-BE49-F238E27FC236}">
                <a16:creationId xmlns:a16="http://schemas.microsoft.com/office/drawing/2014/main" id="{2679E5AE-49AB-2464-0860-39D0C077932B}"/>
              </a:ext>
            </a:extLst>
          </p:cNvPr>
          <p:cNvSpPr txBox="1"/>
          <p:nvPr/>
        </p:nvSpPr>
        <p:spPr>
          <a:xfrm>
            <a:off x="-37065" y="3217902"/>
            <a:ext cx="4183901" cy="253916"/>
          </a:xfrm>
          <a:prstGeom prst="rect">
            <a:avLst/>
          </a:prstGeom>
          <a:noFill/>
        </p:spPr>
        <p:txBody>
          <a:bodyPr wrap="square" rtlCol="0">
            <a:spAutoFit/>
          </a:bodyPr>
          <a:lstStyle/>
          <a:p>
            <a:pPr algn="ctr"/>
            <a:r>
              <a:rPr lang="en-US" sz="1050" b="1">
                <a:latin typeface="IBM Plex Sans" panose="020B0503050203000203" pitchFamily="34" charset="0"/>
              </a:rPr>
              <a:t>Western University (including King’s College and Huron College)</a:t>
            </a:r>
          </a:p>
        </p:txBody>
      </p:sp>
      <p:grpSp>
        <p:nvGrpSpPr>
          <p:cNvPr id="187" name="Group 186">
            <a:extLst>
              <a:ext uri="{FF2B5EF4-FFF2-40B4-BE49-F238E27FC236}">
                <a16:creationId xmlns:a16="http://schemas.microsoft.com/office/drawing/2014/main" id="{4CBDC58C-C53B-34AB-6A8C-207B2BBD8EED}"/>
              </a:ext>
            </a:extLst>
          </p:cNvPr>
          <p:cNvGrpSpPr/>
          <p:nvPr/>
        </p:nvGrpSpPr>
        <p:grpSpPr>
          <a:xfrm flipH="1">
            <a:off x="3741669" y="5302179"/>
            <a:ext cx="65152" cy="214600"/>
            <a:chOff x="4920625" y="2132503"/>
            <a:chExt cx="2514600" cy="2514600"/>
          </a:xfrm>
        </p:grpSpPr>
        <p:sp>
          <p:nvSpPr>
            <p:cNvPr id="188" name="Circle: Hollow 187">
              <a:extLst>
                <a:ext uri="{FF2B5EF4-FFF2-40B4-BE49-F238E27FC236}">
                  <a16:creationId xmlns:a16="http://schemas.microsoft.com/office/drawing/2014/main" id="{37B37522-EDAA-C5CF-51D8-1999903B0C7D}"/>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Shape 188">
              <a:extLst>
                <a:ext uri="{FF2B5EF4-FFF2-40B4-BE49-F238E27FC236}">
                  <a16:creationId xmlns:a16="http://schemas.microsoft.com/office/drawing/2014/main" id="{5A7078EF-024A-19B4-D374-C8308BB28D58}"/>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1" name="Rectangle: Rounded Corners 190">
            <a:extLst>
              <a:ext uri="{FF2B5EF4-FFF2-40B4-BE49-F238E27FC236}">
                <a16:creationId xmlns:a16="http://schemas.microsoft.com/office/drawing/2014/main" id="{3DA11C01-EE8A-30B1-9415-882DBE300456}"/>
              </a:ext>
            </a:extLst>
          </p:cNvPr>
          <p:cNvSpPr/>
          <p:nvPr/>
        </p:nvSpPr>
        <p:spPr>
          <a:xfrm flipH="1">
            <a:off x="360605" y="4988210"/>
            <a:ext cx="5467258" cy="180022"/>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extBox 191">
            <a:extLst>
              <a:ext uri="{FF2B5EF4-FFF2-40B4-BE49-F238E27FC236}">
                <a16:creationId xmlns:a16="http://schemas.microsoft.com/office/drawing/2014/main" id="{11BAE7A1-3415-02C9-A04B-68A5DA69E94C}"/>
              </a:ext>
            </a:extLst>
          </p:cNvPr>
          <p:cNvSpPr txBox="1"/>
          <p:nvPr/>
        </p:nvSpPr>
        <p:spPr>
          <a:xfrm flipH="1">
            <a:off x="398389" y="4944762"/>
            <a:ext cx="694526" cy="253916"/>
          </a:xfrm>
          <a:prstGeom prst="rect">
            <a:avLst/>
          </a:prstGeom>
          <a:noFill/>
        </p:spPr>
        <p:txBody>
          <a:bodyPr wrap="square" rtlCol="0">
            <a:spAutoFit/>
          </a:bodyPr>
          <a:lstStyle/>
          <a:p>
            <a:r>
              <a:rPr lang="en-US" sz="1050" b="1">
                <a:latin typeface="IBM Plex Sans" panose="020B0503050203000203" pitchFamily="34" charset="0"/>
              </a:rPr>
              <a:t>-2.6%</a:t>
            </a:r>
          </a:p>
        </p:txBody>
      </p:sp>
      <p:sp>
        <p:nvSpPr>
          <p:cNvPr id="195" name="TextBox 194">
            <a:extLst>
              <a:ext uri="{FF2B5EF4-FFF2-40B4-BE49-F238E27FC236}">
                <a16:creationId xmlns:a16="http://schemas.microsoft.com/office/drawing/2014/main" id="{F818546D-8D90-231F-DF79-9D4E1628CF0C}"/>
              </a:ext>
            </a:extLst>
          </p:cNvPr>
          <p:cNvSpPr txBox="1"/>
          <p:nvPr/>
        </p:nvSpPr>
        <p:spPr>
          <a:xfrm flipH="1">
            <a:off x="2297761" y="2122511"/>
            <a:ext cx="1916931" cy="415498"/>
          </a:xfrm>
          <a:prstGeom prst="rect">
            <a:avLst/>
          </a:prstGeom>
          <a:noFill/>
        </p:spPr>
        <p:txBody>
          <a:bodyPr wrap="square" rtlCol="0">
            <a:spAutoFit/>
          </a:bodyPr>
          <a:lstStyle/>
          <a:p>
            <a:pPr algn="ctr"/>
            <a:r>
              <a:rPr lang="en-US" sz="1050" b="1">
                <a:latin typeface="IBM Plex Sans" panose="020B0503050203000203" pitchFamily="34" charset="0"/>
              </a:rPr>
              <a:t>                                                                                                  Wilfrid Laurier University</a:t>
            </a:r>
          </a:p>
        </p:txBody>
      </p:sp>
      <p:sp>
        <p:nvSpPr>
          <p:cNvPr id="196" name="Rectangle: Rounded Corners 195">
            <a:extLst>
              <a:ext uri="{FF2B5EF4-FFF2-40B4-BE49-F238E27FC236}">
                <a16:creationId xmlns:a16="http://schemas.microsoft.com/office/drawing/2014/main" id="{23E3533D-ABB2-8EF7-5C6F-D1D774CC6CA8}"/>
              </a:ext>
            </a:extLst>
          </p:cNvPr>
          <p:cNvSpPr/>
          <p:nvPr/>
        </p:nvSpPr>
        <p:spPr>
          <a:xfrm flipH="1">
            <a:off x="360605" y="5276519"/>
            <a:ext cx="5441934" cy="159530"/>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D43E5CA7-4C6A-5738-7B0E-C221AD7C0488}"/>
              </a:ext>
            </a:extLst>
          </p:cNvPr>
          <p:cNvSpPr txBox="1"/>
          <p:nvPr/>
        </p:nvSpPr>
        <p:spPr>
          <a:xfrm flipH="1">
            <a:off x="387529" y="5221495"/>
            <a:ext cx="694526" cy="253916"/>
          </a:xfrm>
          <a:prstGeom prst="rect">
            <a:avLst/>
          </a:prstGeom>
          <a:noFill/>
        </p:spPr>
        <p:txBody>
          <a:bodyPr wrap="square" rtlCol="0">
            <a:spAutoFit/>
          </a:bodyPr>
          <a:lstStyle/>
          <a:p>
            <a:r>
              <a:rPr lang="en-US" sz="1050" b="1">
                <a:latin typeface="IBM Plex Sans" panose="020B0503050203000203" pitchFamily="34" charset="0"/>
              </a:rPr>
              <a:t>-10.2%</a:t>
            </a:r>
          </a:p>
        </p:txBody>
      </p:sp>
      <p:sp>
        <p:nvSpPr>
          <p:cNvPr id="198" name="TextBox 197">
            <a:extLst>
              <a:ext uri="{FF2B5EF4-FFF2-40B4-BE49-F238E27FC236}">
                <a16:creationId xmlns:a16="http://schemas.microsoft.com/office/drawing/2014/main" id="{88E0FC9D-93D4-0EBB-9BBB-AA351E8B304F}"/>
              </a:ext>
            </a:extLst>
          </p:cNvPr>
          <p:cNvSpPr txBox="1"/>
          <p:nvPr/>
        </p:nvSpPr>
        <p:spPr>
          <a:xfrm flipH="1">
            <a:off x="2595935" y="2456003"/>
            <a:ext cx="1916931" cy="386308"/>
          </a:xfrm>
          <a:prstGeom prst="rect">
            <a:avLst/>
          </a:prstGeom>
          <a:noFill/>
        </p:spPr>
        <p:txBody>
          <a:bodyPr wrap="square" rtlCol="0">
            <a:spAutoFit/>
          </a:bodyPr>
          <a:lstStyle/>
          <a:p>
            <a:pPr algn="ctr"/>
            <a:r>
              <a:rPr lang="en-US" sz="1050" b="1">
                <a:latin typeface="IBM Plex Sans" panose="020B0503050203000203" pitchFamily="34" charset="0"/>
              </a:rPr>
              <a:t>                                                                                                  York University</a:t>
            </a:r>
          </a:p>
        </p:txBody>
      </p:sp>
      <p:sp>
        <p:nvSpPr>
          <p:cNvPr id="199" name="TextBox 198">
            <a:extLst>
              <a:ext uri="{FF2B5EF4-FFF2-40B4-BE49-F238E27FC236}">
                <a16:creationId xmlns:a16="http://schemas.microsoft.com/office/drawing/2014/main" id="{8DDD2F2F-BEE8-87F6-6F88-A11C82FE981B}"/>
              </a:ext>
            </a:extLst>
          </p:cNvPr>
          <p:cNvSpPr txBox="1"/>
          <p:nvPr/>
        </p:nvSpPr>
        <p:spPr>
          <a:xfrm>
            <a:off x="1872440" y="3766759"/>
            <a:ext cx="2330678" cy="253916"/>
          </a:xfrm>
          <a:prstGeom prst="rect">
            <a:avLst/>
          </a:prstGeom>
          <a:noFill/>
        </p:spPr>
        <p:txBody>
          <a:bodyPr wrap="square" rtlCol="0">
            <a:spAutoFit/>
          </a:bodyPr>
          <a:lstStyle/>
          <a:p>
            <a:pPr algn="ctr"/>
            <a:r>
              <a:rPr lang="en-US" sz="1050" b="1">
                <a:latin typeface="IBM Plex Sans" panose="020B0503050203000203" pitchFamily="34" charset="0"/>
              </a:rPr>
              <a:t>Toronto Metropolitan University</a:t>
            </a:r>
          </a:p>
        </p:txBody>
      </p:sp>
      <p:sp>
        <p:nvSpPr>
          <p:cNvPr id="201" name="TextBox 200">
            <a:extLst>
              <a:ext uri="{FF2B5EF4-FFF2-40B4-BE49-F238E27FC236}">
                <a16:creationId xmlns:a16="http://schemas.microsoft.com/office/drawing/2014/main" id="{2A1FEB49-99B3-65A3-C4A2-594DC89FF0DA}"/>
              </a:ext>
            </a:extLst>
          </p:cNvPr>
          <p:cNvSpPr txBox="1"/>
          <p:nvPr/>
        </p:nvSpPr>
        <p:spPr>
          <a:xfrm>
            <a:off x="4147182" y="5103705"/>
            <a:ext cx="1655357" cy="415498"/>
          </a:xfrm>
          <a:prstGeom prst="rect">
            <a:avLst/>
          </a:prstGeom>
          <a:noFill/>
        </p:spPr>
        <p:txBody>
          <a:bodyPr wrap="square" lIns="91440" tIns="45720" rIns="91440" bIns="45720" rtlCol="0" anchor="t">
            <a:spAutoFit/>
          </a:bodyPr>
          <a:lstStyle/>
          <a:p>
            <a:r>
              <a:rPr lang="en-US" sz="1050" b="1">
                <a:latin typeface="IBM Plex Sans"/>
              </a:rPr>
              <a:t>                                                                                                  Windsor</a:t>
            </a:r>
            <a:endParaRPr lang="en-US" sz="1050" b="1">
              <a:latin typeface="IBM Plex Sans" panose="020B0503050203000203" pitchFamily="34" charset="0"/>
            </a:endParaRPr>
          </a:p>
        </p:txBody>
      </p:sp>
      <p:grpSp>
        <p:nvGrpSpPr>
          <p:cNvPr id="203" name="Group 202">
            <a:extLst>
              <a:ext uri="{FF2B5EF4-FFF2-40B4-BE49-F238E27FC236}">
                <a16:creationId xmlns:a16="http://schemas.microsoft.com/office/drawing/2014/main" id="{91C6B90B-8BF4-E041-C1C1-C3FC9F2DCB01}"/>
              </a:ext>
            </a:extLst>
          </p:cNvPr>
          <p:cNvGrpSpPr/>
          <p:nvPr/>
        </p:nvGrpSpPr>
        <p:grpSpPr>
          <a:xfrm>
            <a:off x="4169257" y="4685006"/>
            <a:ext cx="741017" cy="462704"/>
            <a:chOff x="6893230" y="1493295"/>
            <a:chExt cx="2219367" cy="497666"/>
          </a:xfrm>
        </p:grpSpPr>
        <p:sp>
          <p:nvSpPr>
            <p:cNvPr id="204" name="Rectangle: Rounded Corners 203">
              <a:extLst>
                <a:ext uri="{FF2B5EF4-FFF2-40B4-BE49-F238E27FC236}">
                  <a16:creationId xmlns:a16="http://schemas.microsoft.com/office/drawing/2014/main" id="{6BCC583D-AB33-6911-76D6-2AD6A66A3728}"/>
                </a:ext>
              </a:extLst>
            </p:cNvPr>
            <p:cNvSpPr/>
            <p:nvPr/>
          </p:nvSpPr>
          <p:spPr>
            <a:xfrm>
              <a:off x="6893230" y="1493295"/>
              <a:ext cx="571451" cy="177482"/>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 name="Group 204">
              <a:extLst>
                <a:ext uri="{FF2B5EF4-FFF2-40B4-BE49-F238E27FC236}">
                  <a16:creationId xmlns:a16="http://schemas.microsoft.com/office/drawing/2014/main" id="{4F7A4D92-2D5D-9A32-7FE2-A7C089067FFC}"/>
                </a:ext>
              </a:extLst>
            </p:cNvPr>
            <p:cNvGrpSpPr/>
            <p:nvPr/>
          </p:nvGrpSpPr>
          <p:grpSpPr>
            <a:xfrm>
              <a:off x="8806387" y="1758812"/>
              <a:ext cx="306210" cy="232149"/>
              <a:chOff x="4920625" y="2132503"/>
              <a:chExt cx="2514600" cy="2514600"/>
            </a:xfrm>
          </p:grpSpPr>
          <p:sp>
            <p:nvSpPr>
              <p:cNvPr id="206" name="Circle: Hollow 205">
                <a:extLst>
                  <a:ext uri="{FF2B5EF4-FFF2-40B4-BE49-F238E27FC236}">
                    <a16:creationId xmlns:a16="http://schemas.microsoft.com/office/drawing/2014/main" id="{E3D6922C-4876-D982-5992-0158EB476844}"/>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reeform: Shape 206">
                <a:extLst>
                  <a:ext uri="{FF2B5EF4-FFF2-40B4-BE49-F238E27FC236}">
                    <a16:creationId xmlns:a16="http://schemas.microsoft.com/office/drawing/2014/main" id="{C8B6A983-091C-A889-6536-E18CFEB1AE4F}"/>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12" name="TextBox 211">
            <a:extLst>
              <a:ext uri="{FF2B5EF4-FFF2-40B4-BE49-F238E27FC236}">
                <a16:creationId xmlns:a16="http://schemas.microsoft.com/office/drawing/2014/main" id="{875DB908-C895-B6AC-2BFD-7CB77B4320B2}"/>
              </a:ext>
            </a:extLst>
          </p:cNvPr>
          <p:cNvSpPr txBox="1"/>
          <p:nvPr/>
        </p:nvSpPr>
        <p:spPr>
          <a:xfrm>
            <a:off x="2068821" y="4629259"/>
            <a:ext cx="2046758" cy="246802"/>
          </a:xfrm>
          <a:prstGeom prst="rect">
            <a:avLst/>
          </a:prstGeom>
          <a:noFill/>
        </p:spPr>
        <p:txBody>
          <a:bodyPr wrap="square" rtlCol="0">
            <a:spAutoFit/>
          </a:bodyPr>
          <a:lstStyle/>
          <a:p>
            <a:pPr algn="ctr"/>
            <a:r>
              <a:rPr lang="en-US" sz="1050" b="1">
                <a:latin typeface="IBM Plex Sans" panose="020B0503050203000203" pitchFamily="34" charset="0"/>
              </a:rPr>
              <a:t>                    Carleton University</a:t>
            </a:r>
          </a:p>
        </p:txBody>
      </p:sp>
      <p:sp>
        <p:nvSpPr>
          <p:cNvPr id="213" name="TextBox 212">
            <a:extLst>
              <a:ext uri="{FF2B5EF4-FFF2-40B4-BE49-F238E27FC236}">
                <a16:creationId xmlns:a16="http://schemas.microsoft.com/office/drawing/2014/main" id="{4590118A-1DF8-9EED-B523-F9013F22601C}"/>
              </a:ext>
            </a:extLst>
          </p:cNvPr>
          <p:cNvSpPr txBox="1"/>
          <p:nvPr/>
        </p:nvSpPr>
        <p:spPr>
          <a:xfrm>
            <a:off x="2059788" y="4344015"/>
            <a:ext cx="2118199" cy="261459"/>
          </a:xfrm>
          <a:prstGeom prst="rect">
            <a:avLst/>
          </a:prstGeom>
          <a:noFill/>
        </p:spPr>
        <p:txBody>
          <a:bodyPr wrap="square" rtlCol="0">
            <a:spAutoFit/>
          </a:bodyPr>
          <a:lstStyle/>
          <a:p>
            <a:pPr algn="ctr"/>
            <a:r>
              <a:rPr lang="en-US" sz="1050" b="1">
                <a:latin typeface="IBM Plex Sans" panose="020B0503050203000203" pitchFamily="34" charset="0"/>
              </a:rPr>
              <a:t>                     Queen’s University</a:t>
            </a:r>
          </a:p>
        </p:txBody>
      </p:sp>
      <p:sp>
        <p:nvSpPr>
          <p:cNvPr id="214" name="Rectangle: Rounded Corners 213">
            <a:extLst>
              <a:ext uri="{FF2B5EF4-FFF2-40B4-BE49-F238E27FC236}">
                <a16:creationId xmlns:a16="http://schemas.microsoft.com/office/drawing/2014/main" id="{C37CE2E2-5A16-06B5-3F6F-A3E045689C1B}"/>
              </a:ext>
            </a:extLst>
          </p:cNvPr>
          <p:cNvSpPr/>
          <p:nvPr/>
        </p:nvSpPr>
        <p:spPr>
          <a:xfrm>
            <a:off x="4169763" y="2316956"/>
            <a:ext cx="1368000" cy="190331"/>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Rounded Corners 215">
            <a:extLst>
              <a:ext uri="{FF2B5EF4-FFF2-40B4-BE49-F238E27FC236}">
                <a16:creationId xmlns:a16="http://schemas.microsoft.com/office/drawing/2014/main" id="{762DB2EC-33A9-3F28-510D-03630BCBE0C5}"/>
              </a:ext>
            </a:extLst>
          </p:cNvPr>
          <p:cNvSpPr/>
          <p:nvPr/>
        </p:nvSpPr>
        <p:spPr>
          <a:xfrm>
            <a:off x="4167843" y="2968309"/>
            <a:ext cx="482400" cy="181762"/>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Rounded Corners 219">
            <a:extLst>
              <a:ext uri="{FF2B5EF4-FFF2-40B4-BE49-F238E27FC236}">
                <a16:creationId xmlns:a16="http://schemas.microsoft.com/office/drawing/2014/main" id="{9E82A9D3-E6D1-A237-B33B-906597CD469A}"/>
              </a:ext>
            </a:extLst>
          </p:cNvPr>
          <p:cNvSpPr/>
          <p:nvPr/>
        </p:nvSpPr>
        <p:spPr>
          <a:xfrm>
            <a:off x="4170569" y="3820460"/>
            <a:ext cx="369626" cy="150964"/>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Rounded Corners 220">
            <a:extLst>
              <a:ext uri="{FF2B5EF4-FFF2-40B4-BE49-F238E27FC236}">
                <a16:creationId xmlns:a16="http://schemas.microsoft.com/office/drawing/2014/main" id="{1EE84DF6-F9B3-963D-3F4A-1A18672ADD0E}"/>
              </a:ext>
            </a:extLst>
          </p:cNvPr>
          <p:cNvSpPr/>
          <p:nvPr/>
        </p:nvSpPr>
        <p:spPr>
          <a:xfrm>
            <a:off x="4167758" y="4115580"/>
            <a:ext cx="237600" cy="156288"/>
          </a:xfrm>
          <a:prstGeom prst="roundRect">
            <a:avLst>
              <a:gd name="adj" fmla="val 50000"/>
            </a:avLst>
          </a:prstGeom>
          <a:gradFill flip="none" rotWithShape="1">
            <a:gsLst>
              <a:gs pos="0">
                <a:srgbClr val="CCFF66"/>
              </a:gs>
              <a:gs pos="86000">
                <a:srgbClr val="33CC3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Rounded Corners 222">
            <a:extLst>
              <a:ext uri="{FF2B5EF4-FFF2-40B4-BE49-F238E27FC236}">
                <a16:creationId xmlns:a16="http://schemas.microsoft.com/office/drawing/2014/main" id="{952C55CC-9CA3-699B-0932-C9A3036CC38A}"/>
              </a:ext>
            </a:extLst>
          </p:cNvPr>
          <p:cNvSpPr/>
          <p:nvPr/>
        </p:nvSpPr>
        <p:spPr>
          <a:xfrm>
            <a:off x="4022521" y="4995470"/>
            <a:ext cx="162000" cy="16501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Rounded Corners 223">
            <a:extLst>
              <a:ext uri="{FF2B5EF4-FFF2-40B4-BE49-F238E27FC236}">
                <a16:creationId xmlns:a16="http://schemas.microsoft.com/office/drawing/2014/main" id="{97624702-60B2-405F-D57C-4C6A77E612BC}"/>
              </a:ext>
            </a:extLst>
          </p:cNvPr>
          <p:cNvSpPr/>
          <p:nvPr/>
        </p:nvSpPr>
        <p:spPr>
          <a:xfrm>
            <a:off x="3768810" y="5277648"/>
            <a:ext cx="391569" cy="163677"/>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BBFD17DA-2711-E519-96C5-ECD538F97686}"/>
              </a:ext>
            </a:extLst>
          </p:cNvPr>
          <p:cNvSpPr txBox="1"/>
          <p:nvPr/>
        </p:nvSpPr>
        <p:spPr>
          <a:xfrm>
            <a:off x="2443236" y="4059712"/>
            <a:ext cx="1849409" cy="253916"/>
          </a:xfrm>
          <a:prstGeom prst="rect">
            <a:avLst/>
          </a:prstGeom>
          <a:noFill/>
        </p:spPr>
        <p:txBody>
          <a:bodyPr wrap="square" rtlCol="0">
            <a:spAutoFit/>
          </a:bodyPr>
          <a:lstStyle/>
          <a:p>
            <a:pPr algn="ctr"/>
            <a:r>
              <a:rPr lang="en-US" sz="1050" b="1">
                <a:latin typeface="IBM Plex Sans" panose="020B0503050203000203" pitchFamily="34" charset="0"/>
              </a:rPr>
              <a:t>University of Toronto</a:t>
            </a:r>
          </a:p>
        </p:txBody>
      </p:sp>
      <p:sp>
        <p:nvSpPr>
          <p:cNvPr id="151" name="TextBox 150">
            <a:extLst>
              <a:ext uri="{FF2B5EF4-FFF2-40B4-BE49-F238E27FC236}">
                <a16:creationId xmlns:a16="http://schemas.microsoft.com/office/drawing/2014/main" id="{DADA4691-7816-71E2-FD3F-9BCFCF49233A}"/>
              </a:ext>
            </a:extLst>
          </p:cNvPr>
          <p:cNvSpPr txBox="1"/>
          <p:nvPr/>
        </p:nvSpPr>
        <p:spPr>
          <a:xfrm>
            <a:off x="4180809" y="4792223"/>
            <a:ext cx="1673178" cy="403858"/>
          </a:xfrm>
          <a:prstGeom prst="rect">
            <a:avLst/>
          </a:prstGeom>
          <a:noFill/>
        </p:spPr>
        <p:txBody>
          <a:bodyPr wrap="square" rtlCol="0">
            <a:spAutoFit/>
          </a:bodyPr>
          <a:lstStyle/>
          <a:p>
            <a:pPr algn="ctr"/>
            <a:r>
              <a:rPr lang="en-US" sz="1050" b="1">
                <a:latin typeface="IBM Plex Sans" panose="020B0503050203000203" pitchFamily="34" charset="0"/>
              </a:rPr>
              <a:t>                                                                                                      Ontario Tech University</a:t>
            </a:r>
          </a:p>
        </p:txBody>
      </p:sp>
      <p:sp>
        <p:nvSpPr>
          <p:cNvPr id="225" name="Rectangle: Rounded Corners 224">
            <a:extLst>
              <a:ext uri="{FF2B5EF4-FFF2-40B4-BE49-F238E27FC236}">
                <a16:creationId xmlns:a16="http://schemas.microsoft.com/office/drawing/2014/main" id="{8C66D728-A0FB-48C4-52F6-746BED545BE8}"/>
              </a:ext>
            </a:extLst>
          </p:cNvPr>
          <p:cNvSpPr/>
          <p:nvPr/>
        </p:nvSpPr>
        <p:spPr>
          <a:xfrm flipH="1">
            <a:off x="354079" y="5523898"/>
            <a:ext cx="5057085" cy="180021"/>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TextBox 225">
            <a:extLst>
              <a:ext uri="{FF2B5EF4-FFF2-40B4-BE49-F238E27FC236}">
                <a16:creationId xmlns:a16="http://schemas.microsoft.com/office/drawing/2014/main" id="{3281A9A7-D32A-6830-522D-EB35D4C0B9A5}"/>
              </a:ext>
            </a:extLst>
          </p:cNvPr>
          <p:cNvSpPr txBox="1"/>
          <p:nvPr/>
        </p:nvSpPr>
        <p:spPr>
          <a:xfrm flipH="1">
            <a:off x="391863" y="5480451"/>
            <a:ext cx="694526" cy="253916"/>
          </a:xfrm>
          <a:prstGeom prst="rect">
            <a:avLst/>
          </a:prstGeom>
          <a:noFill/>
        </p:spPr>
        <p:txBody>
          <a:bodyPr wrap="square" rtlCol="0">
            <a:spAutoFit/>
          </a:bodyPr>
          <a:lstStyle/>
          <a:p>
            <a:r>
              <a:rPr lang="en-US" sz="1050" b="1">
                <a:latin typeface="IBM Plex Sans" panose="020B0503050203000203" pitchFamily="34" charset="0"/>
              </a:rPr>
              <a:t>-19.6%</a:t>
            </a:r>
          </a:p>
        </p:txBody>
      </p:sp>
      <p:sp>
        <p:nvSpPr>
          <p:cNvPr id="227" name="Rectangle: Rounded Corners 226">
            <a:extLst>
              <a:ext uri="{FF2B5EF4-FFF2-40B4-BE49-F238E27FC236}">
                <a16:creationId xmlns:a16="http://schemas.microsoft.com/office/drawing/2014/main" id="{27BE938A-6C7A-1270-2FB2-3707E7EB55DE}"/>
              </a:ext>
            </a:extLst>
          </p:cNvPr>
          <p:cNvSpPr/>
          <p:nvPr/>
        </p:nvSpPr>
        <p:spPr>
          <a:xfrm flipH="1">
            <a:off x="354079" y="5812207"/>
            <a:ext cx="7090940" cy="175709"/>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TextBox 227">
            <a:extLst>
              <a:ext uri="{FF2B5EF4-FFF2-40B4-BE49-F238E27FC236}">
                <a16:creationId xmlns:a16="http://schemas.microsoft.com/office/drawing/2014/main" id="{A74DFDF0-5265-2DF5-EA40-2D29F52D0B1E}"/>
              </a:ext>
            </a:extLst>
          </p:cNvPr>
          <p:cNvSpPr txBox="1"/>
          <p:nvPr/>
        </p:nvSpPr>
        <p:spPr>
          <a:xfrm flipH="1">
            <a:off x="408435" y="5775472"/>
            <a:ext cx="694526" cy="253916"/>
          </a:xfrm>
          <a:prstGeom prst="rect">
            <a:avLst/>
          </a:prstGeom>
          <a:noFill/>
        </p:spPr>
        <p:txBody>
          <a:bodyPr wrap="square" rtlCol="0">
            <a:spAutoFit/>
          </a:bodyPr>
          <a:lstStyle/>
          <a:p>
            <a:r>
              <a:rPr lang="en-US" sz="1050" b="1">
                <a:latin typeface="IBM Plex Sans" panose="020B0503050203000203" pitchFamily="34" charset="0"/>
              </a:rPr>
              <a:t>-42.9%</a:t>
            </a:r>
          </a:p>
        </p:txBody>
      </p:sp>
      <p:sp>
        <p:nvSpPr>
          <p:cNvPr id="230" name="Rectangle: Rounded Corners 229">
            <a:extLst>
              <a:ext uri="{FF2B5EF4-FFF2-40B4-BE49-F238E27FC236}">
                <a16:creationId xmlns:a16="http://schemas.microsoft.com/office/drawing/2014/main" id="{AB296D94-62A0-DEAB-195A-576EFEB10739}"/>
              </a:ext>
            </a:extLst>
          </p:cNvPr>
          <p:cNvSpPr/>
          <p:nvPr/>
        </p:nvSpPr>
        <p:spPr>
          <a:xfrm>
            <a:off x="3382099" y="5531158"/>
            <a:ext cx="774296" cy="179679"/>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Rounded Corners 230">
            <a:extLst>
              <a:ext uri="{FF2B5EF4-FFF2-40B4-BE49-F238E27FC236}">
                <a16:creationId xmlns:a16="http://schemas.microsoft.com/office/drawing/2014/main" id="{57610CC5-2497-CDA3-0E55-189EDD2E0898}"/>
              </a:ext>
            </a:extLst>
          </p:cNvPr>
          <p:cNvSpPr/>
          <p:nvPr/>
        </p:nvSpPr>
        <p:spPr>
          <a:xfrm>
            <a:off x="2540000" y="5819124"/>
            <a:ext cx="1613853" cy="175709"/>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extBox 111">
            <a:extLst>
              <a:ext uri="{FF2B5EF4-FFF2-40B4-BE49-F238E27FC236}">
                <a16:creationId xmlns:a16="http://schemas.microsoft.com/office/drawing/2014/main" id="{7E090AA1-2817-9368-F615-5FA920FE7A11}"/>
              </a:ext>
            </a:extLst>
          </p:cNvPr>
          <p:cNvSpPr txBox="1"/>
          <p:nvPr/>
        </p:nvSpPr>
        <p:spPr>
          <a:xfrm>
            <a:off x="4142986" y="5773242"/>
            <a:ext cx="3302033" cy="253916"/>
          </a:xfrm>
          <a:prstGeom prst="rect">
            <a:avLst/>
          </a:prstGeom>
          <a:noFill/>
        </p:spPr>
        <p:txBody>
          <a:bodyPr wrap="square" rtlCol="0">
            <a:spAutoFit/>
          </a:bodyPr>
          <a:lstStyle/>
          <a:p>
            <a:pPr algn="ctr"/>
            <a:r>
              <a:rPr lang="en-US" sz="1050" b="1">
                <a:latin typeface="IBM Plex Sans" panose="020B0503050203000203" pitchFamily="34" charset="0"/>
              </a:rPr>
              <a:t>Laurentian University (including Hearst Campus)</a:t>
            </a:r>
          </a:p>
        </p:txBody>
      </p:sp>
      <p:sp>
        <p:nvSpPr>
          <p:cNvPr id="190" name="TextBox 189">
            <a:extLst>
              <a:ext uri="{FF2B5EF4-FFF2-40B4-BE49-F238E27FC236}">
                <a16:creationId xmlns:a16="http://schemas.microsoft.com/office/drawing/2014/main" id="{9556A3DF-4099-BBDF-298B-979EDDBEEE17}"/>
              </a:ext>
            </a:extLst>
          </p:cNvPr>
          <p:cNvSpPr txBox="1"/>
          <p:nvPr/>
        </p:nvSpPr>
        <p:spPr>
          <a:xfrm flipH="1">
            <a:off x="4081451" y="5489245"/>
            <a:ext cx="1386050" cy="236078"/>
          </a:xfrm>
          <a:prstGeom prst="rect">
            <a:avLst/>
          </a:prstGeom>
          <a:noFill/>
        </p:spPr>
        <p:txBody>
          <a:bodyPr wrap="square" rtlCol="0">
            <a:spAutoFit/>
          </a:bodyPr>
          <a:lstStyle/>
          <a:p>
            <a:pPr algn="ctr"/>
            <a:r>
              <a:rPr lang="en-US" sz="1050" b="1">
                <a:latin typeface="IBM Plex Sans" panose="020B0503050203000203" pitchFamily="34" charset="0"/>
              </a:rPr>
              <a:t> OCAD University </a:t>
            </a:r>
          </a:p>
        </p:txBody>
      </p:sp>
      <p:sp>
        <p:nvSpPr>
          <p:cNvPr id="235" name="TextBox 9">
            <a:extLst>
              <a:ext uri="{FF2B5EF4-FFF2-40B4-BE49-F238E27FC236}">
                <a16:creationId xmlns:a16="http://schemas.microsoft.com/office/drawing/2014/main" id="{227A6D94-3708-A173-17A3-157AFC1FDDB1}"/>
              </a:ext>
            </a:extLst>
          </p:cNvPr>
          <p:cNvSpPr txBox="1"/>
          <p:nvPr/>
        </p:nvSpPr>
        <p:spPr>
          <a:xfrm>
            <a:off x="388939" y="3347033"/>
            <a:ext cx="3765399" cy="4154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University of Guelph (including Guelph-Humber Campus)  </a:t>
            </a:r>
          </a:p>
        </p:txBody>
      </p:sp>
      <p:graphicFrame>
        <p:nvGraphicFramePr>
          <p:cNvPr id="254" name="Table 253">
            <a:extLst>
              <a:ext uri="{FF2B5EF4-FFF2-40B4-BE49-F238E27FC236}">
                <a16:creationId xmlns:a16="http://schemas.microsoft.com/office/drawing/2014/main" id="{AE4CDC06-8FD6-4992-28CE-582FB3EA7D7B}"/>
              </a:ext>
            </a:extLst>
          </p:cNvPr>
          <p:cNvGraphicFramePr>
            <a:graphicFrameLocks noGrp="1"/>
          </p:cNvGraphicFramePr>
          <p:nvPr/>
        </p:nvGraphicFramePr>
        <p:xfrm>
          <a:off x="7968191" y="1542820"/>
          <a:ext cx="4067999" cy="4804690"/>
        </p:xfrm>
        <a:graphic>
          <a:graphicData uri="http://schemas.openxmlformats.org/drawingml/2006/table">
            <a:tbl>
              <a:tblPr firstRow="1" bandRow="1">
                <a:tableStyleId>{5C22544A-7EE6-4342-B048-85BDC9FD1C3A}</a:tableStyleId>
              </a:tblPr>
              <a:tblGrid>
                <a:gridCol w="1949968">
                  <a:extLst>
                    <a:ext uri="{9D8B030D-6E8A-4147-A177-3AD203B41FA5}">
                      <a16:colId xmlns:a16="http://schemas.microsoft.com/office/drawing/2014/main" val="20000"/>
                    </a:ext>
                  </a:extLst>
                </a:gridCol>
                <a:gridCol w="984261">
                  <a:extLst>
                    <a:ext uri="{9D8B030D-6E8A-4147-A177-3AD203B41FA5}">
                      <a16:colId xmlns:a16="http://schemas.microsoft.com/office/drawing/2014/main" val="20001"/>
                    </a:ext>
                  </a:extLst>
                </a:gridCol>
                <a:gridCol w="1133770">
                  <a:extLst>
                    <a:ext uri="{9D8B030D-6E8A-4147-A177-3AD203B41FA5}">
                      <a16:colId xmlns:a16="http://schemas.microsoft.com/office/drawing/2014/main" val="20002"/>
                    </a:ext>
                  </a:extLst>
                </a:gridCol>
              </a:tblGrid>
              <a:tr h="430810">
                <a:tc>
                  <a:txBody>
                    <a:bodyPr/>
                    <a:lstStyle/>
                    <a:p>
                      <a:endParaRPr lang="en-US" sz="10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bg1"/>
                          </a:solidFill>
                        </a:rPr>
                        <a:t>June 2024 (Total)</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US" sz="1000"/>
                        <a:t>June 2025 </a:t>
                      </a:r>
                    </a:p>
                    <a:p>
                      <a:r>
                        <a:rPr lang="en-US" sz="100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2341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Wilfrid Laurier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58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80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York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461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583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McMaster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352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396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Western University (including King’s College and Huron College)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347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387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26669279"/>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University of Guelph (including Guelph-Humber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138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52603882"/>
                  </a:ext>
                </a:extLst>
              </a:tr>
              <a:tr h="2596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Toronto Metropolitan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291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87856549"/>
                  </a:ext>
                </a:extLst>
              </a:tr>
              <a:tr h="2895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University of Toronto</a:t>
                      </a:r>
                      <a:endParaRPr lang="en-US" sz="1000" b="1">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1,817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1,933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96735871"/>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Queen’s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210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221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20283648"/>
                  </a:ext>
                </a:extLst>
              </a:tr>
              <a:tr h="2688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Carleton University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1200" b="1">
                          <a:solidFill>
                            <a:schemeClr val="tx1">
                              <a:lumMod val="50000"/>
                              <a:lumOff val="50000"/>
                            </a:schemeClr>
                          </a:solidFill>
                        </a:rPr>
                        <a:t>99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104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02870062"/>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Ontario Tech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99232874"/>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Windsor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59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76319731"/>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OCAD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92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74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268500026"/>
                  </a:ext>
                </a:extLst>
              </a:tr>
              <a:tr h="265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Laurentian University (including Hearst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33354654"/>
                  </a:ext>
                </a:extLst>
              </a:tr>
            </a:tbl>
          </a:graphicData>
        </a:graphic>
      </p:graphicFrame>
    </p:spTree>
    <p:extLst>
      <p:ext uri="{BB962C8B-B14F-4D97-AF65-F5344CB8AC3E}">
        <p14:creationId xmlns:p14="http://schemas.microsoft.com/office/powerpoint/2010/main" val="413024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wipe(left)">
                                      <p:cBhvr>
                                        <p:cTn id="7" dur="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7488-C8DC-604B-B415-60B8F9A8E59E}"/>
              </a:ext>
            </a:extLst>
          </p:cNvPr>
          <p:cNvSpPr>
            <a:spLocks noGrp="1"/>
          </p:cNvSpPr>
          <p:nvPr>
            <p:ph type="title"/>
          </p:nvPr>
        </p:nvSpPr>
        <p:spPr/>
        <p:txBody>
          <a:bodyPr/>
          <a:lstStyle/>
          <a:p>
            <a:r>
              <a:rPr lang="en-US"/>
              <a:t>Sector Enrolment Data – OUAC 105s (June 2025) - Confirmations </a:t>
            </a:r>
          </a:p>
        </p:txBody>
      </p:sp>
      <p:sp>
        <p:nvSpPr>
          <p:cNvPr id="3" name="Slide Number Placeholder 2">
            <a:extLst>
              <a:ext uri="{FF2B5EF4-FFF2-40B4-BE49-F238E27FC236}">
                <a16:creationId xmlns:a16="http://schemas.microsoft.com/office/drawing/2014/main" id="{273AC418-1612-B705-1A64-20419CBFA62C}"/>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6AF4E3-7C7A-4050-BF98-8B639F08A4A8}" type="slidenum">
              <a:rPr kumimoji="0" lang="en-CA" sz="1000" b="0" i="0" u="none" strike="noStrike" kern="1200" cap="none" spc="0" normalizeH="0" baseline="0" noProof="0" smtClean="0">
                <a:ln>
                  <a:noFill/>
                </a:ln>
                <a:solidFill>
                  <a:srgbClr val="F2F2F2">
                    <a:lumMod val="50000"/>
                  </a:srgbClr>
                </a:solidFill>
                <a:effectLst/>
                <a:uLnTx/>
                <a:uFillTx/>
                <a:latin typeface="IBM Plex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CA" sz="1000" b="0" i="0" u="none" strike="noStrike" kern="1200" cap="none" spc="0" normalizeH="0" baseline="0" noProof="0">
              <a:ln>
                <a:noFill/>
              </a:ln>
              <a:solidFill>
                <a:srgbClr val="F2F2F2">
                  <a:lumMod val="50000"/>
                </a:srgbClr>
              </a:solidFill>
              <a:effectLst/>
              <a:uLnTx/>
              <a:uFillTx/>
              <a:latin typeface="IBM Plex Sans"/>
              <a:ea typeface="+mn-ea"/>
              <a:cs typeface="+mn-cs"/>
            </a:endParaRPr>
          </a:p>
        </p:txBody>
      </p:sp>
      <p:sp>
        <p:nvSpPr>
          <p:cNvPr id="7" name="TextBox 6">
            <a:extLst>
              <a:ext uri="{FF2B5EF4-FFF2-40B4-BE49-F238E27FC236}">
                <a16:creationId xmlns:a16="http://schemas.microsoft.com/office/drawing/2014/main" id="{ECD8111A-A033-E39A-FE03-443673751DD6}"/>
              </a:ext>
            </a:extLst>
          </p:cNvPr>
          <p:cNvSpPr txBox="1"/>
          <p:nvPr/>
        </p:nvSpPr>
        <p:spPr>
          <a:xfrm>
            <a:off x="1110646" y="928649"/>
            <a:ext cx="9581394" cy="561692"/>
          </a:xfrm>
          <a:prstGeom prst="rect">
            <a:avLst/>
          </a:prstGeom>
          <a:solidFill>
            <a:schemeClr val="bg2"/>
          </a:solidFill>
        </p:spPr>
        <p:txBody>
          <a:bodyPr wrap="square">
            <a:spAutoFit/>
          </a:bodyPr>
          <a:lstStyle/>
          <a:p>
            <a:pPr marR="0" lvl="0" algn="ctr" defTabSz="914400" rtl="0" eaLnBrk="1" fontAlgn="auto" latinLnBrk="0" hangingPunct="1">
              <a:lnSpc>
                <a:spcPct val="100000"/>
              </a:lnSpc>
              <a:spcBef>
                <a:spcPts val="0"/>
              </a:spcBef>
              <a:spcAft>
                <a:spcPts val="300"/>
              </a:spcAft>
              <a:buClrTx/>
              <a:buSzTx/>
              <a:tabLst/>
              <a:defRPr/>
            </a:pPr>
            <a:r>
              <a:rPr kumimoji="0" lang="en-CA" sz="1400" b="1" i="0" u="none" strike="noStrike" kern="1200" cap="none" spc="0" normalizeH="0" baseline="0" noProof="0">
                <a:ln>
                  <a:noFill/>
                </a:ln>
                <a:solidFill>
                  <a:srgbClr val="E31837"/>
                </a:solidFill>
                <a:effectLst/>
                <a:uLnTx/>
                <a:uFillTx/>
                <a:latin typeface="IBM Plex Sans"/>
                <a:ea typeface="+mn-ea"/>
                <a:cs typeface="+mn-cs"/>
              </a:rPr>
              <a:t>Visa</a:t>
            </a:r>
            <a:r>
              <a:rPr lang="en-CA" sz="1400" b="1">
                <a:solidFill>
                  <a:srgbClr val="E31837"/>
                </a:solidFill>
                <a:latin typeface="IBM Plex Sans"/>
              </a:rPr>
              <a:t> 105s</a:t>
            </a:r>
            <a:r>
              <a:rPr kumimoji="0" lang="en-CA" sz="1400" b="1" i="0" u="none" strike="noStrike" kern="1200" cap="none" spc="0" normalizeH="0" baseline="0" noProof="0">
                <a:ln>
                  <a:noFill/>
                </a:ln>
                <a:solidFill>
                  <a:srgbClr val="E31837"/>
                </a:solidFill>
                <a:effectLst/>
                <a:uLnTx/>
                <a:uFillTx/>
                <a:latin typeface="IBM Plex Sans"/>
                <a:ea typeface="+mn-ea"/>
                <a:cs typeface="+mn-cs"/>
              </a:rPr>
              <a:t>: </a:t>
            </a:r>
            <a:r>
              <a:rPr lang="en-CA" sz="1400" b="1">
                <a:solidFill>
                  <a:srgbClr val="E31837"/>
                </a:solidFill>
                <a:latin typeface="IBM Plex Sans"/>
              </a:rPr>
              <a:t>International</a:t>
            </a:r>
            <a:r>
              <a:rPr kumimoji="0" lang="en-CA" sz="1400" b="1" i="0" u="none" strike="noStrike" kern="1200" cap="none" spc="0" normalizeH="0" baseline="0" noProof="0">
                <a:ln>
                  <a:noFill/>
                </a:ln>
                <a:solidFill>
                  <a:srgbClr val="E31837"/>
                </a:solidFill>
                <a:effectLst/>
                <a:uLnTx/>
                <a:uFillTx/>
                <a:latin typeface="IBM Plex Sans"/>
                <a:ea typeface="+mn-ea"/>
                <a:cs typeface="+mn-cs"/>
              </a:rPr>
              <a:t> confirmations not currently attending an Ontario high school.</a:t>
            </a:r>
          </a:p>
          <a:p>
            <a:pPr algn="ctr">
              <a:spcAft>
                <a:spcPts val="300"/>
              </a:spcAft>
              <a:defRPr/>
            </a:pPr>
            <a:r>
              <a:rPr lang="en-CA" sz="1400">
                <a:effectLst/>
                <a:ea typeface="Times New Roman" panose="02020603050405020304" pitchFamily="18" charset="0"/>
              </a:rPr>
              <a:t>York’s </a:t>
            </a:r>
            <a:r>
              <a:rPr lang="en-CA" sz="1400">
                <a:ea typeface="Times New Roman" panose="02020603050405020304" pitchFamily="18" charset="0"/>
              </a:rPr>
              <a:t>confirmations</a:t>
            </a:r>
            <a:r>
              <a:rPr lang="en-CA" sz="1400">
                <a:effectLst/>
                <a:ea typeface="Times New Roman" panose="02020603050405020304" pitchFamily="18" charset="0"/>
              </a:rPr>
              <a:t> </a:t>
            </a:r>
            <a:r>
              <a:rPr lang="en-CA" sz="1400" b="1">
                <a:effectLst/>
                <a:ea typeface="Times New Roman" panose="02020603050405020304" pitchFamily="18" charset="0"/>
              </a:rPr>
              <a:t>decreased by 13.5%.</a:t>
            </a:r>
            <a:endParaRPr lang="en-CA" sz="1400">
              <a:effectLst/>
              <a:ea typeface="Times New Roman" panose="02020603050405020304" pitchFamily="18" charset="0"/>
            </a:endParaRPr>
          </a:p>
        </p:txBody>
      </p:sp>
      <p:grpSp>
        <p:nvGrpSpPr>
          <p:cNvPr id="195" name="Group 194">
            <a:extLst>
              <a:ext uri="{FF2B5EF4-FFF2-40B4-BE49-F238E27FC236}">
                <a16:creationId xmlns:a16="http://schemas.microsoft.com/office/drawing/2014/main" id="{D0970052-03D0-CE9B-FA7B-4076B14F5E56}"/>
              </a:ext>
            </a:extLst>
          </p:cNvPr>
          <p:cNvGrpSpPr/>
          <p:nvPr/>
        </p:nvGrpSpPr>
        <p:grpSpPr>
          <a:xfrm>
            <a:off x="4021687" y="2164953"/>
            <a:ext cx="82569" cy="221702"/>
            <a:chOff x="4920625" y="2132503"/>
            <a:chExt cx="2514600" cy="2514600"/>
          </a:xfrm>
        </p:grpSpPr>
        <p:sp>
          <p:nvSpPr>
            <p:cNvPr id="201" name="Circle: Hollow 200">
              <a:extLst>
                <a:ext uri="{FF2B5EF4-FFF2-40B4-BE49-F238E27FC236}">
                  <a16:creationId xmlns:a16="http://schemas.microsoft.com/office/drawing/2014/main" id="{86FA061B-6E0F-D673-4C09-908EE50152CF}"/>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3B118405-002D-8670-8A12-B4C527EE3C06}"/>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6" name="Group 195">
            <a:extLst>
              <a:ext uri="{FF2B5EF4-FFF2-40B4-BE49-F238E27FC236}">
                <a16:creationId xmlns:a16="http://schemas.microsoft.com/office/drawing/2014/main" id="{2AFBE7C8-7D26-D37D-835B-0EA46ACAF406}"/>
              </a:ext>
            </a:extLst>
          </p:cNvPr>
          <p:cNvGrpSpPr/>
          <p:nvPr/>
        </p:nvGrpSpPr>
        <p:grpSpPr>
          <a:xfrm flipH="1">
            <a:off x="526780" y="2767522"/>
            <a:ext cx="4470949" cy="253916"/>
            <a:chOff x="1756447" y="2010632"/>
            <a:chExt cx="9076833" cy="330917"/>
          </a:xfrm>
        </p:grpSpPr>
        <p:sp>
          <p:nvSpPr>
            <p:cNvPr id="198" name="Rectangle: Rounded Corners 197">
              <a:extLst>
                <a:ext uri="{FF2B5EF4-FFF2-40B4-BE49-F238E27FC236}">
                  <a16:creationId xmlns:a16="http://schemas.microsoft.com/office/drawing/2014/main" id="{0E34575B-E050-D07C-6A96-2E39E3302236}"/>
                </a:ext>
              </a:extLst>
            </p:cNvPr>
            <p:cNvSpPr/>
            <p:nvPr/>
          </p:nvSpPr>
          <p:spPr>
            <a:xfrm>
              <a:off x="1756447" y="2046851"/>
              <a:ext cx="9046274" cy="257119"/>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TextBox 199">
              <a:extLst>
                <a:ext uri="{FF2B5EF4-FFF2-40B4-BE49-F238E27FC236}">
                  <a16:creationId xmlns:a16="http://schemas.microsoft.com/office/drawing/2014/main" id="{E4D418BB-E496-B10A-1E60-6A1EF1FDE058}"/>
                </a:ext>
              </a:extLst>
            </p:cNvPr>
            <p:cNvSpPr txBox="1"/>
            <p:nvPr/>
          </p:nvSpPr>
          <p:spPr>
            <a:xfrm>
              <a:off x="9460052" y="2010632"/>
              <a:ext cx="1373228" cy="330917"/>
            </a:xfrm>
            <a:prstGeom prst="rect">
              <a:avLst/>
            </a:prstGeom>
            <a:noFill/>
          </p:spPr>
          <p:txBody>
            <a:bodyPr wrap="square" rtlCol="0">
              <a:spAutoFit/>
            </a:bodyPr>
            <a:lstStyle/>
            <a:p>
              <a:r>
                <a:rPr lang="en-US" sz="1050" b="1">
                  <a:latin typeface="IBM Plex Sans" panose="020B0503050203000203" pitchFamily="34" charset="0"/>
                </a:rPr>
                <a:t>-17.3%</a:t>
              </a:r>
            </a:p>
          </p:txBody>
        </p:sp>
      </p:grpSp>
      <p:sp>
        <p:nvSpPr>
          <p:cNvPr id="6" name="Circle: Hollow 5">
            <a:extLst>
              <a:ext uri="{FF2B5EF4-FFF2-40B4-BE49-F238E27FC236}">
                <a16:creationId xmlns:a16="http://schemas.microsoft.com/office/drawing/2014/main" id="{6A86C474-ED4E-C9AC-2B98-FBE0B65AE548}"/>
              </a:ext>
            </a:extLst>
          </p:cNvPr>
          <p:cNvSpPr/>
          <p:nvPr/>
        </p:nvSpPr>
        <p:spPr>
          <a:xfrm>
            <a:off x="4016596" y="3144034"/>
            <a:ext cx="82569" cy="221702"/>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4" name="Group 153">
            <a:extLst>
              <a:ext uri="{FF2B5EF4-FFF2-40B4-BE49-F238E27FC236}">
                <a16:creationId xmlns:a16="http://schemas.microsoft.com/office/drawing/2014/main" id="{58A29C10-666F-C24B-1F71-10280357BA54}"/>
              </a:ext>
            </a:extLst>
          </p:cNvPr>
          <p:cNvGrpSpPr/>
          <p:nvPr/>
        </p:nvGrpSpPr>
        <p:grpSpPr>
          <a:xfrm>
            <a:off x="4160104" y="1546526"/>
            <a:ext cx="82569" cy="221702"/>
            <a:chOff x="4920625" y="2132503"/>
            <a:chExt cx="2514600" cy="2514600"/>
          </a:xfrm>
        </p:grpSpPr>
        <p:sp>
          <p:nvSpPr>
            <p:cNvPr id="193" name="Circle: Hollow 192">
              <a:extLst>
                <a:ext uri="{FF2B5EF4-FFF2-40B4-BE49-F238E27FC236}">
                  <a16:creationId xmlns:a16="http://schemas.microsoft.com/office/drawing/2014/main" id="{14E7A39B-5EFF-CF11-7F99-566D87A0D8CB}"/>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Shape 193">
              <a:extLst>
                <a:ext uri="{FF2B5EF4-FFF2-40B4-BE49-F238E27FC236}">
                  <a16:creationId xmlns:a16="http://schemas.microsoft.com/office/drawing/2014/main" id="{66F02A06-1264-1C58-C8DD-4AC60C2A9780}"/>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5" name="Rectangle: Rounded Corners 174">
            <a:extLst>
              <a:ext uri="{FF2B5EF4-FFF2-40B4-BE49-F238E27FC236}">
                <a16:creationId xmlns:a16="http://schemas.microsoft.com/office/drawing/2014/main" id="{6F80BBBA-CCC6-62A7-D040-AECCD770D841}"/>
              </a:ext>
            </a:extLst>
          </p:cNvPr>
          <p:cNvSpPr/>
          <p:nvPr/>
        </p:nvSpPr>
        <p:spPr>
          <a:xfrm flipH="1">
            <a:off x="543565" y="4021239"/>
            <a:ext cx="6894017" cy="19501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0" name="Group 189">
            <a:extLst>
              <a:ext uri="{FF2B5EF4-FFF2-40B4-BE49-F238E27FC236}">
                <a16:creationId xmlns:a16="http://schemas.microsoft.com/office/drawing/2014/main" id="{6D8F249F-D63A-6ECA-531F-A3E83D14A997}"/>
              </a:ext>
            </a:extLst>
          </p:cNvPr>
          <p:cNvGrpSpPr/>
          <p:nvPr/>
        </p:nvGrpSpPr>
        <p:grpSpPr>
          <a:xfrm flipH="1">
            <a:off x="3234352" y="4017390"/>
            <a:ext cx="52617" cy="220428"/>
            <a:chOff x="4920625" y="2132503"/>
            <a:chExt cx="2514600" cy="2514600"/>
          </a:xfrm>
        </p:grpSpPr>
        <p:sp>
          <p:nvSpPr>
            <p:cNvPr id="191" name="Circle: Hollow 190">
              <a:extLst>
                <a:ext uri="{FF2B5EF4-FFF2-40B4-BE49-F238E27FC236}">
                  <a16:creationId xmlns:a16="http://schemas.microsoft.com/office/drawing/2014/main" id="{01316F86-9D4A-2538-5898-8B760C41F16C}"/>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Shape 191">
              <a:extLst>
                <a:ext uri="{FF2B5EF4-FFF2-40B4-BE49-F238E27FC236}">
                  <a16:creationId xmlns:a16="http://schemas.microsoft.com/office/drawing/2014/main" id="{2A21FD53-EDA7-F475-B18B-3DE3ED44EE5A}"/>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7" name="TextBox 176">
            <a:extLst>
              <a:ext uri="{FF2B5EF4-FFF2-40B4-BE49-F238E27FC236}">
                <a16:creationId xmlns:a16="http://schemas.microsoft.com/office/drawing/2014/main" id="{B1D0655E-8753-BAE8-BC58-6DB44A3FE228}"/>
              </a:ext>
            </a:extLst>
          </p:cNvPr>
          <p:cNvSpPr txBox="1"/>
          <p:nvPr/>
        </p:nvSpPr>
        <p:spPr>
          <a:xfrm flipH="1">
            <a:off x="565247" y="3997139"/>
            <a:ext cx="674847" cy="253917"/>
          </a:xfrm>
          <a:prstGeom prst="rect">
            <a:avLst/>
          </a:prstGeom>
          <a:noFill/>
        </p:spPr>
        <p:txBody>
          <a:bodyPr wrap="square" rtlCol="0">
            <a:spAutoFit/>
          </a:bodyPr>
          <a:lstStyle/>
          <a:p>
            <a:r>
              <a:rPr lang="en-US" sz="1050" b="1">
                <a:latin typeface="IBM Plex Sans" panose="020B0503050203000203" pitchFamily="34" charset="0"/>
              </a:rPr>
              <a:t>-35.7%</a:t>
            </a:r>
          </a:p>
        </p:txBody>
      </p:sp>
      <p:grpSp>
        <p:nvGrpSpPr>
          <p:cNvPr id="96" name="Group 95">
            <a:extLst>
              <a:ext uri="{FF2B5EF4-FFF2-40B4-BE49-F238E27FC236}">
                <a16:creationId xmlns:a16="http://schemas.microsoft.com/office/drawing/2014/main" id="{D878C706-C8FE-69AE-7D68-5E9CEF601676}"/>
              </a:ext>
            </a:extLst>
          </p:cNvPr>
          <p:cNvGrpSpPr/>
          <p:nvPr/>
        </p:nvGrpSpPr>
        <p:grpSpPr>
          <a:xfrm>
            <a:off x="552434" y="2182954"/>
            <a:ext cx="5239687" cy="253916"/>
            <a:chOff x="1609770" y="2162727"/>
            <a:chExt cx="6363108" cy="236632"/>
          </a:xfrm>
        </p:grpSpPr>
        <p:sp>
          <p:nvSpPr>
            <p:cNvPr id="186" name="Rectangle: Rounded Corners 185">
              <a:extLst>
                <a:ext uri="{FF2B5EF4-FFF2-40B4-BE49-F238E27FC236}">
                  <a16:creationId xmlns:a16="http://schemas.microsoft.com/office/drawing/2014/main" id="{52E8F74B-24D5-A048-265F-AFF3BC050E9E}"/>
                </a:ext>
              </a:extLst>
            </p:cNvPr>
            <p:cNvSpPr/>
            <p:nvPr/>
          </p:nvSpPr>
          <p:spPr>
            <a:xfrm flipH="1">
              <a:off x="1609770" y="2196172"/>
              <a:ext cx="6363108" cy="189049"/>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TextBox 187">
              <a:extLst>
                <a:ext uri="{FF2B5EF4-FFF2-40B4-BE49-F238E27FC236}">
                  <a16:creationId xmlns:a16="http://schemas.microsoft.com/office/drawing/2014/main" id="{9107D2CF-E822-F48D-732C-5769A3E2D629}"/>
                </a:ext>
              </a:extLst>
            </p:cNvPr>
            <p:cNvSpPr txBox="1"/>
            <p:nvPr/>
          </p:nvSpPr>
          <p:spPr>
            <a:xfrm flipH="1">
              <a:off x="1631496" y="2162727"/>
              <a:ext cx="839039" cy="236632"/>
            </a:xfrm>
            <a:prstGeom prst="rect">
              <a:avLst/>
            </a:prstGeom>
            <a:noFill/>
          </p:spPr>
          <p:txBody>
            <a:bodyPr wrap="square" rtlCol="0">
              <a:spAutoFit/>
            </a:bodyPr>
            <a:lstStyle/>
            <a:p>
              <a:r>
                <a:rPr lang="en-US" sz="1050" b="1">
                  <a:latin typeface="IBM Plex Sans" panose="020B0503050203000203" pitchFamily="34" charset="0"/>
                </a:rPr>
                <a:t>-8.7%</a:t>
              </a:r>
            </a:p>
          </p:txBody>
        </p:sp>
      </p:grpSp>
      <p:grpSp>
        <p:nvGrpSpPr>
          <p:cNvPr id="181" name="Group 180">
            <a:extLst>
              <a:ext uri="{FF2B5EF4-FFF2-40B4-BE49-F238E27FC236}">
                <a16:creationId xmlns:a16="http://schemas.microsoft.com/office/drawing/2014/main" id="{D4009648-4FCA-AB6F-9FC9-EF234759EA87}"/>
              </a:ext>
            </a:extLst>
          </p:cNvPr>
          <p:cNvGrpSpPr/>
          <p:nvPr/>
        </p:nvGrpSpPr>
        <p:grpSpPr>
          <a:xfrm flipH="1">
            <a:off x="543323" y="3666616"/>
            <a:ext cx="4330619" cy="253916"/>
            <a:chOff x="4081453" y="1978245"/>
            <a:chExt cx="6838583" cy="330918"/>
          </a:xfrm>
        </p:grpSpPr>
        <p:sp>
          <p:nvSpPr>
            <p:cNvPr id="183" name="Rectangle: Rounded Corners 182">
              <a:extLst>
                <a:ext uri="{FF2B5EF4-FFF2-40B4-BE49-F238E27FC236}">
                  <a16:creationId xmlns:a16="http://schemas.microsoft.com/office/drawing/2014/main" id="{849B96B4-828B-0AFA-2F7A-7274F37F9588}"/>
                </a:ext>
              </a:extLst>
            </p:cNvPr>
            <p:cNvSpPr/>
            <p:nvPr/>
          </p:nvSpPr>
          <p:spPr>
            <a:xfrm>
              <a:off x="4081453" y="2024456"/>
              <a:ext cx="6838583" cy="23751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TextBox 184">
              <a:extLst>
                <a:ext uri="{FF2B5EF4-FFF2-40B4-BE49-F238E27FC236}">
                  <a16:creationId xmlns:a16="http://schemas.microsoft.com/office/drawing/2014/main" id="{28CA1740-BAD5-3880-C23B-B413FE287B99}"/>
                </a:ext>
              </a:extLst>
            </p:cNvPr>
            <p:cNvSpPr txBox="1"/>
            <p:nvPr/>
          </p:nvSpPr>
          <p:spPr>
            <a:xfrm>
              <a:off x="9727401" y="1978245"/>
              <a:ext cx="1178442" cy="330918"/>
            </a:xfrm>
            <a:prstGeom prst="rect">
              <a:avLst/>
            </a:prstGeom>
            <a:noFill/>
          </p:spPr>
          <p:txBody>
            <a:bodyPr wrap="square" rtlCol="0">
              <a:spAutoFit/>
            </a:bodyPr>
            <a:lstStyle/>
            <a:p>
              <a:r>
                <a:rPr lang="en-US" sz="1050" b="1">
                  <a:latin typeface="IBM Plex Sans" panose="020B0503050203000203" pitchFamily="34" charset="0"/>
                </a:rPr>
                <a:t>-35.5%</a:t>
              </a:r>
            </a:p>
          </p:txBody>
        </p:sp>
      </p:grpSp>
      <p:grpSp>
        <p:nvGrpSpPr>
          <p:cNvPr id="172" name="Group 171">
            <a:extLst>
              <a:ext uri="{FF2B5EF4-FFF2-40B4-BE49-F238E27FC236}">
                <a16:creationId xmlns:a16="http://schemas.microsoft.com/office/drawing/2014/main" id="{D9BAD710-302F-1A13-FEE1-5AF80AC9A04C}"/>
              </a:ext>
            </a:extLst>
          </p:cNvPr>
          <p:cNvGrpSpPr/>
          <p:nvPr/>
        </p:nvGrpSpPr>
        <p:grpSpPr>
          <a:xfrm flipH="1">
            <a:off x="3234110" y="3413396"/>
            <a:ext cx="52617" cy="220428"/>
            <a:chOff x="4920625" y="2132503"/>
            <a:chExt cx="2514600" cy="2514600"/>
          </a:xfrm>
        </p:grpSpPr>
        <p:sp>
          <p:nvSpPr>
            <p:cNvPr id="173" name="Circle: Hollow 172">
              <a:extLst>
                <a:ext uri="{FF2B5EF4-FFF2-40B4-BE49-F238E27FC236}">
                  <a16:creationId xmlns:a16="http://schemas.microsoft.com/office/drawing/2014/main" id="{CD70DEF3-2E09-C804-1E01-ED9D1C42E7D9}"/>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Freeform: Shape 173">
              <a:extLst>
                <a:ext uri="{FF2B5EF4-FFF2-40B4-BE49-F238E27FC236}">
                  <a16:creationId xmlns:a16="http://schemas.microsoft.com/office/drawing/2014/main" id="{DB81E8FF-80A3-3403-4E04-42EEC2A28FE7}"/>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72262EE6-2D04-B1D3-87F0-9370ED84B4AF}"/>
              </a:ext>
            </a:extLst>
          </p:cNvPr>
          <p:cNvGrpSpPr/>
          <p:nvPr/>
        </p:nvGrpSpPr>
        <p:grpSpPr>
          <a:xfrm>
            <a:off x="548250" y="3657282"/>
            <a:ext cx="4808729" cy="890649"/>
            <a:chOff x="1593724" y="2801698"/>
            <a:chExt cx="6843891" cy="932619"/>
          </a:xfrm>
        </p:grpSpPr>
        <p:sp>
          <p:nvSpPr>
            <p:cNvPr id="157" name="Rectangle: Rounded Corners 156">
              <a:extLst>
                <a:ext uri="{FF2B5EF4-FFF2-40B4-BE49-F238E27FC236}">
                  <a16:creationId xmlns:a16="http://schemas.microsoft.com/office/drawing/2014/main" id="{6DD5C208-A325-91AA-1CE0-28F7A3120AA3}"/>
                </a:ext>
              </a:extLst>
            </p:cNvPr>
            <p:cNvSpPr/>
            <p:nvPr/>
          </p:nvSpPr>
          <p:spPr>
            <a:xfrm flipH="1">
              <a:off x="1593724" y="3498320"/>
              <a:ext cx="6843891" cy="209093"/>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Rounded Corners 170">
              <a:extLst>
                <a:ext uri="{FF2B5EF4-FFF2-40B4-BE49-F238E27FC236}">
                  <a16:creationId xmlns:a16="http://schemas.microsoft.com/office/drawing/2014/main" id="{4C3F2725-A225-CAB5-1B35-8A43BC0FB7F1}"/>
                </a:ext>
              </a:extLst>
            </p:cNvPr>
            <p:cNvSpPr/>
            <p:nvPr/>
          </p:nvSpPr>
          <p:spPr>
            <a:xfrm flipH="1">
              <a:off x="4287599" y="3500254"/>
              <a:ext cx="1674008" cy="209093"/>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TextBox 158">
              <a:extLst>
                <a:ext uri="{FF2B5EF4-FFF2-40B4-BE49-F238E27FC236}">
                  <a16:creationId xmlns:a16="http://schemas.microsoft.com/office/drawing/2014/main" id="{CAE12375-49B3-51DD-CA10-9BDEF1C1DDF2}"/>
                </a:ext>
              </a:extLst>
            </p:cNvPr>
            <p:cNvSpPr txBox="1"/>
            <p:nvPr/>
          </p:nvSpPr>
          <p:spPr>
            <a:xfrm flipH="1">
              <a:off x="1622035" y="3468436"/>
              <a:ext cx="977325" cy="265881"/>
            </a:xfrm>
            <a:prstGeom prst="rect">
              <a:avLst/>
            </a:prstGeom>
            <a:noFill/>
          </p:spPr>
          <p:txBody>
            <a:bodyPr wrap="square" rtlCol="0">
              <a:spAutoFit/>
            </a:bodyPr>
            <a:lstStyle/>
            <a:p>
              <a:r>
                <a:rPr lang="en-US" sz="1050" b="1">
                  <a:latin typeface="IBM Plex Sans" panose="020B0503050203000203" pitchFamily="34" charset="0"/>
                </a:rPr>
                <a:t>-37.7%</a:t>
              </a:r>
            </a:p>
          </p:txBody>
        </p:sp>
        <p:sp>
          <p:nvSpPr>
            <p:cNvPr id="160" name="TextBox 159">
              <a:extLst>
                <a:ext uri="{FF2B5EF4-FFF2-40B4-BE49-F238E27FC236}">
                  <a16:creationId xmlns:a16="http://schemas.microsoft.com/office/drawing/2014/main" id="{2C658EC9-D023-8FB6-EED2-262E758FD90B}"/>
                </a:ext>
              </a:extLst>
            </p:cNvPr>
            <p:cNvSpPr txBox="1"/>
            <p:nvPr/>
          </p:nvSpPr>
          <p:spPr>
            <a:xfrm flipH="1">
              <a:off x="5853210" y="2801698"/>
              <a:ext cx="1896935" cy="270615"/>
            </a:xfrm>
            <a:prstGeom prst="rect">
              <a:avLst/>
            </a:prstGeom>
            <a:noFill/>
          </p:spPr>
          <p:txBody>
            <a:bodyPr wrap="square" rtlCol="0">
              <a:spAutoFit/>
            </a:bodyPr>
            <a:lstStyle/>
            <a:p>
              <a:pPr algn="ctr"/>
              <a:r>
                <a:rPr lang="en-US" sz="1050" b="1">
                  <a:latin typeface="IBM Plex Sans" panose="020B0503050203000203" pitchFamily="34" charset="0"/>
                </a:rPr>
                <a:t> OCAD University</a:t>
              </a:r>
            </a:p>
          </p:txBody>
        </p:sp>
      </p:grpSp>
      <p:sp>
        <p:nvSpPr>
          <p:cNvPr id="165" name="Rectangle: Rounded Corners 164">
            <a:extLst>
              <a:ext uri="{FF2B5EF4-FFF2-40B4-BE49-F238E27FC236}">
                <a16:creationId xmlns:a16="http://schemas.microsoft.com/office/drawing/2014/main" id="{7F2F7B0C-186A-C3AF-6FD6-4E7A93A62465}"/>
              </a:ext>
            </a:extLst>
          </p:cNvPr>
          <p:cNvSpPr/>
          <p:nvPr/>
        </p:nvSpPr>
        <p:spPr>
          <a:xfrm flipH="1">
            <a:off x="526778" y="5499006"/>
            <a:ext cx="4912421" cy="19501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Rounded Corners 165">
            <a:extLst>
              <a:ext uri="{FF2B5EF4-FFF2-40B4-BE49-F238E27FC236}">
                <a16:creationId xmlns:a16="http://schemas.microsoft.com/office/drawing/2014/main" id="{56D70727-8CB3-A12F-C223-BDA2ED057408}"/>
              </a:ext>
            </a:extLst>
          </p:cNvPr>
          <p:cNvSpPr/>
          <p:nvPr/>
        </p:nvSpPr>
        <p:spPr>
          <a:xfrm flipH="1">
            <a:off x="2209881" y="5502610"/>
            <a:ext cx="1392298" cy="208333"/>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extBox 166">
            <a:extLst>
              <a:ext uri="{FF2B5EF4-FFF2-40B4-BE49-F238E27FC236}">
                <a16:creationId xmlns:a16="http://schemas.microsoft.com/office/drawing/2014/main" id="{90A3F1BE-7ED3-C90E-144C-A055A6A3B344}"/>
              </a:ext>
            </a:extLst>
          </p:cNvPr>
          <p:cNvSpPr txBox="1"/>
          <p:nvPr/>
        </p:nvSpPr>
        <p:spPr>
          <a:xfrm flipH="1">
            <a:off x="567699" y="5457231"/>
            <a:ext cx="687140" cy="253916"/>
          </a:xfrm>
          <a:prstGeom prst="rect">
            <a:avLst/>
          </a:prstGeom>
          <a:noFill/>
        </p:spPr>
        <p:txBody>
          <a:bodyPr wrap="square" rtlCol="0">
            <a:spAutoFit/>
          </a:bodyPr>
          <a:lstStyle/>
          <a:p>
            <a:r>
              <a:rPr lang="en-US" sz="1050" b="1">
                <a:latin typeface="IBM Plex Sans" panose="020B0503050203000203" pitchFamily="34" charset="0"/>
              </a:rPr>
              <a:t>-40.5%</a:t>
            </a:r>
          </a:p>
        </p:txBody>
      </p:sp>
      <p:sp>
        <p:nvSpPr>
          <p:cNvPr id="152" name="Circle: Hollow 151">
            <a:extLst>
              <a:ext uri="{FF2B5EF4-FFF2-40B4-BE49-F238E27FC236}">
                <a16:creationId xmlns:a16="http://schemas.microsoft.com/office/drawing/2014/main" id="{835BA754-AD5C-9085-21A5-8CE3BAAA1BAD}"/>
              </a:ext>
            </a:extLst>
          </p:cNvPr>
          <p:cNvSpPr/>
          <p:nvPr/>
        </p:nvSpPr>
        <p:spPr>
          <a:xfrm>
            <a:off x="3937468" y="3741749"/>
            <a:ext cx="82569" cy="221702"/>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reeform: Shape 152">
            <a:extLst>
              <a:ext uri="{FF2B5EF4-FFF2-40B4-BE49-F238E27FC236}">
                <a16:creationId xmlns:a16="http://schemas.microsoft.com/office/drawing/2014/main" id="{8200DD30-5B9E-97A2-3F8F-2E879DAAB42C}"/>
              </a:ext>
            </a:extLst>
          </p:cNvPr>
          <p:cNvSpPr/>
          <p:nvPr/>
        </p:nvSpPr>
        <p:spPr>
          <a:xfrm>
            <a:off x="3970313" y="3759901"/>
            <a:ext cx="10547" cy="2335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C18E1400-8C67-AAD1-AB46-C07B7C13EBB2}"/>
              </a:ext>
            </a:extLst>
          </p:cNvPr>
          <p:cNvGrpSpPr/>
          <p:nvPr/>
        </p:nvGrpSpPr>
        <p:grpSpPr>
          <a:xfrm>
            <a:off x="571444" y="2598735"/>
            <a:ext cx="4619596" cy="2849762"/>
            <a:chOff x="1609769" y="1446332"/>
            <a:chExt cx="6574713" cy="2984051"/>
          </a:xfrm>
        </p:grpSpPr>
        <p:grpSp>
          <p:nvGrpSpPr>
            <p:cNvPr id="138" name="Group 137">
              <a:extLst>
                <a:ext uri="{FF2B5EF4-FFF2-40B4-BE49-F238E27FC236}">
                  <a16:creationId xmlns:a16="http://schemas.microsoft.com/office/drawing/2014/main" id="{6AC2CAAB-6C59-50BF-1B2C-444D3FB9B747}"/>
                </a:ext>
              </a:extLst>
            </p:cNvPr>
            <p:cNvGrpSpPr/>
            <p:nvPr/>
          </p:nvGrpSpPr>
          <p:grpSpPr>
            <a:xfrm flipH="1">
              <a:off x="1609769" y="4162023"/>
              <a:ext cx="6574713" cy="268360"/>
              <a:chOff x="4234509" y="2006651"/>
              <a:chExt cx="6574713" cy="334002"/>
            </a:xfrm>
          </p:grpSpPr>
          <p:sp>
            <p:nvSpPr>
              <p:cNvPr id="145" name="Rectangle: Rounded Corners 144">
                <a:extLst>
                  <a:ext uri="{FF2B5EF4-FFF2-40B4-BE49-F238E27FC236}">
                    <a16:creationId xmlns:a16="http://schemas.microsoft.com/office/drawing/2014/main" id="{589F65F1-CBD6-3785-9C71-2F2F4760F99F}"/>
                  </a:ext>
                </a:extLst>
              </p:cNvPr>
              <p:cNvSpPr/>
              <p:nvPr/>
            </p:nvSpPr>
            <p:spPr>
              <a:xfrm>
                <a:off x="4234509" y="2047826"/>
                <a:ext cx="6574713" cy="237806"/>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Rounded Corners 145">
                <a:extLst>
                  <a:ext uri="{FF2B5EF4-FFF2-40B4-BE49-F238E27FC236}">
                    <a16:creationId xmlns:a16="http://schemas.microsoft.com/office/drawing/2014/main" id="{6F6C68C1-FA62-F579-03B7-D502CD0D45B5}"/>
                  </a:ext>
                </a:extLst>
              </p:cNvPr>
              <p:cNvSpPr/>
              <p:nvPr/>
            </p:nvSpPr>
            <p:spPr>
              <a:xfrm>
                <a:off x="6484218" y="2046267"/>
                <a:ext cx="1844142" cy="254158"/>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xtBox 146">
                <a:extLst>
                  <a:ext uri="{FF2B5EF4-FFF2-40B4-BE49-F238E27FC236}">
                    <a16:creationId xmlns:a16="http://schemas.microsoft.com/office/drawing/2014/main" id="{D41285D9-2665-F6D8-F8EF-659C804EECD3}"/>
                  </a:ext>
                </a:extLst>
              </p:cNvPr>
              <p:cNvSpPr txBox="1"/>
              <p:nvPr/>
            </p:nvSpPr>
            <p:spPr>
              <a:xfrm>
                <a:off x="9836599" y="2006651"/>
                <a:ext cx="971558" cy="334002"/>
              </a:xfrm>
              <a:prstGeom prst="rect">
                <a:avLst/>
              </a:prstGeom>
              <a:noFill/>
            </p:spPr>
            <p:txBody>
              <a:bodyPr wrap="square" rtlCol="0">
                <a:spAutoFit/>
              </a:bodyPr>
              <a:lstStyle/>
              <a:p>
                <a:r>
                  <a:rPr lang="en-US" sz="1050" b="1">
                    <a:latin typeface="IBM Plex Sans" panose="020B0503050203000203" pitchFamily="34" charset="0"/>
                  </a:rPr>
                  <a:t>-38.9%</a:t>
                </a:r>
              </a:p>
            </p:txBody>
          </p:sp>
        </p:grpSp>
        <p:sp>
          <p:nvSpPr>
            <p:cNvPr id="139" name="TextBox 138">
              <a:extLst>
                <a:ext uri="{FF2B5EF4-FFF2-40B4-BE49-F238E27FC236}">
                  <a16:creationId xmlns:a16="http://schemas.microsoft.com/office/drawing/2014/main" id="{9BA1AC76-29E6-63D6-D773-AA842C3A19A8}"/>
                </a:ext>
              </a:extLst>
            </p:cNvPr>
            <p:cNvSpPr txBox="1"/>
            <p:nvPr/>
          </p:nvSpPr>
          <p:spPr>
            <a:xfrm flipH="1">
              <a:off x="5923417" y="1446332"/>
              <a:ext cx="1985940" cy="442824"/>
            </a:xfrm>
            <a:prstGeom prst="rect">
              <a:avLst/>
            </a:prstGeom>
            <a:noFill/>
          </p:spPr>
          <p:txBody>
            <a:bodyPr wrap="square" rtlCol="0">
              <a:spAutoFit/>
            </a:bodyPr>
            <a:lstStyle/>
            <a:p>
              <a:pPr algn="ctr"/>
              <a:r>
                <a:rPr lang="en-US" sz="1050" b="1">
                  <a:latin typeface="IBM Plex Sans" panose="020B0503050203000203" pitchFamily="34" charset="0"/>
                </a:rPr>
                <a:t>                                                                                                  Queen’s University</a:t>
              </a:r>
            </a:p>
          </p:txBody>
        </p:sp>
      </p:grpSp>
      <p:grpSp>
        <p:nvGrpSpPr>
          <p:cNvPr id="21" name="Group 20">
            <a:extLst>
              <a:ext uri="{FF2B5EF4-FFF2-40B4-BE49-F238E27FC236}">
                <a16:creationId xmlns:a16="http://schemas.microsoft.com/office/drawing/2014/main" id="{5DEF5D33-2029-7AE5-75E3-A6B8AC06A516}"/>
              </a:ext>
            </a:extLst>
          </p:cNvPr>
          <p:cNvGrpSpPr/>
          <p:nvPr/>
        </p:nvGrpSpPr>
        <p:grpSpPr>
          <a:xfrm>
            <a:off x="530051" y="2499767"/>
            <a:ext cx="4288037" cy="253916"/>
            <a:chOff x="1609768" y="4830759"/>
            <a:chExt cx="6532724" cy="265881"/>
          </a:xfrm>
        </p:grpSpPr>
        <p:sp>
          <p:nvSpPr>
            <p:cNvPr id="142" name="Rectangle: Rounded Corners 141">
              <a:extLst>
                <a:ext uri="{FF2B5EF4-FFF2-40B4-BE49-F238E27FC236}">
                  <a16:creationId xmlns:a16="http://schemas.microsoft.com/office/drawing/2014/main" id="{F1EE7A03-B891-E7ED-6E9F-41787DE8D318}"/>
                </a:ext>
              </a:extLst>
            </p:cNvPr>
            <p:cNvSpPr/>
            <p:nvPr/>
          </p:nvSpPr>
          <p:spPr>
            <a:xfrm flipH="1">
              <a:off x="1609768" y="4853420"/>
              <a:ext cx="6532724" cy="213922"/>
            </a:xfrm>
            <a:prstGeom prst="roundRect">
              <a:avLst>
                <a:gd name="adj" fmla="val 50000"/>
              </a:avLst>
            </a:prstGeom>
            <a:solidFill>
              <a:srgbClr val="EEEEEE"/>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extBox 143">
              <a:extLst>
                <a:ext uri="{FF2B5EF4-FFF2-40B4-BE49-F238E27FC236}">
                  <a16:creationId xmlns:a16="http://schemas.microsoft.com/office/drawing/2014/main" id="{56887321-EF36-D516-2C53-4761A45DEFC2}"/>
                </a:ext>
              </a:extLst>
            </p:cNvPr>
            <p:cNvSpPr txBox="1"/>
            <p:nvPr/>
          </p:nvSpPr>
          <p:spPr>
            <a:xfrm flipH="1">
              <a:off x="1663349" y="4830759"/>
              <a:ext cx="1000959" cy="265881"/>
            </a:xfrm>
            <a:prstGeom prst="rect">
              <a:avLst/>
            </a:prstGeom>
            <a:noFill/>
            <a:ln>
              <a:noFill/>
            </a:ln>
          </p:spPr>
          <p:txBody>
            <a:bodyPr wrap="square" rtlCol="0">
              <a:spAutoFit/>
            </a:bodyPr>
            <a:lstStyle/>
            <a:p>
              <a:r>
                <a:rPr lang="en-US" sz="1050" b="1">
                  <a:latin typeface="IBM Plex Sans" panose="020B0503050203000203" pitchFamily="34" charset="0"/>
                </a:rPr>
                <a:t>-13.5%</a:t>
              </a:r>
            </a:p>
          </p:txBody>
        </p:sp>
      </p:grpSp>
      <p:sp>
        <p:nvSpPr>
          <p:cNvPr id="127" name="Rectangle: Rounded Corners 126">
            <a:extLst>
              <a:ext uri="{FF2B5EF4-FFF2-40B4-BE49-F238E27FC236}">
                <a16:creationId xmlns:a16="http://schemas.microsoft.com/office/drawing/2014/main" id="{C41560A2-4852-5FB9-A943-C7AB781B8C6E}"/>
              </a:ext>
            </a:extLst>
          </p:cNvPr>
          <p:cNvSpPr/>
          <p:nvPr/>
        </p:nvSpPr>
        <p:spPr>
          <a:xfrm flipH="1">
            <a:off x="530051" y="3397984"/>
            <a:ext cx="4561158" cy="186570"/>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a:extLst>
              <a:ext uri="{FF2B5EF4-FFF2-40B4-BE49-F238E27FC236}">
                <a16:creationId xmlns:a16="http://schemas.microsoft.com/office/drawing/2014/main" id="{F7E10003-B710-898F-0FAE-2A77535E5887}"/>
              </a:ext>
            </a:extLst>
          </p:cNvPr>
          <p:cNvSpPr txBox="1"/>
          <p:nvPr/>
        </p:nvSpPr>
        <p:spPr>
          <a:xfrm flipH="1">
            <a:off x="547396" y="3354158"/>
            <a:ext cx="674849" cy="253916"/>
          </a:xfrm>
          <a:prstGeom prst="rect">
            <a:avLst/>
          </a:prstGeom>
          <a:noFill/>
        </p:spPr>
        <p:txBody>
          <a:bodyPr wrap="square" rtlCol="0">
            <a:spAutoFit/>
          </a:bodyPr>
          <a:lstStyle/>
          <a:p>
            <a:r>
              <a:rPr lang="en-US" sz="1050" b="1">
                <a:latin typeface="IBM Plex Sans" panose="020B0503050203000203" pitchFamily="34" charset="0"/>
              </a:rPr>
              <a:t>-29.5%</a:t>
            </a:r>
          </a:p>
        </p:txBody>
      </p:sp>
      <p:sp>
        <p:nvSpPr>
          <p:cNvPr id="121" name="TextBox 120">
            <a:extLst>
              <a:ext uri="{FF2B5EF4-FFF2-40B4-BE49-F238E27FC236}">
                <a16:creationId xmlns:a16="http://schemas.microsoft.com/office/drawing/2014/main" id="{2C427723-9C36-CB6D-1A50-06055F0F9160}"/>
              </a:ext>
            </a:extLst>
          </p:cNvPr>
          <p:cNvSpPr txBox="1"/>
          <p:nvPr/>
        </p:nvSpPr>
        <p:spPr>
          <a:xfrm flipH="1">
            <a:off x="3661527" y="5027589"/>
            <a:ext cx="1529513" cy="422895"/>
          </a:xfrm>
          <a:prstGeom prst="rect">
            <a:avLst/>
          </a:prstGeom>
          <a:noFill/>
        </p:spPr>
        <p:txBody>
          <a:bodyPr wrap="square" lIns="91440" tIns="45720" rIns="91440" bIns="45720" rtlCol="0" anchor="t">
            <a:spAutoFit/>
          </a:bodyPr>
          <a:lstStyle/>
          <a:p>
            <a:r>
              <a:rPr lang="en-US" sz="1050" b="1">
                <a:latin typeface="IBM Plex Sans"/>
              </a:rPr>
              <a:t>                                                                                                  Windsor</a:t>
            </a:r>
            <a:endParaRPr lang="en-US"/>
          </a:p>
        </p:txBody>
      </p:sp>
      <p:sp>
        <p:nvSpPr>
          <p:cNvPr id="124" name="Rectangle: Rounded Corners 123">
            <a:extLst>
              <a:ext uri="{FF2B5EF4-FFF2-40B4-BE49-F238E27FC236}">
                <a16:creationId xmlns:a16="http://schemas.microsoft.com/office/drawing/2014/main" id="{EE591A3C-10FD-6705-94D3-8A166B77BF34}"/>
              </a:ext>
            </a:extLst>
          </p:cNvPr>
          <p:cNvSpPr/>
          <p:nvPr/>
        </p:nvSpPr>
        <p:spPr>
          <a:xfrm flipH="1">
            <a:off x="531349" y="3090698"/>
            <a:ext cx="4660969" cy="18542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a:extLst>
              <a:ext uri="{FF2B5EF4-FFF2-40B4-BE49-F238E27FC236}">
                <a16:creationId xmlns:a16="http://schemas.microsoft.com/office/drawing/2014/main" id="{5D4EDD31-8A50-9AE7-D05A-0A5EBEF3C01F}"/>
              </a:ext>
            </a:extLst>
          </p:cNvPr>
          <p:cNvSpPr txBox="1"/>
          <p:nvPr/>
        </p:nvSpPr>
        <p:spPr>
          <a:xfrm flipH="1">
            <a:off x="555685" y="3058621"/>
            <a:ext cx="647503" cy="253915"/>
          </a:xfrm>
          <a:prstGeom prst="rect">
            <a:avLst/>
          </a:prstGeom>
          <a:noFill/>
        </p:spPr>
        <p:txBody>
          <a:bodyPr wrap="square" rtlCol="0">
            <a:spAutoFit/>
          </a:bodyPr>
          <a:lstStyle/>
          <a:p>
            <a:r>
              <a:rPr lang="en-US" sz="1050" b="1">
                <a:latin typeface="IBM Plex Sans" panose="020B0503050203000203" pitchFamily="34" charset="0"/>
              </a:rPr>
              <a:t>-18.8%</a:t>
            </a:r>
          </a:p>
        </p:txBody>
      </p:sp>
      <p:grpSp>
        <p:nvGrpSpPr>
          <p:cNvPr id="99" name="Group 98">
            <a:extLst>
              <a:ext uri="{FF2B5EF4-FFF2-40B4-BE49-F238E27FC236}">
                <a16:creationId xmlns:a16="http://schemas.microsoft.com/office/drawing/2014/main" id="{3B36F0E4-BCE4-1EC8-97B7-40AC3DC344BE}"/>
              </a:ext>
            </a:extLst>
          </p:cNvPr>
          <p:cNvGrpSpPr/>
          <p:nvPr/>
        </p:nvGrpSpPr>
        <p:grpSpPr>
          <a:xfrm>
            <a:off x="498787" y="2023611"/>
            <a:ext cx="5303881" cy="3992403"/>
            <a:chOff x="1586172" y="2184523"/>
            <a:chExt cx="7548602" cy="4180536"/>
          </a:xfrm>
        </p:grpSpPr>
        <p:sp>
          <p:nvSpPr>
            <p:cNvPr id="109" name="Rectangle: Rounded Corners 108">
              <a:extLst>
                <a:ext uri="{FF2B5EF4-FFF2-40B4-BE49-F238E27FC236}">
                  <a16:creationId xmlns:a16="http://schemas.microsoft.com/office/drawing/2014/main" id="{D021A7DA-8ADE-B7F2-9E8F-4B0B3886A083}"/>
                </a:ext>
              </a:extLst>
            </p:cNvPr>
            <p:cNvSpPr/>
            <p:nvPr/>
          </p:nvSpPr>
          <p:spPr>
            <a:xfrm flipH="1">
              <a:off x="1586172" y="6139528"/>
              <a:ext cx="6536037" cy="178781"/>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Rounded Corners 109">
              <a:extLst>
                <a:ext uri="{FF2B5EF4-FFF2-40B4-BE49-F238E27FC236}">
                  <a16:creationId xmlns:a16="http://schemas.microsoft.com/office/drawing/2014/main" id="{4829FC67-7B79-9F5A-9923-A3E4B0321B73}"/>
                </a:ext>
              </a:extLst>
            </p:cNvPr>
            <p:cNvSpPr/>
            <p:nvPr/>
          </p:nvSpPr>
          <p:spPr>
            <a:xfrm flipH="1">
              <a:off x="3819844" y="6139527"/>
              <a:ext cx="2172405" cy="193639"/>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422447C5-104B-FD7F-3D41-53960ED4F1B4}"/>
                </a:ext>
              </a:extLst>
            </p:cNvPr>
            <p:cNvSpPr txBox="1"/>
            <p:nvPr/>
          </p:nvSpPr>
          <p:spPr>
            <a:xfrm flipH="1">
              <a:off x="1679886" y="6099178"/>
              <a:ext cx="982317" cy="265881"/>
            </a:xfrm>
            <a:prstGeom prst="rect">
              <a:avLst/>
            </a:prstGeom>
            <a:noFill/>
          </p:spPr>
          <p:txBody>
            <a:bodyPr wrap="square" rtlCol="0">
              <a:spAutoFit/>
            </a:bodyPr>
            <a:lstStyle/>
            <a:p>
              <a:r>
                <a:rPr lang="en-US" sz="1050" b="1">
                  <a:latin typeface="IBM Plex Sans" panose="020B0503050203000203" pitchFamily="34" charset="0"/>
                </a:rPr>
                <a:t>-44.2%</a:t>
              </a:r>
            </a:p>
          </p:txBody>
        </p:sp>
        <p:sp>
          <p:nvSpPr>
            <p:cNvPr id="112" name="TextBox 111">
              <a:extLst>
                <a:ext uri="{FF2B5EF4-FFF2-40B4-BE49-F238E27FC236}">
                  <a16:creationId xmlns:a16="http://schemas.microsoft.com/office/drawing/2014/main" id="{C5EF4EA8-155B-9D79-A93F-916CE884F5A0}"/>
                </a:ext>
              </a:extLst>
            </p:cNvPr>
            <p:cNvSpPr txBox="1"/>
            <p:nvPr/>
          </p:nvSpPr>
          <p:spPr>
            <a:xfrm flipH="1">
              <a:off x="6014585" y="2184523"/>
              <a:ext cx="3120189" cy="442823"/>
            </a:xfrm>
            <a:prstGeom prst="rect">
              <a:avLst/>
            </a:prstGeom>
            <a:noFill/>
          </p:spPr>
          <p:txBody>
            <a:bodyPr wrap="square" rtlCol="0">
              <a:spAutoFit/>
            </a:bodyPr>
            <a:lstStyle/>
            <a:p>
              <a:pPr algn="ctr"/>
              <a:r>
                <a:rPr lang="en-US" sz="1050" b="1">
                  <a:latin typeface="IBM Plex Sans" panose="020B0503050203000203" pitchFamily="34" charset="0"/>
                </a:rPr>
                <a:t>                                                                                                  Toronto Metropolitan University</a:t>
              </a:r>
            </a:p>
          </p:txBody>
        </p:sp>
      </p:grpSp>
      <p:grpSp>
        <p:nvGrpSpPr>
          <p:cNvPr id="25" name="Group 24">
            <a:extLst>
              <a:ext uri="{FF2B5EF4-FFF2-40B4-BE49-F238E27FC236}">
                <a16:creationId xmlns:a16="http://schemas.microsoft.com/office/drawing/2014/main" id="{6B8433AF-9FA9-C5E9-BA5D-7FD01DCF4457}"/>
              </a:ext>
            </a:extLst>
          </p:cNvPr>
          <p:cNvGrpSpPr/>
          <p:nvPr/>
        </p:nvGrpSpPr>
        <p:grpSpPr>
          <a:xfrm>
            <a:off x="561598" y="4923896"/>
            <a:ext cx="6271863" cy="1085611"/>
            <a:chOff x="1609767" y="4507538"/>
            <a:chExt cx="8926256" cy="1136767"/>
          </a:xfrm>
        </p:grpSpPr>
        <p:sp>
          <p:nvSpPr>
            <p:cNvPr id="134" name="Rectangle: Rounded Corners 133">
              <a:extLst>
                <a:ext uri="{FF2B5EF4-FFF2-40B4-BE49-F238E27FC236}">
                  <a16:creationId xmlns:a16="http://schemas.microsoft.com/office/drawing/2014/main" id="{9E47C96A-F6F3-48EE-351B-FFC4A1242442}"/>
                </a:ext>
              </a:extLst>
            </p:cNvPr>
            <p:cNvSpPr/>
            <p:nvPr/>
          </p:nvSpPr>
          <p:spPr>
            <a:xfrm flipH="1">
              <a:off x="1609767" y="4533691"/>
              <a:ext cx="8926256" cy="181518"/>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9" name="Group 148">
              <a:extLst>
                <a:ext uri="{FF2B5EF4-FFF2-40B4-BE49-F238E27FC236}">
                  <a16:creationId xmlns:a16="http://schemas.microsoft.com/office/drawing/2014/main" id="{8723D4A0-EFB9-1CC8-ED25-BCD33BEC7894}"/>
                </a:ext>
              </a:extLst>
            </p:cNvPr>
            <p:cNvGrpSpPr/>
            <p:nvPr/>
          </p:nvGrpSpPr>
          <p:grpSpPr>
            <a:xfrm flipH="1">
              <a:off x="5439357" y="4507538"/>
              <a:ext cx="74885" cy="230815"/>
              <a:chOff x="4920625" y="2132503"/>
              <a:chExt cx="2514600" cy="2514600"/>
            </a:xfrm>
          </p:grpSpPr>
          <p:sp>
            <p:nvSpPr>
              <p:cNvPr id="150" name="Circle: Hollow 149">
                <a:extLst>
                  <a:ext uri="{FF2B5EF4-FFF2-40B4-BE49-F238E27FC236}">
                    <a16:creationId xmlns:a16="http://schemas.microsoft.com/office/drawing/2014/main" id="{E45DB4B6-1829-1C22-0A9E-162A246191A5}"/>
                  </a:ext>
                </a:extLst>
              </p:cNvPr>
              <p:cNvSpPr/>
              <p:nvPr/>
            </p:nvSpPr>
            <p:spPr>
              <a:xfrm>
                <a:off x="4920625" y="2132503"/>
                <a:ext cx="2514600" cy="2514600"/>
              </a:xfrm>
              <a:prstGeom prst="donut">
                <a:avLst>
                  <a:gd name="adj" fmla="val 11685"/>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Shape 150">
                <a:extLst>
                  <a:ext uri="{FF2B5EF4-FFF2-40B4-BE49-F238E27FC236}">
                    <a16:creationId xmlns:a16="http://schemas.microsoft.com/office/drawing/2014/main" id="{C6C7D97B-118F-241F-D21D-9B306469A374}"/>
                  </a:ext>
                </a:extLst>
              </p:cNvPr>
              <p:cNvSpPr/>
              <p:nvPr/>
            </p:nvSpPr>
            <p:spPr>
              <a:xfrm>
                <a:off x="5920918" y="2338381"/>
                <a:ext cx="321206" cy="264840"/>
              </a:xfrm>
              <a:custGeom>
                <a:avLst/>
                <a:gdLst>
                  <a:gd name="connsiteX0" fmla="*/ 321206 w 321206"/>
                  <a:gd name="connsiteY0" fmla="*/ 0 h 264840"/>
                  <a:gd name="connsiteX1" fmla="*/ 321206 w 321206"/>
                  <a:gd name="connsiteY1" fmla="*/ 239164 h 264840"/>
                  <a:gd name="connsiteX2" fmla="*/ 252137 w 321206"/>
                  <a:gd name="connsiteY2" fmla="*/ 242652 h 264840"/>
                  <a:gd name="connsiteX3" fmla="*/ 139796 w 321206"/>
                  <a:gd name="connsiteY3" fmla="*/ 264840 h 264840"/>
                  <a:gd name="connsiteX4" fmla="*/ 0 w 321206"/>
                  <a:gd name="connsiteY4" fmla="*/ 55744 h 264840"/>
                  <a:gd name="connsiteX5" fmla="*/ 40046 w 321206"/>
                  <a:gd name="connsiteY5" fmla="*/ 41783 h 264840"/>
                  <a:gd name="connsiteX6" fmla="*/ 227685 w 321206"/>
                  <a:gd name="connsiteY6" fmla="*/ 4723 h 264840"/>
                  <a:gd name="connsiteX7" fmla="*/ 321206 w 321206"/>
                  <a:gd name="connsiteY7" fmla="*/ 0 h 26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6" h="264840">
                    <a:moveTo>
                      <a:pt x="321206" y="0"/>
                    </a:moveTo>
                    <a:lnTo>
                      <a:pt x="321206" y="239164"/>
                    </a:lnTo>
                    <a:lnTo>
                      <a:pt x="252137" y="242652"/>
                    </a:lnTo>
                    <a:lnTo>
                      <a:pt x="139796" y="264840"/>
                    </a:lnTo>
                    <a:lnTo>
                      <a:pt x="0" y="55744"/>
                    </a:lnTo>
                    <a:lnTo>
                      <a:pt x="40046" y="41783"/>
                    </a:lnTo>
                    <a:cubicBezTo>
                      <a:pt x="100445" y="23816"/>
                      <a:pt x="163180" y="11274"/>
                      <a:pt x="227685" y="4723"/>
                    </a:cubicBezTo>
                    <a:lnTo>
                      <a:pt x="321206" y="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7" name="TextBox 136">
              <a:extLst>
                <a:ext uri="{FF2B5EF4-FFF2-40B4-BE49-F238E27FC236}">
                  <a16:creationId xmlns:a16="http://schemas.microsoft.com/office/drawing/2014/main" id="{AA1F925A-9786-F7CC-3DCE-93F9FCC760C4}"/>
                </a:ext>
              </a:extLst>
            </p:cNvPr>
            <p:cNvSpPr txBox="1"/>
            <p:nvPr/>
          </p:nvSpPr>
          <p:spPr>
            <a:xfrm flipH="1">
              <a:off x="5863034" y="5378424"/>
              <a:ext cx="2220967" cy="265881"/>
            </a:xfrm>
            <a:prstGeom prst="rect">
              <a:avLst/>
            </a:prstGeom>
            <a:noFill/>
          </p:spPr>
          <p:txBody>
            <a:bodyPr wrap="square" rtlCol="0">
              <a:spAutoFit/>
            </a:bodyPr>
            <a:lstStyle/>
            <a:p>
              <a:pPr algn="ctr"/>
              <a:r>
                <a:rPr lang="en-US" sz="1050" b="1">
                  <a:latin typeface="IBM Plex Sans" panose="020B0503050203000203" pitchFamily="34" charset="0"/>
                </a:rPr>
                <a:t> Carleton University </a:t>
              </a:r>
            </a:p>
          </p:txBody>
        </p:sp>
      </p:grpSp>
      <p:sp>
        <p:nvSpPr>
          <p:cNvPr id="136" name="TextBox 135">
            <a:extLst>
              <a:ext uri="{FF2B5EF4-FFF2-40B4-BE49-F238E27FC236}">
                <a16:creationId xmlns:a16="http://schemas.microsoft.com/office/drawing/2014/main" id="{4243DC54-FB0B-E0F7-3593-D82108DB279A}"/>
              </a:ext>
            </a:extLst>
          </p:cNvPr>
          <p:cNvSpPr txBox="1"/>
          <p:nvPr/>
        </p:nvSpPr>
        <p:spPr>
          <a:xfrm flipH="1">
            <a:off x="585944" y="4919387"/>
            <a:ext cx="712631" cy="253916"/>
          </a:xfrm>
          <a:prstGeom prst="rect">
            <a:avLst/>
          </a:prstGeom>
          <a:noFill/>
        </p:spPr>
        <p:txBody>
          <a:bodyPr wrap="square" rtlCol="0">
            <a:spAutoFit/>
          </a:bodyPr>
          <a:lstStyle/>
          <a:p>
            <a:r>
              <a:rPr lang="en-US" sz="1050" b="1">
                <a:latin typeface="IBM Plex Sans" panose="020B0503050203000203" pitchFamily="34" charset="0"/>
              </a:rPr>
              <a:t>-38.1%</a:t>
            </a:r>
          </a:p>
        </p:txBody>
      </p:sp>
      <p:sp>
        <p:nvSpPr>
          <p:cNvPr id="101" name="Rectangle: Rounded Corners 100">
            <a:extLst>
              <a:ext uri="{FF2B5EF4-FFF2-40B4-BE49-F238E27FC236}">
                <a16:creationId xmlns:a16="http://schemas.microsoft.com/office/drawing/2014/main" id="{2E4FE249-991E-090C-87F1-81610EFA547B}"/>
              </a:ext>
            </a:extLst>
          </p:cNvPr>
          <p:cNvSpPr/>
          <p:nvPr/>
        </p:nvSpPr>
        <p:spPr>
          <a:xfrm flipH="1">
            <a:off x="3232552" y="2222496"/>
            <a:ext cx="353847" cy="204005"/>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Rounded Corners 101">
            <a:extLst>
              <a:ext uri="{FF2B5EF4-FFF2-40B4-BE49-F238E27FC236}">
                <a16:creationId xmlns:a16="http://schemas.microsoft.com/office/drawing/2014/main" id="{235712CA-0870-BEDF-A525-7CC1243B314F}"/>
              </a:ext>
            </a:extLst>
          </p:cNvPr>
          <p:cNvSpPr/>
          <p:nvPr/>
        </p:nvSpPr>
        <p:spPr>
          <a:xfrm flipH="1">
            <a:off x="3124218" y="2521962"/>
            <a:ext cx="462202" cy="208614"/>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Rounded Corners 102">
            <a:extLst>
              <a:ext uri="{FF2B5EF4-FFF2-40B4-BE49-F238E27FC236}">
                <a16:creationId xmlns:a16="http://schemas.microsoft.com/office/drawing/2014/main" id="{6349DFDD-CAFD-BF68-DCC4-F0C01626D2D2}"/>
              </a:ext>
            </a:extLst>
          </p:cNvPr>
          <p:cNvSpPr/>
          <p:nvPr/>
        </p:nvSpPr>
        <p:spPr>
          <a:xfrm flipH="1">
            <a:off x="2965450" y="2815312"/>
            <a:ext cx="621548" cy="187399"/>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Rounded Corners 103">
            <a:extLst>
              <a:ext uri="{FF2B5EF4-FFF2-40B4-BE49-F238E27FC236}">
                <a16:creationId xmlns:a16="http://schemas.microsoft.com/office/drawing/2014/main" id="{FB494B47-F8F0-F882-31ED-A3E3129FB01D}"/>
              </a:ext>
            </a:extLst>
          </p:cNvPr>
          <p:cNvSpPr/>
          <p:nvPr/>
        </p:nvSpPr>
        <p:spPr>
          <a:xfrm flipH="1">
            <a:off x="2910592" y="3096174"/>
            <a:ext cx="673372" cy="193102"/>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Rounded Corners 105">
            <a:extLst>
              <a:ext uri="{FF2B5EF4-FFF2-40B4-BE49-F238E27FC236}">
                <a16:creationId xmlns:a16="http://schemas.microsoft.com/office/drawing/2014/main" id="{17C16275-CE10-9061-C300-8C29BFB26D27}"/>
              </a:ext>
            </a:extLst>
          </p:cNvPr>
          <p:cNvSpPr/>
          <p:nvPr/>
        </p:nvSpPr>
        <p:spPr>
          <a:xfrm flipH="1">
            <a:off x="2666999" y="3394836"/>
            <a:ext cx="916965" cy="189718"/>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Rounded Corners 202">
            <a:extLst>
              <a:ext uri="{FF2B5EF4-FFF2-40B4-BE49-F238E27FC236}">
                <a16:creationId xmlns:a16="http://schemas.microsoft.com/office/drawing/2014/main" id="{B06DCB4E-DD1D-D15F-E077-733EDF3EE57C}"/>
              </a:ext>
            </a:extLst>
          </p:cNvPr>
          <p:cNvSpPr/>
          <p:nvPr/>
        </p:nvSpPr>
        <p:spPr>
          <a:xfrm flipH="1">
            <a:off x="2559614" y="3693262"/>
            <a:ext cx="1029410" cy="189718"/>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Rounded Corners 203">
            <a:extLst>
              <a:ext uri="{FF2B5EF4-FFF2-40B4-BE49-F238E27FC236}">
                <a16:creationId xmlns:a16="http://schemas.microsoft.com/office/drawing/2014/main" id="{6F946B32-E7AB-3E6C-98C6-629BDA11BE30}"/>
              </a:ext>
            </a:extLst>
          </p:cNvPr>
          <p:cNvSpPr/>
          <p:nvPr/>
        </p:nvSpPr>
        <p:spPr>
          <a:xfrm flipH="1">
            <a:off x="2506639" y="4027517"/>
            <a:ext cx="1087148" cy="183333"/>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Rounded Corners 204">
            <a:extLst>
              <a:ext uri="{FF2B5EF4-FFF2-40B4-BE49-F238E27FC236}">
                <a16:creationId xmlns:a16="http://schemas.microsoft.com/office/drawing/2014/main" id="{434C5118-998F-F8F8-AAAB-71C18C2BE8DA}"/>
              </a:ext>
            </a:extLst>
          </p:cNvPr>
          <p:cNvSpPr/>
          <p:nvPr/>
        </p:nvSpPr>
        <p:spPr>
          <a:xfrm flipH="1">
            <a:off x="2389067" y="4951755"/>
            <a:ext cx="1224000" cy="177395"/>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extBox 163">
            <a:extLst>
              <a:ext uri="{FF2B5EF4-FFF2-40B4-BE49-F238E27FC236}">
                <a16:creationId xmlns:a16="http://schemas.microsoft.com/office/drawing/2014/main" id="{05A7D44E-8DC5-BC99-80F2-AA5DF5ECBEBC}"/>
              </a:ext>
            </a:extLst>
          </p:cNvPr>
          <p:cNvSpPr txBox="1"/>
          <p:nvPr/>
        </p:nvSpPr>
        <p:spPr>
          <a:xfrm flipH="1">
            <a:off x="3602271" y="2329054"/>
            <a:ext cx="1178375" cy="422896"/>
          </a:xfrm>
          <a:prstGeom prst="rect">
            <a:avLst/>
          </a:prstGeom>
          <a:noFill/>
        </p:spPr>
        <p:txBody>
          <a:bodyPr wrap="square" rtlCol="0">
            <a:spAutoFit/>
          </a:bodyPr>
          <a:lstStyle/>
          <a:p>
            <a:pPr algn="ctr"/>
            <a:r>
              <a:rPr lang="en-US" sz="1050" b="1">
                <a:latin typeface="IBM Plex Sans" panose="020B0503050203000203" pitchFamily="34" charset="0"/>
              </a:rPr>
              <a:t>                                                                                                  York University</a:t>
            </a:r>
          </a:p>
        </p:txBody>
      </p:sp>
      <p:sp>
        <p:nvSpPr>
          <p:cNvPr id="180" name="TextBox 179">
            <a:extLst>
              <a:ext uri="{FF2B5EF4-FFF2-40B4-BE49-F238E27FC236}">
                <a16:creationId xmlns:a16="http://schemas.microsoft.com/office/drawing/2014/main" id="{DAA0056E-472D-6055-0741-92DA77CA4AC2}"/>
              </a:ext>
            </a:extLst>
          </p:cNvPr>
          <p:cNvSpPr txBox="1"/>
          <p:nvPr/>
        </p:nvSpPr>
        <p:spPr>
          <a:xfrm flipH="1">
            <a:off x="3595565" y="2890367"/>
            <a:ext cx="1548115" cy="422896"/>
          </a:xfrm>
          <a:prstGeom prst="rect">
            <a:avLst/>
          </a:prstGeom>
          <a:noFill/>
        </p:spPr>
        <p:txBody>
          <a:bodyPr wrap="square" rtlCol="0">
            <a:spAutoFit/>
          </a:bodyPr>
          <a:lstStyle/>
          <a:p>
            <a:pPr algn="ctr"/>
            <a:r>
              <a:rPr lang="en-US" sz="1050" b="1">
                <a:latin typeface="IBM Plex Sans" panose="020B0503050203000203" pitchFamily="34" charset="0"/>
              </a:rPr>
              <a:t>                                                                                                  University of Toronto </a:t>
            </a:r>
          </a:p>
        </p:txBody>
      </p:sp>
      <p:graphicFrame>
        <p:nvGraphicFramePr>
          <p:cNvPr id="209" name="Table 208">
            <a:extLst>
              <a:ext uri="{FF2B5EF4-FFF2-40B4-BE49-F238E27FC236}">
                <a16:creationId xmlns:a16="http://schemas.microsoft.com/office/drawing/2014/main" id="{36FE2ABE-2138-69F9-76C7-5C74754FDB0B}"/>
              </a:ext>
            </a:extLst>
          </p:cNvPr>
          <p:cNvGraphicFramePr>
            <a:graphicFrameLocks noGrp="1"/>
          </p:cNvGraphicFramePr>
          <p:nvPr/>
        </p:nvGraphicFramePr>
        <p:xfrm>
          <a:off x="7809346" y="1591978"/>
          <a:ext cx="4288036" cy="4561997"/>
        </p:xfrm>
        <a:graphic>
          <a:graphicData uri="http://schemas.openxmlformats.org/drawingml/2006/table">
            <a:tbl>
              <a:tblPr firstRow="1" bandRow="1">
                <a:tableStyleId>{5C22544A-7EE6-4342-B048-85BDC9FD1C3A}</a:tableStyleId>
              </a:tblPr>
              <a:tblGrid>
                <a:gridCol w="2156958">
                  <a:extLst>
                    <a:ext uri="{9D8B030D-6E8A-4147-A177-3AD203B41FA5}">
                      <a16:colId xmlns:a16="http://schemas.microsoft.com/office/drawing/2014/main" val="20000"/>
                    </a:ext>
                  </a:extLst>
                </a:gridCol>
                <a:gridCol w="1067804">
                  <a:extLst>
                    <a:ext uri="{9D8B030D-6E8A-4147-A177-3AD203B41FA5}">
                      <a16:colId xmlns:a16="http://schemas.microsoft.com/office/drawing/2014/main" val="20001"/>
                    </a:ext>
                  </a:extLst>
                </a:gridCol>
                <a:gridCol w="1063274">
                  <a:extLst>
                    <a:ext uri="{9D8B030D-6E8A-4147-A177-3AD203B41FA5}">
                      <a16:colId xmlns:a16="http://schemas.microsoft.com/office/drawing/2014/main" val="20002"/>
                    </a:ext>
                  </a:extLst>
                </a:gridCol>
              </a:tblGrid>
              <a:tr h="378535">
                <a:tc>
                  <a:txBody>
                    <a:bodyPr/>
                    <a:lstStyle/>
                    <a:p>
                      <a:endParaRPr lang="en-US" sz="10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bg1"/>
                          </a:solidFill>
                        </a:rPr>
                        <a:t>June 2024 (Total)</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US" sz="1000"/>
                        <a:t>June 2025 </a:t>
                      </a:r>
                    </a:p>
                    <a:p>
                      <a:r>
                        <a:rPr lang="en-US" sz="100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3027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Toronto Metropolitan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274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York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616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533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Queen’s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237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196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255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Toronto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4,298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3,492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McMaster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455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26669279"/>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OCAD University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203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131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52603882"/>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Guelph (including Guelph-Humber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157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101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87856549"/>
                  </a:ext>
                </a:extLst>
              </a:tr>
              <a:tr h="3272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Ontario Tech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106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66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9204027"/>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Western University (including King’s College and Huron College)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507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316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07474014"/>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Laurentian University (including Hearst Campus)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84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02870062"/>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University of Windsor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72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44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99232874"/>
                  </a:ext>
                </a:extLst>
              </a:tr>
              <a:tr h="2620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Wilfrid Laurier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148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88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76319731"/>
                  </a:ext>
                </a:extLst>
              </a:tr>
              <a:tr h="262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Carleton University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b="1">
                          <a:solidFill>
                            <a:schemeClr val="tx1">
                              <a:lumMod val="50000"/>
                              <a:lumOff val="50000"/>
                            </a:schemeClr>
                          </a:solidFill>
                        </a:rPr>
                        <a:t>154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200" b="1">
                          <a:solidFill>
                            <a:schemeClr val="tx1">
                              <a:lumMod val="50000"/>
                              <a:lumOff val="50000"/>
                            </a:schemeClr>
                          </a:solidFill>
                        </a:rPr>
                        <a:t>86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268500026"/>
                  </a:ext>
                </a:extLst>
              </a:tr>
            </a:tbl>
          </a:graphicData>
        </a:graphic>
      </p:graphicFrame>
      <p:sp>
        <p:nvSpPr>
          <p:cNvPr id="168" name="Rectangle: Rounded Corners 167">
            <a:extLst>
              <a:ext uri="{FF2B5EF4-FFF2-40B4-BE49-F238E27FC236}">
                <a16:creationId xmlns:a16="http://schemas.microsoft.com/office/drawing/2014/main" id="{F75F000A-F7A2-4919-F463-0969B534C7DE}"/>
              </a:ext>
            </a:extLst>
          </p:cNvPr>
          <p:cNvSpPr/>
          <p:nvPr/>
        </p:nvSpPr>
        <p:spPr>
          <a:xfrm flipH="1">
            <a:off x="561597" y="4629120"/>
            <a:ext cx="7190607" cy="190696"/>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Rounded Corners 168">
            <a:extLst>
              <a:ext uri="{FF2B5EF4-FFF2-40B4-BE49-F238E27FC236}">
                <a16:creationId xmlns:a16="http://schemas.microsoft.com/office/drawing/2014/main" id="{606126B2-D00A-5F38-34FF-02AA626FBD3C}"/>
              </a:ext>
            </a:extLst>
          </p:cNvPr>
          <p:cNvSpPr/>
          <p:nvPr/>
        </p:nvSpPr>
        <p:spPr>
          <a:xfrm flipH="1">
            <a:off x="2441050" y="4636392"/>
            <a:ext cx="1152738" cy="187028"/>
          </a:xfrm>
          <a:prstGeom prst="roundRect">
            <a:avLst>
              <a:gd name="adj" fmla="val 5000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TextBox 169">
            <a:extLst>
              <a:ext uri="{FF2B5EF4-FFF2-40B4-BE49-F238E27FC236}">
                <a16:creationId xmlns:a16="http://schemas.microsoft.com/office/drawing/2014/main" id="{9ED354FD-4D8F-05D3-95C6-3057CAA496F5}"/>
              </a:ext>
            </a:extLst>
          </p:cNvPr>
          <p:cNvSpPr txBox="1"/>
          <p:nvPr/>
        </p:nvSpPr>
        <p:spPr>
          <a:xfrm flipH="1">
            <a:off x="560324" y="4601524"/>
            <a:ext cx="675191" cy="253916"/>
          </a:xfrm>
          <a:prstGeom prst="rect">
            <a:avLst/>
          </a:prstGeom>
          <a:noFill/>
        </p:spPr>
        <p:txBody>
          <a:bodyPr wrap="square" rtlCol="0">
            <a:spAutoFit/>
          </a:bodyPr>
          <a:lstStyle/>
          <a:p>
            <a:r>
              <a:rPr lang="en-US" sz="1050" b="1">
                <a:latin typeface="IBM Plex Sans" panose="020B0503050203000203" pitchFamily="34" charset="0"/>
              </a:rPr>
              <a:t>-37.7%</a:t>
            </a:r>
          </a:p>
        </p:txBody>
      </p:sp>
      <p:sp>
        <p:nvSpPr>
          <p:cNvPr id="162" name="TextBox 161">
            <a:extLst>
              <a:ext uri="{FF2B5EF4-FFF2-40B4-BE49-F238E27FC236}">
                <a16:creationId xmlns:a16="http://schemas.microsoft.com/office/drawing/2014/main" id="{1ECCBE48-67DB-56C0-C070-E022EC9A56C7}"/>
              </a:ext>
            </a:extLst>
          </p:cNvPr>
          <p:cNvSpPr txBox="1"/>
          <p:nvPr/>
        </p:nvSpPr>
        <p:spPr>
          <a:xfrm flipH="1">
            <a:off x="3586154" y="3195576"/>
            <a:ext cx="1505055" cy="422896"/>
          </a:xfrm>
          <a:prstGeom prst="rect">
            <a:avLst/>
          </a:prstGeom>
          <a:noFill/>
        </p:spPr>
        <p:txBody>
          <a:bodyPr wrap="square" rtlCol="0">
            <a:spAutoFit/>
          </a:bodyPr>
          <a:lstStyle/>
          <a:p>
            <a:pPr algn="ctr"/>
            <a:r>
              <a:rPr lang="en-US" sz="1050" b="1">
                <a:latin typeface="IBM Plex Sans" panose="020B0503050203000203" pitchFamily="34" charset="0"/>
              </a:rPr>
              <a:t>                                                                                                  McMaster University</a:t>
            </a:r>
          </a:p>
        </p:txBody>
      </p:sp>
      <p:sp>
        <p:nvSpPr>
          <p:cNvPr id="4" name="TextBox 9">
            <a:extLst>
              <a:ext uri="{FF2B5EF4-FFF2-40B4-BE49-F238E27FC236}">
                <a16:creationId xmlns:a16="http://schemas.microsoft.com/office/drawing/2014/main" id="{94B9EC92-C8DD-F8C4-5283-7C5BF7DC43BD}"/>
              </a:ext>
            </a:extLst>
          </p:cNvPr>
          <p:cNvSpPr txBox="1"/>
          <p:nvPr/>
        </p:nvSpPr>
        <p:spPr>
          <a:xfrm>
            <a:off x="3610241" y="3834047"/>
            <a:ext cx="3765399" cy="4154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                                                                                                  University of Guelph (including Guelph-Humber Campus)  </a:t>
            </a:r>
          </a:p>
        </p:txBody>
      </p:sp>
      <p:sp>
        <p:nvSpPr>
          <p:cNvPr id="182" name="TextBox 181">
            <a:extLst>
              <a:ext uri="{FF2B5EF4-FFF2-40B4-BE49-F238E27FC236}">
                <a16:creationId xmlns:a16="http://schemas.microsoft.com/office/drawing/2014/main" id="{FEEBA419-BB94-DD84-8D35-F9B3F3829C3A}"/>
              </a:ext>
            </a:extLst>
          </p:cNvPr>
          <p:cNvSpPr txBox="1"/>
          <p:nvPr/>
        </p:nvSpPr>
        <p:spPr>
          <a:xfrm flipH="1">
            <a:off x="3562595" y="4126193"/>
            <a:ext cx="1780739" cy="415497"/>
          </a:xfrm>
          <a:prstGeom prst="rect">
            <a:avLst/>
          </a:prstGeom>
          <a:noFill/>
        </p:spPr>
        <p:txBody>
          <a:bodyPr wrap="square" rtlCol="0">
            <a:spAutoFit/>
          </a:bodyPr>
          <a:lstStyle/>
          <a:p>
            <a:pPr algn="ctr"/>
            <a:r>
              <a:rPr lang="en-US" sz="1050" b="1">
                <a:latin typeface="IBM Plex Sans" panose="020B0503050203000203" pitchFamily="34" charset="0"/>
              </a:rPr>
              <a:t>                                                                                                  Ontario Tech University</a:t>
            </a:r>
          </a:p>
        </p:txBody>
      </p:sp>
      <p:sp>
        <p:nvSpPr>
          <p:cNvPr id="178" name="TextBox 177">
            <a:extLst>
              <a:ext uri="{FF2B5EF4-FFF2-40B4-BE49-F238E27FC236}">
                <a16:creationId xmlns:a16="http://schemas.microsoft.com/office/drawing/2014/main" id="{28AFEA51-69F5-DAAA-1812-BA41F881AD64}"/>
              </a:ext>
            </a:extLst>
          </p:cNvPr>
          <p:cNvSpPr txBox="1"/>
          <p:nvPr/>
        </p:nvSpPr>
        <p:spPr>
          <a:xfrm flipH="1">
            <a:off x="3574587" y="4595832"/>
            <a:ext cx="4294877" cy="253916"/>
          </a:xfrm>
          <a:prstGeom prst="rect">
            <a:avLst/>
          </a:prstGeom>
          <a:noFill/>
        </p:spPr>
        <p:txBody>
          <a:bodyPr wrap="square" rtlCol="0">
            <a:spAutoFit/>
          </a:bodyPr>
          <a:lstStyle/>
          <a:p>
            <a:pPr algn="ctr"/>
            <a:r>
              <a:rPr lang="en-US" sz="1050" b="1">
                <a:latin typeface="IBM Plex Sans" panose="020B0503050203000203" pitchFamily="34" charset="0"/>
              </a:rPr>
              <a:t> Western University (including King’s College and Huron College) </a:t>
            </a:r>
          </a:p>
        </p:txBody>
      </p:sp>
      <p:sp>
        <p:nvSpPr>
          <p:cNvPr id="197" name="TextBox 196">
            <a:extLst>
              <a:ext uri="{FF2B5EF4-FFF2-40B4-BE49-F238E27FC236}">
                <a16:creationId xmlns:a16="http://schemas.microsoft.com/office/drawing/2014/main" id="{5DFB64BE-D83C-33C9-F849-6CA72767198E}"/>
              </a:ext>
            </a:extLst>
          </p:cNvPr>
          <p:cNvSpPr txBox="1"/>
          <p:nvPr/>
        </p:nvSpPr>
        <p:spPr>
          <a:xfrm flipH="1">
            <a:off x="3589025" y="4895101"/>
            <a:ext cx="3374622" cy="253917"/>
          </a:xfrm>
          <a:prstGeom prst="rect">
            <a:avLst/>
          </a:prstGeom>
          <a:noFill/>
        </p:spPr>
        <p:txBody>
          <a:bodyPr wrap="square" rtlCol="0">
            <a:spAutoFit/>
          </a:bodyPr>
          <a:lstStyle/>
          <a:p>
            <a:pPr algn="ctr"/>
            <a:r>
              <a:rPr lang="en-US" sz="1050" b="1">
                <a:latin typeface="IBM Plex Sans" panose="020B0503050203000203" pitchFamily="34" charset="0"/>
              </a:rPr>
              <a:t>Laurentian University (including Hearst Campus)</a:t>
            </a:r>
          </a:p>
        </p:txBody>
      </p:sp>
      <p:sp>
        <p:nvSpPr>
          <p:cNvPr id="5" name="TextBox 4">
            <a:extLst>
              <a:ext uri="{FF2B5EF4-FFF2-40B4-BE49-F238E27FC236}">
                <a16:creationId xmlns:a16="http://schemas.microsoft.com/office/drawing/2014/main" id="{3E1A11BF-DCCB-7745-1A62-3B1FF44FA74B}"/>
              </a:ext>
            </a:extLst>
          </p:cNvPr>
          <p:cNvSpPr txBox="1"/>
          <p:nvPr/>
        </p:nvSpPr>
        <p:spPr>
          <a:xfrm flipH="1">
            <a:off x="3583964" y="5308740"/>
            <a:ext cx="1916931" cy="415498"/>
          </a:xfrm>
          <a:prstGeom prst="rect">
            <a:avLst/>
          </a:prstGeom>
          <a:noFill/>
        </p:spPr>
        <p:txBody>
          <a:bodyPr wrap="square" lIns="91440" tIns="45720" rIns="91440" bIns="45720" rtlCol="0" anchor="t">
            <a:spAutoFit/>
          </a:bodyPr>
          <a:lstStyle/>
          <a:p>
            <a:pPr algn="ctr"/>
            <a:r>
              <a:rPr lang="en-US" sz="1050" b="1">
                <a:latin typeface="IBM Plex Sans"/>
              </a:rPr>
              <a:t>                                                                                          Wilfrid Laurier University</a:t>
            </a:r>
          </a:p>
        </p:txBody>
      </p:sp>
    </p:spTree>
    <p:extLst>
      <p:ext uri="{BB962C8B-B14F-4D97-AF65-F5344CB8AC3E}">
        <p14:creationId xmlns:p14="http://schemas.microsoft.com/office/powerpoint/2010/main" val="255465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wipe(left)">
                                      <p:cBhvr>
                                        <p:cTn id="7"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6EB1B-9EC0-A111-EA95-57748282A2F9}"/>
            </a:ext>
          </a:extLst>
        </p:cNvPr>
        <p:cNvGrpSpPr/>
        <p:nvPr/>
      </p:nvGrpSpPr>
      <p:grpSpPr>
        <a:xfrm>
          <a:off x="0" y="0"/>
          <a:ext cx="0" cy="0"/>
          <a:chOff x="0" y="0"/>
          <a:chExt cx="0" cy="0"/>
        </a:xfrm>
      </p:grpSpPr>
      <p:pic>
        <p:nvPicPr>
          <p:cNvPr id="9" name="Picture Placeholder 8" descr="A person standing in front of a white wall&#10;&#10;Description automatically generated">
            <a:extLst>
              <a:ext uri="{FF2B5EF4-FFF2-40B4-BE49-F238E27FC236}">
                <a16:creationId xmlns:a16="http://schemas.microsoft.com/office/drawing/2014/main" id="{7C42D02B-8D71-22C2-5354-2FC087277CCC}"/>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p:pic>
      <p:sp>
        <p:nvSpPr>
          <p:cNvPr id="2" name="Text Placeholder 1">
            <a:extLst>
              <a:ext uri="{FF2B5EF4-FFF2-40B4-BE49-F238E27FC236}">
                <a16:creationId xmlns:a16="http://schemas.microsoft.com/office/drawing/2014/main" id="{9200B8DF-BAB8-6942-5C3C-52B11DAAB949}"/>
              </a:ext>
            </a:extLst>
          </p:cNvPr>
          <p:cNvSpPr>
            <a:spLocks noGrp="1"/>
          </p:cNvSpPr>
          <p:nvPr>
            <p:ph type="body" sz="quarter" idx="12"/>
          </p:nvPr>
        </p:nvSpPr>
        <p:spPr/>
        <p:txBody>
          <a:bodyPr/>
          <a:lstStyle/>
          <a:p>
            <a:endParaRPr lang="en-US"/>
          </a:p>
        </p:txBody>
      </p:sp>
      <p:sp>
        <p:nvSpPr>
          <p:cNvPr id="5" name="Title 4">
            <a:extLst>
              <a:ext uri="{FF2B5EF4-FFF2-40B4-BE49-F238E27FC236}">
                <a16:creationId xmlns:a16="http://schemas.microsoft.com/office/drawing/2014/main" id="{B036F3DF-EF3F-0210-6596-6AF6EC0232CF}"/>
              </a:ext>
            </a:extLst>
          </p:cNvPr>
          <p:cNvSpPr>
            <a:spLocks noGrp="1"/>
          </p:cNvSpPr>
          <p:nvPr>
            <p:ph type="title"/>
          </p:nvPr>
        </p:nvSpPr>
        <p:spPr>
          <a:xfrm>
            <a:off x="1258273" y="1446604"/>
            <a:ext cx="6167057" cy="3951962"/>
          </a:xfrm>
        </p:spPr>
        <p:txBody>
          <a:bodyPr/>
          <a:lstStyle/>
          <a:p>
            <a:r>
              <a:rPr lang="en-CA">
                <a:latin typeface="IBM Plex Sans SemiBold"/>
              </a:rPr>
              <a:t>Evolving Risk </a:t>
            </a:r>
          </a:p>
        </p:txBody>
      </p:sp>
      <p:sp>
        <p:nvSpPr>
          <p:cNvPr id="3" name="Slide Number Placeholder 2">
            <a:extLst>
              <a:ext uri="{FF2B5EF4-FFF2-40B4-BE49-F238E27FC236}">
                <a16:creationId xmlns:a16="http://schemas.microsoft.com/office/drawing/2014/main" id="{39D98956-5CDB-9255-57DE-39991ACCE872}"/>
              </a:ext>
            </a:extLst>
          </p:cNvPr>
          <p:cNvSpPr>
            <a:spLocks noGrp="1"/>
          </p:cNvSpPr>
          <p:nvPr>
            <p:ph type="sldNum" sz="quarter" idx="4294967295"/>
          </p:nvPr>
        </p:nvSpPr>
        <p:spPr>
          <a:xfrm>
            <a:off x="0" y="6356350"/>
            <a:ext cx="414338" cy="365125"/>
          </a:xfrm>
        </p:spPr>
        <p:txBody>
          <a:bodyPr/>
          <a:lstStyle/>
          <a:p>
            <a:fld id="{5B64C28E-966E-6B4A-816A-311B7D0A2E6D}" type="slidenum">
              <a:rPr lang="en-US" smtClean="0"/>
              <a:t>47</a:t>
            </a:fld>
            <a:endParaRPr lang="en-US"/>
          </a:p>
        </p:txBody>
      </p:sp>
    </p:spTree>
    <p:extLst>
      <p:ext uri="{BB962C8B-B14F-4D97-AF65-F5344CB8AC3E}">
        <p14:creationId xmlns:p14="http://schemas.microsoft.com/office/powerpoint/2010/main" val="20550314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3B79-8C69-B5A5-5073-33A1DB1A225D}"/>
              </a:ext>
            </a:extLst>
          </p:cNvPr>
          <p:cNvSpPr>
            <a:spLocks noGrp="1"/>
          </p:cNvSpPr>
          <p:nvPr>
            <p:ph type="title"/>
          </p:nvPr>
        </p:nvSpPr>
        <p:spPr/>
        <p:txBody>
          <a:bodyPr/>
          <a:lstStyle/>
          <a:p>
            <a:r>
              <a:rPr lang="en-US"/>
              <a:t>Changes to Study Permit Requirements</a:t>
            </a:r>
          </a:p>
        </p:txBody>
      </p:sp>
      <p:sp>
        <p:nvSpPr>
          <p:cNvPr id="3" name="Slide Number Placeholder 2">
            <a:extLst>
              <a:ext uri="{FF2B5EF4-FFF2-40B4-BE49-F238E27FC236}">
                <a16:creationId xmlns:a16="http://schemas.microsoft.com/office/drawing/2014/main" id="{B1B9AE68-4734-B020-1C53-4EF8FF3AF48E}"/>
              </a:ext>
            </a:extLst>
          </p:cNvPr>
          <p:cNvSpPr>
            <a:spLocks noGrp="1"/>
          </p:cNvSpPr>
          <p:nvPr>
            <p:ph type="sldNum" sz="quarter" idx="15"/>
          </p:nvPr>
        </p:nvSpPr>
        <p:spPr/>
        <p:txBody>
          <a:bodyPr/>
          <a:lstStyle/>
          <a:p>
            <a:fld id="{4C6AF4E3-7C7A-4050-BF98-8B639F08A4A8}" type="slidenum">
              <a:rPr lang="en-CA" smtClean="0"/>
              <a:pPr/>
              <a:t>48</a:t>
            </a:fld>
            <a:endParaRPr lang="en-CA"/>
          </a:p>
        </p:txBody>
      </p:sp>
      <p:sp>
        <p:nvSpPr>
          <p:cNvPr id="4" name="Footer Placeholder 3">
            <a:extLst>
              <a:ext uri="{FF2B5EF4-FFF2-40B4-BE49-F238E27FC236}">
                <a16:creationId xmlns:a16="http://schemas.microsoft.com/office/drawing/2014/main" id="{4290E0AC-1AB7-9552-0C4F-1EDA5BC3A0E3}"/>
              </a:ext>
            </a:extLst>
          </p:cNvPr>
          <p:cNvSpPr>
            <a:spLocks noGrp="1"/>
          </p:cNvSpPr>
          <p:nvPr>
            <p:ph type="ftr" sz="quarter" idx="14"/>
          </p:nvPr>
        </p:nvSpPr>
        <p:spPr/>
        <p:txBody>
          <a:bodyPr/>
          <a:lstStyle/>
          <a:p>
            <a:r>
              <a:rPr lang="en-CA"/>
              <a:t>*Non-grad programs include undergrad degree, certificate programs, language programs</a:t>
            </a:r>
          </a:p>
        </p:txBody>
      </p:sp>
      <p:sp>
        <p:nvSpPr>
          <p:cNvPr id="5" name="Content Placeholder 4">
            <a:extLst>
              <a:ext uri="{FF2B5EF4-FFF2-40B4-BE49-F238E27FC236}">
                <a16:creationId xmlns:a16="http://schemas.microsoft.com/office/drawing/2014/main" id="{2147B5C7-61AE-3E6A-75FA-A988BC879A9A}"/>
              </a:ext>
            </a:extLst>
          </p:cNvPr>
          <p:cNvSpPr>
            <a:spLocks noGrp="1"/>
          </p:cNvSpPr>
          <p:nvPr>
            <p:ph idx="1"/>
          </p:nvPr>
        </p:nvSpPr>
        <p:spPr/>
        <p:txBody>
          <a:bodyPr>
            <a:normAutofit/>
          </a:bodyPr>
          <a:lstStyle/>
          <a:p>
            <a:pPr>
              <a:spcBef>
                <a:spcPts val="600"/>
              </a:spcBef>
            </a:pPr>
            <a:r>
              <a:rPr lang="en-US"/>
              <a:t>As of November 8, 2024: </a:t>
            </a:r>
            <a:r>
              <a:rPr lang="en-US" b="1"/>
              <a:t>All international students changing Designated Learning Institutions or level of study must receive a new study permit approval before they may begin their studies</a:t>
            </a:r>
          </a:p>
          <a:p>
            <a:pPr>
              <a:spcBef>
                <a:spcPts val="600"/>
              </a:spcBef>
            </a:pPr>
            <a:r>
              <a:rPr lang="en-US"/>
              <a:t>All international students must have their current DLI listed on their study permit</a:t>
            </a:r>
          </a:p>
          <a:p>
            <a:pPr>
              <a:spcBef>
                <a:spcPts val="600"/>
              </a:spcBef>
            </a:pPr>
            <a:r>
              <a:rPr lang="en-US"/>
              <a:t>These students must also submit a PAL with their study permit application</a:t>
            </a:r>
          </a:p>
          <a:p>
            <a:pPr>
              <a:spcBef>
                <a:spcPts val="600"/>
              </a:spcBef>
            </a:pPr>
            <a:r>
              <a:rPr lang="en-US" b="1"/>
              <a:t>Students currently in Canada with a valid study permit and changing DLIs must apply for a study permit extension</a:t>
            </a:r>
          </a:p>
        </p:txBody>
      </p:sp>
      <p:graphicFrame>
        <p:nvGraphicFramePr>
          <p:cNvPr id="6" name="Table 5">
            <a:extLst>
              <a:ext uri="{FF2B5EF4-FFF2-40B4-BE49-F238E27FC236}">
                <a16:creationId xmlns:a16="http://schemas.microsoft.com/office/drawing/2014/main" id="{9A13119A-F91D-FFBD-E36F-A60225DC5345}"/>
              </a:ext>
            </a:extLst>
          </p:cNvPr>
          <p:cNvGraphicFramePr>
            <a:graphicFrameLocks noGrp="1"/>
          </p:cNvGraphicFramePr>
          <p:nvPr/>
        </p:nvGraphicFramePr>
        <p:xfrm>
          <a:off x="928048" y="3552290"/>
          <a:ext cx="10255954" cy="2479040"/>
        </p:xfrm>
        <a:graphic>
          <a:graphicData uri="http://schemas.openxmlformats.org/drawingml/2006/table">
            <a:tbl>
              <a:tblPr firstRow="1" bandRow="1">
                <a:tableStyleId>{5C22544A-7EE6-4342-B048-85BDC9FD1C3A}</a:tableStyleId>
              </a:tblPr>
              <a:tblGrid>
                <a:gridCol w="4681642">
                  <a:extLst>
                    <a:ext uri="{9D8B030D-6E8A-4147-A177-3AD203B41FA5}">
                      <a16:colId xmlns:a16="http://schemas.microsoft.com/office/drawing/2014/main" val="2874936322"/>
                    </a:ext>
                  </a:extLst>
                </a:gridCol>
                <a:gridCol w="2763748">
                  <a:extLst>
                    <a:ext uri="{9D8B030D-6E8A-4147-A177-3AD203B41FA5}">
                      <a16:colId xmlns:a16="http://schemas.microsoft.com/office/drawing/2014/main" val="2516408307"/>
                    </a:ext>
                  </a:extLst>
                </a:gridCol>
                <a:gridCol w="2810564">
                  <a:extLst>
                    <a:ext uri="{9D8B030D-6E8A-4147-A177-3AD203B41FA5}">
                      <a16:colId xmlns:a16="http://schemas.microsoft.com/office/drawing/2014/main" val="2417735613"/>
                    </a:ext>
                  </a:extLst>
                </a:gridCol>
              </a:tblGrid>
              <a:tr h="370840">
                <a:tc>
                  <a:txBody>
                    <a:bodyPr/>
                    <a:lstStyle/>
                    <a:p>
                      <a:r>
                        <a:rPr lang="en-US" sz="1600"/>
                        <a:t>Type of International Student</a:t>
                      </a:r>
                    </a:p>
                  </a:txBody>
                  <a:tcPr/>
                </a:tc>
                <a:tc>
                  <a:txBody>
                    <a:bodyPr/>
                    <a:lstStyle/>
                    <a:p>
                      <a:r>
                        <a:rPr lang="en-US" sz="1600"/>
                        <a:t>PAL Required?</a:t>
                      </a:r>
                    </a:p>
                  </a:txBody>
                  <a:tcPr/>
                </a:tc>
                <a:tc>
                  <a:txBody>
                    <a:bodyPr/>
                    <a:lstStyle/>
                    <a:p>
                      <a:r>
                        <a:rPr lang="en-US" sz="1600"/>
                        <a:t>New Study Permit Required?</a:t>
                      </a:r>
                    </a:p>
                  </a:txBody>
                  <a:tcPr/>
                </a:tc>
                <a:extLst>
                  <a:ext uri="{0D108BD9-81ED-4DB2-BD59-A6C34878D82A}">
                    <a16:rowId xmlns:a16="http://schemas.microsoft.com/office/drawing/2014/main" val="879133884"/>
                  </a:ext>
                </a:extLst>
              </a:tr>
              <a:tr h="370840">
                <a:tc>
                  <a:txBody>
                    <a:bodyPr/>
                    <a:lstStyle/>
                    <a:p>
                      <a:r>
                        <a:rPr lang="en-US" sz="1600"/>
                        <a:t>High school transferring to PSI</a:t>
                      </a:r>
                    </a:p>
                  </a:txBody>
                  <a:tcPr/>
                </a:tc>
                <a:tc>
                  <a:txBody>
                    <a:bodyPr/>
                    <a:lstStyle/>
                    <a:p>
                      <a:pPr algn="ctr"/>
                      <a:r>
                        <a:rPr lang="en-US" sz="1600"/>
                        <a:t>Yes</a:t>
                      </a:r>
                    </a:p>
                  </a:txBody>
                  <a:tcPr/>
                </a:tc>
                <a:tc>
                  <a:txBody>
                    <a:bodyPr/>
                    <a:lstStyle/>
                    <a:p>
                      <a:pPr algn="ctr"/>
                      <a:r>
                        <a:rPr lang="en-US" sz="1600"/>
                        <a:t>Yes</a:t>
                      </a:r>
                    </a:p>
                  </a:txBody>
                  <a:tcPr/>
                </a:tc>
                <a:extLst>
                  <a:ext uri="{0D108BD9-81ED-4DB2-BD59-A6C34878D82A}">
                    <a16:rowId xmlns:a16="http://schemas.microsoft.com/office/drawing/2014/main" val="462104619"/>
                  </a:ext>
                </a:extLst>
              </a:tr>
              <a:tr h="370840">
                <a:tc>
                  <a:txBody>
                    <a:bodyPr/>
                    <a:lstStyle/>
                    <a:p>
                      <a:r>
                        <a:rPr lang="en-US" sz="1600"/>
                        <a:t>Transfer from one DLI to another (regardless of study level change)</a:t>
                      </a:r>
                    </a:p>
                  </a:txBody>
                  <a:tcPr/>
                </a:tc>
                <a:tc>
                  <a:txBody>
                    <a:bodyPr/>
                    <a:lstStyle/>
                    <a:p>
                      <a:pPr algn="ctr"/>
                      <a:r>
                        <a:rPr lang="en-US" sz="1600"/>
                        <a:t>Yes</a:t>
                      </a:r>
                    </a:p>
                  </a:txBody>
                  <a:tcPr/>
                </a:tc>
                <a:tc>
                  <a:txBody>
                    <a:bodyPr/>
                    <a:lstStyle/>
                    <a:p>
                      <a:pPr algn="ctr"/>
                      <a:r>
                        <a:rPr lang="en-US" sz="1600"/>
                        <a:t>Yes</a:t>
                      </a:r>
                    </a:p>
                  </a:txBody>
                  <a:tcPr/>
                </a:tc>
                <a:extLst>
                  <a:ext uri="{0D108BD9-81ED-4DB2-BD59-A6C34878D82A}">
                    <a16:rowId xmlns:a16="http://schemas.microsoft.com/office/drawing/2014/main" val="2990297973"/>
                  </a:ext>
                </a:extLst>
              </a:tr>
              <a:tr h="370840">
                <a:tc>
                  <a:txBody>
                    <a:bodyPr/>
                    <a:lstStyle/>
                    <a:p>
                      <a:r>
                        <a:rPr lang="en-US" sz="1600"/>
                        <a:t>Changing study level at the same DLI – non-grad* to grad</a:t>
                      </a:r>
                    </a:p>
                  </a:txBody>
                  <a:tcPr/>
                </a:tc>
                <a:tc>
                  <a:txBody>
                    <a:bodyPr/>
                    <a:lstStyle/>
                    <a:p>
                      <a:pPr algn="ctr"/>
                      <a:r>
                        <a:rPr lang="en-US" sz="1600"/>
                        <a:t>No</a:t>
                      </a:r>
                    </a:p>
                  </a:txBody>
                  <a:tcPr/>
                </a:tc>
                <a:tc>
                  <a:txBody>
                    <a:bodyPr/>
                    <a:lstStyle/>
                    <a:p>
                      <a:pPr algn="ctr"/>
                      <a:r>
                        <a:rPr lang="en-US" sz="1600"/>
                        <a:t>No</a:t>
                      </a:r>
                    </a:p>
                  </a:txBody>
                  <a:tcPr/>
                </a:tc>
                <a:extLst>
                  <a:ext uri="{0D108BD9-81ED-4DB2-BD59-A6C34878D82A}">
                    <a16:rowId xmlns:a16="http://schemas.microsoft.com/office/drawing/2014/main" val="2472946682"/>
                  </a:ext>
                </a:extLst>
              </a:tr>
              <a:tr h="370840">
                <a:tc>
                  <a:txBody>
                    <a:bodyPr/>
                    <a:lstStyle/>
                    <a:p>
                      <a:r>
                        <a:rPr lang="en-US" sz="1600"/>
                        <a:t>Changing from one non-grad* to another non-grad</a:t>
                      </a:r>
                    </a:p>
                  </a:txBody>
                  <a:tcPr/>
                </a:tc>
                <a:tc>
                  <a:txBody>
                    <a:bodyPr/>
                    <a:lstStyle/>
                    <a:p>
                      <a:pPr algn="ctr"/>
                      <a:r>
                        <a:rPr lang="en-US" sz="1600"/>
                        <a:t>No</a:t>
                      </a:r>
                    </a:p>
                  </a:txBody>
                  <a:tcPr/>
                </a:tc>
                <a:tc>
                  <a:txBody>
                    <a:bodyPr/>
                    <a:lstStyle/>
                    <a:p>
                      <a:pPr algn="ctr"/>
                      <a:r>
                        <a:rPr lang="en-US" sz="1600"/>
                        <a:t>No</a:t>
                      </a:r>
                    </a:p>
                  </a:txBody>
                  <a:tcPr/>
                </a:tc>
                <a:extLst>
                  <a:ext uri="{0D108BD9-81ED-4DB2-BD59-A6C34878D82A}">
                    <a16:rowId xmlns:a16="http://schemas.microsoft.com/office/drawing/2014/main" val="78841088"/>
                  </a:ext>
                </a:extLst>
              </a:tr>
            </a:tbl>
          </a:graphicData>
        </a:graphic>
      </p:graphicFrame>
    </p:spTree>
    <p:extLst>
      <p:ext uri="{BB962C8B-B14F-4D97-AF65-F5344CB8AC3E}">
        <p14:creationId xmlns:p14="http://schemas.microsoft.com/office/powerpoint/2010/main" val="17396670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9B63C-5683-DD15-4121-291BD38B2921}"/>
              </a:ext>
            </a:extLst>
          </p:cNvPr>
          <p:cNvSpPr>
            <a:spLocks noGrp="1"/>
          </p:cNvSpPr>
          <p:nvPr>
            <p:ph type="title"/>
          </p:nvPr>
        </p:nvSpPr>
        <p:spPr/>
        <p:txBody>
          <a:bodyPr/>
          <a:lstStyle/>
          <a:p>
            <a:r>
              <a:rPr lang="en-US" b="1"/>
              <a:t>Prolonged Study Permit Processing Times</a:t>
            </a:r>
          </a:p>
        </p:txBody>
      </p:sp>
      <p:sp>
        <p:nvSpPr>
          <p:cNvPr id="3" name="Text Placeholder 2">
            <a:extLst>
              <a:ext uri="{FF2B5EF4-FFF2-40B4-BE49-F238E27FC236}">
                <a16:creationId xmlns:a16="http://schemas.microsoft.com/office/drawing/2014/main" id="{E53C220C-6F45-0FB7-E4F4-77BF0C3A5535}"/>
              </a:ext>
            </a:extLst>
          </p:cNvPr>
          <p:cNvSpPr>
            <a:spLocks noGrp="1"/>
          </p:cNvSpPr>
          <p:nvPr>
            <p:ph type="body" sz="quarter" idx="12"/>
          </p:nvPr>
        </p:nvSpPr>
        <p:spPr/>
        <p:txBody>
          <a:bodyPr/>
          <a:lstStyle/>
          <a:p>
            <a:r>
              <a:rPr lang="en-US"/>
              <a:t>Processing Times</a:t>
            </a:r>
          </a:p>
        </p:txBody>
      </p:sp>
      <p:sp>
        <p:nvSpPr>
          <p:cNvPr id="8" name="Text Placeholder 7">
            <a:extLst>
              <a:ext uri="{FF2B5EF4-FFF2-40B4-BE49-F238E27FC236}">
                <a16:creationId xmlns:a16="http://schemas.microsoft.com/office/drawing/2014/main" id="{DFEDF21C-A9AC-176E-E5F1-07F906E32EC0}"/>
              </a:ext>
            </a:extLst>
          </p:cNvPr>
          <p:cNvSpPr>
            <a:spLocks noGrp="1"/>
          </p:cNvSpPr>
          <p:nvPr>
            <p:ph type="body" sz="quarter" idx="15"/>
          </p:nvPr>
        </p:nvSpPr>
        <p:spPr/>
        <p:txBody>
          <a:bodyPr/>
          <a:lstStyle/>
          <a:p>
            <a:r>
              <a:rPr lang="en-US"/>
              <a:t>Study Permit Extension processing time is </a:t>
            </a:r>
            <a:r>
              <a:rPr lang="en-US" b="1"/>
              <a:t>234 days* as of May 28, 2025</a:t>
            </a:r>
          </a:p>
          <a:p>
            <a:pPr lvl="1"/>
            <a:r>
              <a:rPr lang="en-US"/>
              <a:t>223 days (as of May 6)</a:t>
            </a:r>
          </a:p>
          <a:p>
            <a:pPr lvl="1"/>
            <a:r>
              <a:rPr lang="en-US"/>
              <a:t>120 days is service standard for IRCC</a:t>
            </a:r>
          </a:p>
          <a:p>
            <a:r>
              <a:rPr lang="en-US"/>
              <a:t>New study permit application within Canada is 5 weeks (as of May 20, 2025)</a:t>
            </a:r>
          </a:p>
          <a:p>
            <a:r>
              <a:rPr lang="en-US"/>
              <a:t>IRCC says most applications are processed within 145-155 days or within service standard (120 days)</a:t>
            </a:r>
          </a:p>
          <a:p>
            <a:pPr lvl="1"/>
            <a:r>
              <a:rPr lang="en-US"/>
              <a:t>Posted processing times include complex cases</a:t>
            </a:r>
          </a:p>
          <a:p>
            <a:r>
              <a:rPr lang="en-US"/>
              <a:t>COU is requesting sub-sector data to see if university processing times are shorter and for advocacy</a:t>
            </a:r>
          </a:p>
          <a:p>
            <a:pPr lvl="1"/>
            <a:endParaRPr lang="en-US"/>
          </a:p>
        </p:txBody>
      </p:sp>
      <p:sp>
        <p:nvSpPr>
          <p:cNvPr id="7" name="Text Placeholder 6">
            <a:extLst>
              <a:ext uri="{FF2B5EF4-FFF2-40B4-BE49-F238E27FC236}">
                <a16:creationId xmlns:a16="http://schemas.microsoft.com/office/drawing/2014/main" id="{CCED666A-9792-27DF-4004-6B0B54C0948F}"/>
              </a:ext>
            </a:extLst>
          </p:cNvPr>
          <p:cNvSpPr>
            <a:spLocks noGrp="1"/>
          </p:cNvSpPr>
          <p:nvPr>
            <p:ph type="body" sz="quarter" idx="13"/>
          </p:nvPr>
        </p:nvSpPr>
        <p:spPr/>
        <p:txBody>
          <a:bodyPr/>
          <a:lstStyle/>
          <a:p>
            <a:r>
              <a:rPr lang="en-US"/>
              <a:t>Students Impacted</a:t>
            </a:r>
          </a:p>
        </p:txBody>
      </p:sp>
      <p:sp>
        <p:nvSpPr>
          <p:cNvPr id="9" name="Text Placeholder 8">
            <a:extLst>
              <a:ext uri="{FF2B5EF4-FFF2-40B4-BE49-F238E27FC236}">
                <a16:creationId xmlns:a16="http://schemas.microsoft.com/office/drawing/2014/main" id="{4F0FBC82-A780-1712-3348-B1243C4ACC61}"/>
              </a:ext>
            </a:extLst>
          </p:cNvPr>
          <p:cNvSpPr>
            <a:spLocks noGrp="1"/>
          </p:cNvSpPr>
          <p:nvPr>
            <p:ph type="body" sz="quarter" idx="16"/>
          </p:nvPr>
        </p:nvSpPr>
        <p:spPr/>
        <p:txBody>
          <a:bodyPr/>
          <a:lstStyle/>
          <a:p>
            <a:pPr>
              <a:spcBef>
                <a:spcPts val="600"/>
              </a:spcBef>
            </a:pPr>
            <a:r>
              <a:rPr lang="en-US"/>
              <a:t>101 Visa – as of May 23:</a:t>
            </a:r>
          </a:p>
          <a:p>
            <a:pPr lvl="1"/>
            <a:r>
              <a:rPr lang="en-US"/>
              <a:t>4,011 offers</a:t>
            </a:r>
          </a:p>
          <a:p>
            <a:pPr lvl="1"/>
            <a:r>
              <a:rPr lang="en-US"/>
              <a:t>361 accepts</a:t>
            </a:r>
          </a:p>
          <a:p>
            <a:pPr>
              <a:spcBef>
                <a:spcPts val="600"/>
              </a:spcBef>
            </a:pPr>
            <a:r>
              <a:rPr lang="en-US"/>
              <a:t>A student who applies for a SP on </a:t>
            </a:r>
            <a:r>
              <a:rPr lang="en-US" b="1"/>
              <a:t>June 1</a:t>
            </a:r>
            <a:r>
              <a:rPr lang="en-US"/>
              <a:t> will receive their study permit by </a:t>
            </a:r>
            <a:r>
              <a:rPr lang="en-US" b="1"/>
              <a:t>early/mid January </a:t>
            </a:r>
            <a:r>
              <a:rPr lang="en-US"/>
              <a:t>based on 145-155 days processing time</a:t>
            </a:r>
          </a:p>
          <a:p>
            <a:pPr>
              <a:spcBef>
                <a:spcPts val="600"/>
              </a:spcBef>
            </a:pPr>
            <a:r>
              <a:rPr lang="en-US"/>
              <a:t>Deferrals will increase for this group of students to a January start</a:t>
            </a:r>
          </a:p>
          <a:p>
            <a:pPr>
              <a:spcBef>
                <a:spcPts val="600"/>
              </a:spcBef>
            </a:pPr>
            <a:r>
              <a:rPr lang="en-US"/>
              <a:t>Some will need to defer to SU26 or FA26 depending on when they apply and their program</a:t>
            </a:r>
          </a:p>
          <a:p>
            <a:pPr>
              <a:spcBef>
                <a:spcPts val="600"/>
              </a:spcBef>
            </a:pPr>
            <a:r>
              <a:rPr lang="en-US"/>
              <a:t>105 transfers will be impacted in much smaller numbers</a:t>
            </a:r>
          </a:p>
        </p:txBody>
      </p:sp>
      <p:sp>
        <p:nvSpPr>
          <p:cNvPr id="5" name="Slide Number Placeholder 4">
            <a:extLst>
              <a:ext uri="{FF2B5EF4-FFF2-40B4-BE49-F238E27FC236}">
                <a16:creationId xmlns:a16="http://schemas.microsoft.com/office/drawing/2014/main" id="{C1D1E653-6836-32BA-CF0E-4E3A15800112}"/>
              </a:ext>
            </a:extLst>
          </p:cNvPr>
          <p:cNvSpPr>
            <a:spLocks noGrp="1"/>
          </p:cNvSpPr>
          <p:nvPr>
            <p:ph type="sldNum" sz="quarter" idx="11"/>
          </p:nvPr>
        </p:nvSpPr>
        <p:spPr/>
        <p:txBody>
          <a:bodyPr/>
          <a:lstStyle/>
          <a:p>
            <a:fld id="{5B64C28E-966E-6B4A-816A-311B7D0A2E6D}" type="slidenum">
              <a:rPr lang="en-US" smtClean="0"/>
              <a:pPr/>
              <a:t>49</a:t>
            </a:fld>
            <a:endParaRPr lang="en-US"/>
          </a:p>
        </p:txBody>
      </p:sp>
      <p:sp>
        <p:nvSpPr>
          <p:cNvPr id="6" name="Footer Placeholder 5">
            <a:extLst>
              <a:ext uri="{FF2B5EF4-FFF2-40B4-BE49-F238E27FC236}">
                <a16:creationId xmlns:a16="http://schemas.microsoft.com/office/drawing/2014/main" id="{81004D6F-F0F9-97C4-2A7E-718A54C907C7}"/>
              </a:ext>
            </a:extLst>
          </p:cNvPr>
          <p:cNvSpPr>
            <a:spLocks noGrp="1"/>
          </p:cNvSpPr>
          <p:nvPr>
            <p:ph type="ftr" sz="quarter" idx="10"/>
          </p:nvPr>
        </p:nvSpPr>
        <p:spPr/>
        <p:txBody>
          <a:bodyPr/>
          <a:lstStyle/>
          <a:p>
            <a:r>
              <a:rPr lang="en-US"/>
              <a:t>* IRCC processing times are based on average time it takes to process 80% of applications over the last 8 weeks in calendar days</a:t>
            </a:r>
          </a:p>
        </p:txBody>
      </p:sp>
    </p:spTree>
    <p:extLst>
      <p:ext uri="{BB962C8B-B14F-4D97-AF65-F5344CB8AC3E}">
        <p14:creationId xmlns:p14="http://schemas.microsoft.com/office/powerpoint/2010/main" val="32561848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844E-CB65-2E45-9273-3B5FC7AA4ED0}"/>
              </a:ext>
            </a:extLst>
          </p:cNvPr>
          <p:cNvSpPr>
            <a:spLocks noGrp="1"/>
          </p:cNvSpPr>
          <p:nvPr>
            <p:ph type="title"/>
          </p:nvPr>
        </p:nvSpPr>
        <p:spPr>
          <a:xfrm>
            <a:off x="518400" y="226800"/>
            <a:ext cx="11160000" cy="720000"/>
          </a:xfrm>
        </p:spPr>
        <p:txBody>
          <a:bodyPr/>
          <a:lstStyle/>
          <a:p>
            <a:r>
              <a:rPr lang="en-CA" b="1"/>
              <a:t>What’s Restricted</a:t>
            </a:r>
            <a:endParaRPr lang="en-US" b="1"/>
          </a:p>
        </p:txBody>
      </p:sp>
      <p:sp>
        <p:nvSpPr>
          <p:cNvPr id="3" name="Text Placeholder 2">
            <a:extLst>
              <a:ext uri="{FF2B5EF4-FFF2-40B4-BE49-F238E27FC236}">
                <a16:creationId xmlns:a16="http://schemas.microsoft.com/office/drawing/2014/main" id="{E2BA6E6A-3530-5045-A0E7-D1C85E562F78}"/>
              </a:ext>
            </a:extLst>
          </p:cNvPr>
          <p:cNvSpPr>
            <a:spLocks noGrp="1"/>
          </p:cNvSpPr>
          <p:nvPr>
            <p:ph type="body" sz="quarter" idx="15"/>
          </p:nvPr>
        </p:nvSpPr>
        <p:spPr>
          <a:xfrm>
            <a:off x="518859" y="1196975"/>
            <a:ext cx="5469192" cy="3631399"/>
          </a:xfrm>
        </p:spPr>
        <p:txBody>
          <a:bodyPr vert="horz" lIns="0" tIns="0" rIns="0" bIns="0" rtlCol="0" anchor="t">
            <a:noAutofit/>
          </a:bodyPr>
          <a:lstStyle/>
          <a:p>
            <a:pPr marL="215900" indent="-215900"/>
            <a:r>
              <a:rPr lang="en-CA"/>
              <a:t>Studies:</a:t>
            </a:r>
            <a:endParaRPr lang="en-US"/>
          </a:p>
          <a:p>
            <a:pPr marL="427990" lvl="1" indent="-212090"/>
            <a:r>
              <a:rPr lang="en-CA"/>
              <a:t>Attending class</a:t>
            </a:r>
          </a:p>
          <a:p>
            <a:pPr marL="427990" lvl="1" indent="-212090"/>
            <a:r>
              <a:rPr lang="en-CA"/>
              <a:t>Doing assigned readings</a:t>
            </a:r>
          </a:p>
          <a:p>
            <a:pPr marL="427990" lvl="1" indent="-212090"/>
            <a:r>
              <a:rPr lang="en-CA"/>
              <a:t>Following along “at home”</a:t>
            </a:r>
          </a:p>
          <a:p>
            <a:pPr marL="427990" lvl="1" indent="-212090"/>
            <a:r>
              <a:rPr lang="en-CA"/>
              <a:t>Writing papers, mid-terms, finals</a:t>
            </a:r>
          </a:p>
          <a:p>
            <a:pPr marL="427990" lvl="1" indent="-212090"/>
            <a:r>
              <a:rPr lang="en-CA"/>
              <a:t>Anything that is a required part of their program/degree</a:t>
            </a:r>
          </a:p>
          <a:p>
            <a:pPr marL="427990" lvl="1" indent="-212090"/>
            <a:r>
              <a:rPr lang="en-CA"/>
              <a:t>Online studies from within Canada</a:t>
            </a:r>
          </a:p>
          <a:p>
            <a:pPr marL="215900" indent="-215900"/>
            <a:r>
              <a:rPr lang="en-CA"/>
              <a:t>Students can audit a course while waiting for their study permit but cannot receive credit for it at any time</a:t>
            </a:r>
          </a:p>
          <a:p>
            <a:pPr marL="427990" lvl="1" indent="-212090"/>
            <a:r>
              <a:rPr lang="en-CA"/>
              <a:t>i.e., cannot be counted towards program completion if/when permit is received</a:t>
            </a:r>
          </a:p>
          <a:p>
            <a:pPr marL="215900" indent="-215900"/>
            <a:endParaRPr lang="en-CA"/>
          </a:p>
          <a:p>
            <a:pPr marL="215900" indent="-215900"/>
            <a:endParaRPr lang="en-CA"/>
          </a:p>
        </p:txBody>
      </p:sp>
      <p:sp>
        <p:nvSpPr>
          <p:cNvPr id="24" name="Text Placeholder 23">
            <a:extLst>
              <a:ext uri="{FF2B5EF4-FFF2-40B4-BE49-F238E27FC236}">
                <a16:creationId xmlns:a16="http://schemas.microsoft.com/office/drawing/2014/main" id="{DAB2EA2D-359D-E041-A688-60FAAC48E489}"/>
              </a:ext>
            </a:extLst>
          </p:cNvPr>
          <p:cNvSpPr>
            <a:spLocks noGrp="1"/>
          </p:cNvSpPr>
          <p:nvPr>
            <p:ph type="body" sz="quarter" idx="16"/>
          </p:nvPr>
        </p:nvSpPr>
        <p:spPr/>
        <p:txBody>
          <a:bodyPr/>
          <a:lstStyle/>
          <a:p>
            <a:r>
              <a:rPr lang="en-CA"/>
              <a:t>Any new international student must have a study permit approval in hand BEFORE they begin studies</a:t>
            </a:r>
          </a:p>
        </p:txBody>
      </p:sp>
      <p:pic>
        <p:nvPicPr>
          <p:cNvPr id="33" name="Picture Placeholder 94">
            <a:extLst>
              <a:ext uri="{FF2B5EF4-FFF2-40B4-BE49-F238E27FC236}">
                <a16:creationId xmlns:a16="http://schemas.microsoft.com/office/drawing/2014/main" id="{94BF4E30-033F-8642-9683-E723DB58D4C0}"/>
              </a:ext>
            </a:extLst>
          </p:cNvPr>
          <p:cNvPicPr>
            <a:picLocks noGrp="1" noChangeAspect="1"/>
          </p:cNvPicPr>
          <p:nvPr>
            <p:ph sz="quarter" idx="17"/>
          </p:nvPr>
        </p:nvPicPr>
        <p:blipFill>
          <a:blip r:embed="rId3" cstate="print">
            <a:extLst>
              <a:ext uri="{28A0092B-C50C-407E-A947-70E740481C1C}">
                <a14:useLocalDpi xmlns:a14="http://schemas.microsoft.com/office/drawing/2010/main"/>
              </a:ext>
            </a:extLst>
          </a:blip>
          <a:srcRect/>
          <a:stretch/>
        </p:blipFill>
        <p:spPr>
          <a:xfrm>
            <a:off x="6924434" y="1196975"/>
            <a:ext cx="4031144" cy="3632200"/>
          </a:xfrm>
        </p:spPr>
      </p:pic>
      <p:sp>
        <p:nvSpPr>
          <p:cNvPr id="6" name="Slide Number Placeholder 5">
            <a:extLst>
              <a:ext uri="{FF2B5EF4-FFF2-40B4-BE49-F238E27FC236}">
                <a16:creationId xmlns:a16="http://schemas.microsoft.com/office/drawing/2014/main" id="{8EC897D9-4BE8-3F4F-A07C-56C47FB1AFA2}"/>
              </a:ext>
            </a:extLst>
          </p:cNvPr>
          <p:cNvSpPr>
            <a:spLocks noGrp="1"/>
          </p:cNvSpPr>
          <p:nvPr>
            <p:ph type="sldNum" sz="quarter" idx="11"/>
          </p:nvPr>
        </p:nvSpPr>
        <p:spPr>
          <a:xfrm>
            <a:off x="514799" y="6356349"/>
            <a:ext cx="413249" cy="365125"/>
          </a:xfrm>
        </p:spPr>
        <p:txBody>
          <a:bodyPr/>
          <a:lstStyle/>
          <a:p>
            <a:fld id="{5B64C28E-966E-6B4A-816A-311B7D0A2E6D}" type="slidenum">
              <a:rPr lang="en-US" smtClean="0"/>
              <a:pPr/>
              <a:t>50</a:t>
            </a:fld>
            <a:endParaRPr lang="en-US"/>
          </a:p>
        </p:txBody>
      </p:sp>
    </p:spTree>
    <p:custDataLst>
      <p:tags r:id="rId1"/>
    </p:custDataLst>
    <p:extLst>
      <p:ext uri="{BB962C8B-B14F-4D97-AF65-F5344CB8AC3E}">
        <p14:creationId xmlns:p14="http://schemas.microsoft.com/office/powerpoint/2010/main" val="32664882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F215495-9CFB-7FA7-7BB2-88A17FAB9F50}"/>
              </a:ext>
            </a:extLst>
          </p:cNvPr>
          <p:cNvSpPr>
            <a:spLocks noGrp="1"/>
          </p:cNvSpPr>
          <p:nvPr>
            <p:ph type="title"/>
          </p:nvPr>
        </p:nvSpPr>
        <p:spPr>
          <a:xfrm>
            <a:off x="518859" y="225425"/>
            <a:ext cx="11161240" cy="720000"/>
          </a:xfrm>
        </p:spPr>
        <p:txBody>
          <a:bodyPr anchor="b">
            <a:normAutofit/>
          </a:bodyPr>
          <a:lstStyle/>
          <a:p>
            <a:r>
              <a:rPr lang="en-US"/>
              <a:t>Can an international student waiting for a study permit:</a:t>
            </a:r>
          </a:p>
        </p:txBody>
      </p:sp>
      <p:sp>
        <p:nvSpPr>
          <p:cNvPr id="22" name="Slide Number Placeholder 2">
            <a:extLst>
              <a:ext uri="{FF2B5EF4-FFF2-40B4-BE49-F238E27FC236}">
                <a16:creationId xmlns:a16="http://schemas.microsoft.com/office/drawing/2014/main" id="{75B9BED2-5F9E-0346-899A-25CCB47C8C2F}"/>
              </a:ext>
            </a:extLst>
          </p:cNvPr>
          <p:cNvSpPr>
            <a:spLocks noGrp="1"/>
          </p:cNvSpPr>
          <p:nvPr>
            <p:ph type="sldNum" sz="quarter" idx="15"/>
          </p:nvPr>
        </p:nvSpPr>
        <p:spPr>
          <a:xfrm>
            <a:off x="514799" y="6356349"/>
            <a:ext cx="413249" cy="365125"/>
          </a:xfrm>
        </p:spPr>
        <p:txBody>
          <a:bodyPr/>
          <a:lstStyle/>
          <a:p>
            <a:pPr>
              <a:spcAft>
                <a:spcPts val="600"/>
              </a:spcAft>
            </a:pPr>
            <a:fld id="{4C6AF4E3-7C7A-4050-BF98-8B639F08A4A8}" type="slidenum">
              <a:rPr lang="en-CA" smtClean="0"/>
              <a:pPr>
                <a:spcAft>
                  <a:spcPts val="600"/>
                </a:spcAft>
              </a:pPr>
              <a:t>51</a:t>
            </a:fld>
            <a:endParaRPr lang="en-CA"/>
          </a:p>
        </p:txBody>
      </p:sp>
      <p:sp>
        <p:nvSpPr>
          <p:cNvPr id="6" name="Slide Number Placeholder 5" hidden="1">
            <a:extLst>
              <a:ext uri="{FF2B5EF4-FFF2-40B4-BE49-F238E27FC236}">
                <a16:creationId xmlns:a16="http://schemas.microsoft.com/office/drawing/2014/main" id="{FEBC36E3-CD36-C3B0-8353-CA32C140C18C}"/>
              </a:ext>
            </a:extLst>
          </p:cNvPr>
          <p:cNvSpPr>
            <a:spLocks noGrp="1"/>
          </p:cNvSpPr>
          <p:nvPr>
            <p:ph type="sldNum" sz="quarter" idx="4294967295"/>
          </p:nvPr>
        </p:nvSpPr>
        <p:spPr>
          <a:xfrm>
            <a:off x="514799" y="6356349"/>
            <a:ext cx="413249" cy="365125"/>
          </a:xfrm>
        </p:spPr>
        <p:txBody>
          <a:bodyPr/>
          <a:lstStyle/>
          <a:p>
            <a:pPr>
              <a:spcAft>
                <a:spcPts val="600"/>
              </a:spcAft>
            </a:pPr>
            <a:fld id="{5B64C28E-966E-6B4A-816A-311B7D0A2E6D}" type="slidenum">
              <a:rPr lang="en-US" smtClean="0"/>
              <a:pPr>
                <a:spcAft>
                  <a:spcPts val="600"/>
                </a:spcAft>
              </a:pPr>
              <a:t>51</a:t>
            </a:fld>
            <a:endParaRPr lang="en-US"/>
          </a:p>
        </p:txBody>
      </p:sp>
      <p:graphicFrame>
        <p:nvGraphicFramePr>
          <p:cNvPr id="11" name="Content Placeholder 8">
            <a:extLst>
              <a:ext uri="{FF2B5EF4-FFF2-40B4-BE49-F238E27FC236}">
                <a16:creationId xmlns:a16="http://schemas.microsoft.com/office/drawing/2014/main" id="{32836ABE-C545-EED1-08CF-57F367D9A368}"/>
              </a:ext>
            </a:extLst>
          </p:cNvPr>
          <p:cNvGraphicFramePr>
            <a:graphicFrameLocks noGrp="1"/>
          </p:cNvGraphicFramePr>
          <p:nvPr>
            <p:ph idx="1"/>
          </p:nvPr>
        </p:nvGraphicFramePr>
        <p:xfrm>
          <a:off x="518400" y="1198800"/>
          <a:ext cx="11159999" cy="496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751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96524-2FFE-4F34-4F52-BC2672B82B77}"/>
              </a:ext>
            </a:extLst>
          </p:cNvPr>
          <p:cNvSpPr>
            <a:spLocks noGrp="1"/>
          </p:cNvSpPr>
          <p:nvPr>
            <p:ph type="title"/>
          </p:nvPr>
        </p:nvSpPr>
        <p:spPr/>
        <p:txBody>
          <a:bodyPr/>
          <a:lstStyle/>
          <a:p>
            <a:r>
              <a:rPr lang="en-US" b="1"/>
              <a:t>“Does IRCC check?”</a:t>
            </a:r>
          </a:p>
        </p:txBody>
      </p:sp>
      <p:sp>
        <p:nvSpPr>
          <p:cNvPr id="3" name="Text Placeholder 2">
            <a:extLst>
              <a:ext uri="{FF2B5EF4-FFF2-40B4-BE49-F238E27FC236}">
                <a16:creationId xmlns:a16="http://schemas.microsoft.com/office/drawing/2014/main" id="{38E18F92-25A7-5939-B987-2E23032A1143}"/>
              </a:ext>
            </a:extLst>
          </p:cNvPr>
          <p:cNvSpPr>
            <a:spLocks noGrp="1"/>
          </p:cNvSpPr>
          <p:nvPr>
            <p:ph type="body" sz="quarter" idx="15"/>
          </p:nvPr>
        </p:nvSpPr>
        <p:spPr/>
        <p:txBody>
          <a:bodyPr/>
          <a:lstStyle/>
          <a:p>
            <a:pPr>
              <a:spcBef>
                <a:spcPts val="600"/>
              </a:spcBef>
            </a:pPr>
            <a:r>
              <a:rPr lang="en-US" sz="1800"/>
              <a:t>Yes, and it is getting more stringent over time</a:t>
            </a:r>
          </a:p>
          <a:p>
            <a:pPr>
              <a:spcBef>
                <a:spcPts val="600"/>
              </a:spcBef>
            </a:pPr>
            <a:r>
              <a:rPr lang="en-US" sz="1800"/>
              <a:t>IRCC has communicated that they are increasing scrutiny on study permit applications due to increased instances of misrepresentation (fraud)</a:t>
            </a:r>
          </a:p>
          <a:p>
            <a:pPr>
              <a:spcBef>
                <a:spcPts val="600"/>
              </a:spcBef>
            </a:pPr>
            <a:r>
              <a:rPr lang="en-US" sz="1800"/>
              <a:t>IRCC reviews applications and scrutinizes details such as study start dates, transcripts, Letters of Admission, previous study permit issue dates</a:t>
            </a:r>
          </a:p>
        </p:txBody>
      </p:sp>
      <p:sp>
        <p:nvSpPr>
          <p:cNvPr id="4" name="Content Placeholder 3">
            <a:extLst>
              <a:ext uri="{FF2B5EF4-FFF2-40B4-BE49-F238E27FC236}">
                <a16:creationId xmlns:a16="http://schemas.microsoft.com/office/drawing/2014/main" id="{7A2DBA50-A538-2BD1-CD29-BA01EB0DFE70}"/>
              </a:ext>
            </a:extLst>
          </p:cNvPr>
          <p:cNvSpPr>
            <a:spLocks noGrp="1"/>
          </p:cNvSpPr>
          <p:nvPr>
            <p:ph sz="quarter" idx="17"/>
          </p:nvPr>
        </p:nvSpPr>
        <p:spPr/>
        <p:txBody>
          <a:bodyPr/>
          <a:lstStyle/>
          <a:p>
            <a:pPr>
              <a:spcBef>
                <a:spcPts val="600"/>
              </a:spcBef>
            </a:pPr>
            <a:r>
              <a:rPr lang="en-US" sz="1800"/>
              <a:t>Will impact future applications</a:t>
            </a:r>
          </a:p>
          <a:p>
            <a:pPr lvl="1"/>
            <a:r>
              <a:rPr lang="en-US"/>
              <a:t>Study permit extensions</a:t>
            </a:r>
          </a:p>
          <a:p>
            <a:pPr lvl="1"/>
            <a:r>
              <a:rPr lang="en-US"/>
              <a:t>Co-op Work Permit</a:t>
            </a:r>
          </a:p>
          <a:p>
            <a:pPr lvl="1"/>
            <a:r>
              <a:rPr lang="en-US"/>
              <a:t>Post-graduation Work Permit</a:t>
            </a:r>
          </a:p>
          <a:p>
            <a:pPr lvl="1"/>
            <a:r>
              <a:rPr lang="en-US"/>
              <a:t>Permanent Residence</a:t>
            </a:r>
          </a:p>
          <a:p>
            <a:pPr>
              <a:spcBef>
                <a:spcPts val="600"/>
              </a:spcBef>
            </a:pPr>
            <a:r>
              <a:rPr lang="en-US" sz="1800"/>
              <a:t>DLIs found to be participating in misrepresentation will also face consequences that range from a warning to loss of DLI status</a:t>
            </a:r>
          </a:p>
          <a:p>
            <a:pPr lvl="1"/>
            <a:endParaRPr lang="en-US" sz="1600"/>
          </a:p>
          <a:p>
            <a:pPr lvl="1"/>
            <a:endParaRPr lang="en-US"/>
          </a:p>
        </p:txBody>
      </p:sp>
      <p:sp>
        <p:nvSpPr>
          <p:cNvPr id="5" name="Text Placeholder 4">
            <a:extLst>
              <a:ext uri="{FF2B5EF4-FFF2-40B4-BE49-F238E27FC236}">
                <a16:creationId xmlns:a16="http://schemas.microsoft.com/office/drawing/2014/main" id="{B8D181F9-3036-4F61-13BF-F5282C082506}"/>
              </a:ext>
            </a:extLst>
          </p:cNvPr>
          <p:cNvSpPr>
            <a:spLocks noGrp="1"/>
          </p:cNvSpPr>
          <p:nvPr>
            <p:ph type="body" sz="quarter" idx="16"/>
          </p:nvPr>
        </p:nvSpPr>
        <p:spPr/>
        <p:txBody>
          <a:bodyPr/>
          <a:lstStyle/>
          <a:p>
            <a:r>
              <a:rPr lang="en-US"/>
              <a:t>Misrepresentation:  </a:t>
            </a:r>
          </a:p>
          <a:p>
            <a:r>
              <a:rPr lang="en-US"/>
              <a:t>submitting false or altered documents, lying on an application or in an interview  </a:t>
            </a:r>
          </a:p>
        </p:txBody>
      </p:sp>
      <p:sp>
        <p:nvSpPr>
          <p:cNvPr id="6" name="Slide Number Placeholder 5">
            <a:extLst>
              <a:ext uri="{FF2B5EF4-FFF2-40B4-BE49-F238E27FC236}">
                <a16:creationId xmlns:a16="http://schemas.microsoft.com/office/drawing/2014/main" id="{19680B55-F083-5F3A-8B3B-ECD3C5B45D30}"/>
              </a:ext>
            </a:extLst>
          </p:cNvPr>
          <p:cNvSpPr>
            <a:spLocks noGrp="1"/>
          </p:cNvSpPr>
          <p:nvPr>
            <p:ph type="sldNum" sz="quarter" idx="11"/>
          </p:nvPr>
        </p:nvSpPr>
        <p:spPr/>
        <p:txBody>
          <a:bodyPr/>
          <a:lstStyle/>
          <a:p>
            <a:fld id="{5B64C28E-966E-6B4A-816A-311B7D0A2E6D}" type="slidenum">
              <a:rPr lang="en-US" smtClean="0"/>
              <a:pPr/>
              <a:t>52</a:t>
            </a:fld>
            <a:endParaRPr lang="en-US"/>
          </a:p>
        </p:txBody>
      </p:sp>
    </p:spTree>
    <p:extLst>
      <p:ext uri="{BB962C8B-B14F-4D97-AF65-F5344CB8AC3E}">
        <p14:creationId xmlns:p14="http://schemas.microsoft.com/office/powerpoint/2010/main" val="21739147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d92b6899-b8fd-4f5e-9b5b-4ec63e5c2b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83">
      <a:dk1>
        <a:srgbClr val="000000"/>
      </a:dk1>
      <a:lt1>
        <a:srgbClr val="FFFFFF"/>
      </a:lt1>
      <a:dk2>
        <a:srgbClr val="AF1F24"/>
      </a:dk2>
      <a:lt2>
        <a:srgbClr val="F2F2F2"/>
      </a:lt2>
      <a:accent1>
        <a:srgbClr val="E1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YorkU">
      <a:majorFont>
        <a:latin typeface="IBM Plex Sans"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Light"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Presentation1" id="{5DF0056C-2F89-374F-9DD5-1A9502E178B1}" vid="{5BEB8C4D-48D9-6543-A9AA-60D86A5484FE}"/>
    </a:ext>
  </a:extLst>
</a:theme>
</file>

<file path=ppt/theme/theme2.xml><?xml version="1.0" encoding="utf-8"?>
<a:theme xmlns:a="http://schemas.openxmlformats.org/drawingml/2006/main" name="2_Office Theme">
  <a:themeElements>
    <a:clrScheme name="York 2020">
      <a:dk1>
        <a:srgbClr val="000000"/>
      </a:dk1>
      <a:lt1>
        <a:srgbClr val="FFFFFF"/>
      </a:lt1>
      <a:dk2>
        <a:srgbClr val="AF1F24"/>
      </a:dk2>
      <a:lt2>
        <a:srgbClr val="F2F2F2"/>
      </a:lt2>
      <a:accent1>
        <a:srgbClr val="E3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York PowerPoint 2021">
      <a:majorFont>
        <a:latin typeface="IBM Plex Sans Bold"/>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Aft>
            <a:spcPts val="300"/>
          </a:spcAft>
          <a:defRPr dirty="0" smtClean="0"/>
        </a:defPPr>
      </a:lstStyle>
    </a:txDef>
  </a:objectDefaults>
  <a:extraClrSchemeLst/>
  <a:extLst>
    <a:ext uri="{05A4C25C-085E-4340-85A3-A5531E510DB2}">
      <thm15:themeFamily xmlns:thm15="http://schemas.microsoft.com/office/thememl/2012/main" name="_YorkU PPT Template_2024" id="{B1412CBE-0176-C04F-9A03-0A8D94E4CBCE}" vid="{09FE581A-1AB3-B34E-B737-BBCB041945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116964F9039A4387F7BD51408A396E" ma:contentTypeVersion="11" ma:contentTypeDescription="Create a new document." ma:contentTypeScope="" ma:versionID="ec34b769ba714a2109fe6f07861230ea">
  <xsd:schema xmlns:xsd="http://www.w3.org/2001/XMLSchema" xmlns:xs="http://www.w3.org/2001/XMLSchema" xmlns:p="http://schemas.microsoft.com/office/2006/metadata/properties" xmlns:ns3="0cd44607-b756-4a79-81f0-13066818912f" targetNamespace="http://schemas.microsoft.com/office/2006/metadata/properties" ma:root="true" ma:fieldsID="10552648ef0e8064029b3c83dfb9e732" ns3:_="">
    <xsd:import namespace="0cd44607-b756-4a79-81f0-13066818912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44607-b756-4a79-81f0-13066818912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0cd44607-b756-4a79-81f0-13066818912f" xsi:nil="true"/>
  </documentManagement>
</p:properties>
</file>

<file path=customXml/itemProps1.xml><?xml version="1.0" encoding="utf-8"?>
<ds:datastoreItem xmlns:ds="http://schemas.openxmlformats.org/officeDocument/2006/customXml" ds:itemID="{87F682D3-CB21-43D8-BDFC-3B3DD6DDAFAB}">
  <ds:schemaRefs>
    <ds:schemaRef ds:uri="http://schemas.microsoft.com/sharepoint/v3/contenttype/forms"/>
  </ds:schemaRefs>
</ds:datastoreItem>
</file>

<file path=customXml/itemProps2.xml><?xml version="1.0" encoding="utf-8"?>
<ds:datastoreItem xmlns:ds="http://schemas.openxmlformats.org/officeDocument/2006/customXml" ds:itemID="{CA703A2D-7C07-4B4C-8217-3443BF8E1B2E}">
  <ds:schemaRefs>
    <ds:schemaRef ds:uri="0cd44607-b756-4a79-81f0-1306681891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DD714A-7C42-445E-B3F8-A305DDDA7DE5}">
  <ds:schemaRefs>
    <ds:schemaRef ds:uri="http://www.w3.org/XML/1998/namespace"/>
    <ds:schemaRef ds:uri="http://purl.org/dc/terms/"/>
    <ds:schemaRef ds:uri="0cd44607-b756-4a79-81f0-13066818912f"/>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442</TotalTime>
  <Words>5873</Words>
  <Application>Microsoft Office PowerPoint</Application>
  <PresentationFormat>Widescreen</PresentationFormat>
  <Paragraphs>1090</Paragraphs>
  <Slides>52</Slides>
  <Notes>35</Notes>
  <HiddenSlides>0</HiddenSlides>
  <MMClips>0</MMClips>
  <ScaleCrop>false</ScaleCrop>
  <HeadingPairs>
    <vt:vector size="8" baseType="variant">
      <vt:variant>
        <vt:lpstr>Fonts Used</vt:lpstr>
      </vt:variant>
      <vt:variant>
        <vt:i4>22</vt:i4>
      </vt:variant>
      <vt:variant>
        <vt:lpstr>Theme</vt:lpstr>
      </vt:variant>
      <vt:variant>
        <vt:i4>2</vt:i4>
      </vt:variant>
      <vt:variant>
        <vt:lpstr>Embedded OLE Servers</vt:lpstr>
      </vt:variant>
      <vt:variant>
        <vt:i4>1</vt:i4>
      </vt:variant>
      <vt:variant>
        <vt:lpstr>Slide Titles</vt:lpstr>
      </vt:variant>
      <vt:variant>
        <vt:i4>52</vt:i4>
      </vt:variant>
    </vt:vector>
  </HeadingPairs>
  <TitlesOfParts>
    <vt:vector size="77" baseType="lpstr">
      <vt:lpstr>Aptos</vt:lpstr>
      <vt:lpstr>Aptos Narrow</vt:lpstr>
      <vt:lpstr>Arial</vt:lpstr>
      <vt:lpstr>Calibri</vt:lpstr>
      <vt:lpstr>IBM Plex Sans</vt:lpstr>
      <vt:lpstr>IBM Plex Sans Bold</vt:lpstr>
      <vt:lpstr>IBM Plex Sans ExtLt</vt:lpstr>
      <vt:lpstr>IBM Plex Sans ExtraLight</vt:lpstr>
      <vt:lpstr>IBM Plex Sans Light</vt:lpstr>
      <vt:lpstr>IBM Plex Sans Medium</vt:lpstr>
      <vt:lpstr>IBM Plex Sans Medm</vt:lpstr>
      <vt:lpstr>IBM Plex Sans SemiBold</vt:lpstr>
      <vt:lpstr>IBM Plex Sans SmBld</vt:lpstr>
      <vt:lpstr>IBM Plex Serif</vt:lpstr>
      <vt:lpstr>IBM Plex Serif ExtLt</vt:lpstr>
      <vt:lpstr>IBM Plex Serif ExtraLight</vt:lpstr>
      <vt:lpstr>IBM Plex Serif Medium</vt:lpstr>
      <vt:lpstr>IBM Plex Serif Medm</vt:lpstr>
      <vt:lpstr>Roboto</vt:lpstr>
      <vt:lpstr>Segoe UI</vt:lpstr>
      <vt:lpstr>Times New Roman</vt:lpstr>
      <vt:lpstr>Wingdings</vt:lpstr>
      <vt:lpstr>1_Office Theme</vt:lpstr>
      <vt:lpstr>2_Office Theme</vt:lpstr>
      <vt:lpstr>Worksheet</vt:lpstr>
      <vt:lpstr>PowerPoint Presentation</vt:lpstr>
      <vt:lpstr>Planning Context</vt:lpstr>
      <vt:lpstr>PowerPoint Presentation</vt:lpstr>
      <vt:lpstr> Impact of Tuition Policy on Domestic Revenue</vt:lpstr>
      <vt:lpstr>Impact of Tuition Policy on Domestic Revenue</vt:lpstr>
      <vt:lpstr>Impact of IRCC Policy Changes on International Revenue</vt:lpstr>
      <vt:lpstr>Emerging Risk on International Student Enrolment</vt:lpstr>
      <vt:lpstr>Managing the Emerging Risk </vt:lpstr>
      <vt:lpstr>PowerPoint Presentation</vt:lpstr>
      <vt:lpstr>Change in Applications and Confirmations for 101 Domestic Applicants from 2024-2025 </vt:lpstr>
      <vt:lpstr>Change in Applications and Confirmations for 105 Domestic Applicants from 2024-2025 </vt:lpstr>
      <vt:lpstr>Change in Applications and Confirmations for 101 International Applicants from 2024-2025 </vt:lpstr>
      <vt:lpstr>Change in Applications and Confirmations for 105 International Applicants from 2024-2025 </vt:lpstr>
      <vt:lpstr>PowerPoint Presentation</vt:lpstr>
      <vt:lpstr>Keele and Glendon Undergraduate 2025-26 Fall Term Eligible New Student Headcount by Faculty Relative to Enrolment Contract Target</vt:lpstr>
      <vt:lpstr>Keele and Glendon Undergraduate 2025-26 Fall Term Ineligible Visa New Student Headcount by Faculty Relative to Enrolment Contract Target</vt:lpstr>
      <vt:lpstr>Markham Campus Undergraduate 2025-26 Fall Term Eligible and Ineligible Visa New Student Headcount by Faculty Relative to Enrolment Contract Target</vt:lpstr>
      <vt:lpstr>Historical Undergraduate Fall Term New Student Headcount</vt:lpstr>
      <vt:lpstr>PowerPoint Presentation</vt:lpstr>
      <vt:lpstr>Current SEM Priorities </vt:lpstr>
      <vt:lpstr>SEM Conversion Initiatives  </vt:lpstr>
      <vt:lpstr>2024-25 Operational Budget Results</vt:lpstr>
      <vt:lpstr>PowerPoint Presentation</vt:lpstr>
      <vt:lpstr>PowerPoint Presentation</vt:lpstr>
      <vt:lpstr>PowerPoint Presentation</vt:lpstr>
      <vt:lpstr>PowerPoint Presentation</vt:lpstr>
      <vt:lpstr>PowerPoint Presentation</vt:lpstr>
      <vt:lpstr>PowerPoint Presentation</vt:lpstr>
      <vt:lpstr> Revenue Overview</vt:lpstr>
      <vt:lpstr>Sources of Revenue</vt:lpstr>
      <vt:lpstr>PowerPoint Presentation</vt:lpstr>
      <vt:lpstr>York U Forward Action Plan Update</vt:lpstr>
      <vt:lpstr>Budget Actions</vt:lpstr>
      <vt:lpstr>Expense Overview</vt:lpstr>
      <vt:lpstr>Operating Expenses</vt:lpstr>
      <vt:lpstr>Closing The Gap: Shared Services Cost Reduction Measures</vt:lpstr>
      <vt:lpstr>Planned Efficiencies – Other Cost Reduction Measures</vt:lpstr>
      <vt:lpstr>PowerPoint Presentation</vt:lpstr>
      <vt:lpstr>Summative Budget Messages</vt:lpstr>
      <vt:lpstr>Appendix</vt:lpstr>
      <vt:lpstr>PowerPoint Presentation</vt:lpstr>
      <vt:lpstr>Sector Enrolment Data – OUAC 101s (May 2025) - Applications</vt:lpstr>
      <vt:lpstr>Sector Enrolment Data – OUAC 105s (May 2025) - Applications</vt:lpstr>
      <vt:lpstr>OUAC Confirmation Data  June 2025  </vt:lpstr>
      <vt:lpstr>Sector Enrolment Data – OUAC 101s (June 2025) - Confirmations </vt:lpstr>
      <vt:lpstr>Sector Enrolment Data – OUAC 105s (June 2025) - Confirmations </vt:lpstr>
      <vt:lpstr>Evolving Risk </vt:lpstr>
      <vt:lpstr>Changes to Study Permit Requirements</vt:lpstr>
      <vt:lpstr>Prolonged Study Permit Processing Times</vt:lpstr>
      <vt:lpstr>What’s Restricted</vt:lpstr>
      <vt:lpstr>Can an international student waiting for a study permit:</vt:lpstr>
      <vt:lpstr>“Does IRCC check?”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Keshia Gray</dc:creator>
  <cp:lastModifiedBy>Cheryl Underhill</cp:lastModifiedBy>
  <cp:revision>3</cp:revision>
  <dcterms:created xsi:type="dcterms:W3CDTF">2021-04-15T12:59:52Z</dcterms:created>
  <dcterms:modified xsi:type="dcterms:W3CDTF">2025-06-25T23:28:30Z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0x0101003E116964F9039A4387F7BD51408A396E</vt:lpwstr>
  </property>
</Properties>
</file>