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85" r:id="rId5"/>
  </p:sldMasterIdLst>
  <p:notesMasterIdLst>
    <p:notesMasterId r:id="rId24"/>
  </p:notesMasterIdLst>
  <p:sldIdLst>
    <p:sldId id="453" r:id="rId6"/>
    <p:sldId id="256" r:id="rId7"/>
    <p:sldId id="257" r:id="rId8"/>
    <p:sldId id="260" r:id="rId9"/>
    <p:sldId id="259" r:id="rId10"/>
    <p:sldId id="454" r:id="rId11"/>
    <p:sldId id="455" r:id="rId12"/>
    <p:sldId id="465" r:id="rId13"/>
    <p:sldId id="466" r:id="rId14"/>
    <p:sldId id="456" r:id="rId15"/>
    <p:sldId id="458" r:id="rId16"/>
    <p:sldId id="459" r:id="rId17"/>
    <p:sldId id="460" r:id="rId18"/>
    <p:sldId id="461" r:id="rId19"/>
    <p:sldId id="462" r:id="rId20"/>
    <p:sldId id="463" r:id="rId21"/>
    <p:sldId id="469" r:id="rId22"/>
    <p:sldId id="468" r:id="rId23"/>
  </p:sldIdLst>
  <p:sldSz cx="12192000" cy="6858000"/>
  <p:notesSz cx="6858000" cy="9144000"/>
  <p:embeddedFontLst>
    <p:embeddedFont>
      <p:font typeface="IBM Plex Sans" panose="020B0503050203000203" pitchFamily="34" charset="0"/>
      <p:regular r:id="rId25"/>
      <p:bold r:id="rId25"/>
      <p:italic r:id="rId25"/>
      <p:boldItalic r:id="rId25"/>
    </p:embeddedFont>
    <p:embeddedFont>
      <p:font typeface="IBM Plex Sans ExtraLight" panose="020B0303050203000203" pitchFamily="34" charset="0"/>
      <p:regular r:id="rId25"/>
      <p:italic r:id="rId25"/>
    </p:embeddedFont>
    <p:embeddedFont>
      <p:font typeface="IBM Plex Sans Light" panose="020B0403050203000203" pitchFamily="34" charset="0"/>
      <p:regular r:id="rId25"/>
      <p:italic r:id="rId25"/>
    </p:embeddedFont>
    <p:embeddedFont>
      <p:font typeface="IBM Plex Sans Medium" panose="020B0603050203000203" pitchFamily="34" charset="0"/>
      <p:regular r:id="rId25"/>
      <p:italic r:id="rId25"/>
    </p:embeddedFont>
    <p:embeddedFont>
      <p:font typeface="IBM Plex Sans Semi Bold" panose="020F0502020204030204"/>
      <p:regular r:id="rId26"/>
      <p:bold r:id="rId27"/>
      <p:italic r:id="rId28"/>
      <p:boldItalic r:id="rId29"/>
    </p:embeddedFont>
    <p:embeddedFont>
      <p:font typeface="IBM Plex Sans SemiBold" panose="020B0703050203000203" pitchFamily="34" charset="0"/>
      <p:regular r:id="rId25"/>
      <p:bold r:id="rId25"/>
      <p:italic r:id="rId25"/>
      <p:boldItalic r:id="rId25"/>
    </p:embeddedFont>
    <p:embeddedFont>
      <p:font typeface="IBM Plex Serif" panose="02060503050406000203" pitchFamily="18" charset="77"/>
      <p:regular r:id="rId25"/>
      <p:bold r:id="rId25"/>
      <p:italic r:id="rId25"/>
      <p:boldItalic r:id="rId25"/>
    </p:embeddedFont>
    <p:embeddedFont>
      <p:font typeface="IBM Plex Serif ExtLt" panose="02060303050406000203" pitchFamily="18" charset="77"/>
      <p:regular r:id="rId30"/>
      <p:italic r:id="rId31"/>
    </p:embeddedFont>
    <p:embeddedFont>
      <p:font typeface="IBM Plex Serif Medm" panose="02060603050406000203" pitchFamily="18" charset="77"/>
      <p:regular r:id="rId32"/>
      <p:italic r:id="rId33"/>
    </p:embeddedFont>
  </p:embeddedFontLst>
  <p:defaultTextStyle>
    <a:defPPr>
      <a:defRPr lang="en-US"/>
    </a:defPPr>
    <a:lvl1pPr marL="0" indent="0" algn="l" defTabSz="914400" rtl="0" eaLnBrk="1" latinLnBrk="0" hangingPunct="1">
      <a:lnSpc>
        <a:spcPct val="100000"/>
      </a:lnSpc>
      <a:spcBef>
        <a:spcPts val="0"/>
      </a:spcBef>
      <a:spcAft>
        <a:spcPts val="300"/>
      </a:spcAft>
      <a:buFont typeface="Arial" panose="020B0604020202020204" pitchFamily="34" charset="0"/>
      <a:buNone/>
      <a:defRPr sz="1800" b="0" i="0" kern="1200">
        <a:solidFill>
          <a:schemeClr val="accent2"/>
        </a:solidFill>
        <a:latin typeface="IBM Plex Sans" panose="020B0503050203000203" pitchFamily="34" charset="0"/>
        <a:ea typeface="Roboto Thin" pitchFamily="2" charset="0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 - Presentation Assets" id="{9CB20EE7-6FC3-534A-A1FE-763947930825}">
          <p14:sldIdLst>
            <p14:sldId id="453"/>
            <p14:sldId id="256"/>
            <p14:sldId id="257"/>
            <p14:sldId id="260"/>
            <p14:sldId id="259"/>
            <p14:sldId id="454"/>
            <p14:sldId id="455"/>
            <p14:sldId id="465"/>
            <p14:sldId id="466"/>
            <p14:sldId id="456"/>
            <p14:sldId id="458"/>
            <p14:sldId id="459"/>
            <p14:sldId id="460"/>
            <p14:sldId id="461"/>
            <p14:sldId id="462"/>
            <p14:sldId id="463"/>
            <p14:sldId id="469"/>
            <p14:sldId id="46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ousyak Housepian" initials="AH" lastIdx="1" clrIdx="0">
    <p:extLst>
      <p:ext uri="{19B8F6BF-5375-455C-9EA6-DF929625EA0E}">
        <p15:presenceInfo xmlns:p15="http://schemas.microsoft.com/office/powerpoint/2012/main" userId="S::arousyak@stinsondesign.com::1b197580-4156-4b48-b0c5-eb7dbb91f388" providerId="AD"/>
      </p:ext>
    </p:extLst>
  </p:cmAuthor>
  <p:cmAuthor id="2" name="Cindy Wilce" initials="CW" lastIdx="1" clrIdx="1">
    <p:extLst>
      <p:ext uri="{19B8F6BF-5375-455C-9EA6-DF929625EA0E}">
        <p15:presenceInfo xmlns:p15="http://schemas.microsoft.com/office/powerpoint/2012/main" userId="S::cindyv@yorku.ca::dca70459-72e7-440e-b035-1d8b479615b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B60"/>
    <a:srgbClr val="E21837"/>
    <a:srgbClr val="FF9D4F"/>
    <a:srgbClr val="ECECEC"/>
    <a:srgbClr val="BFBFBF"/>
    <a:srgbClr val="F89B53"/>
    <a:srgbClr val="A9D6A1"/>
    <a:srgbClr val="F47421"/>
    <a:srgbClr val="74D2FF"/>
    <a:srgbClr val="EED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71" autoAdjust="0"/>
    <p:restoredTop sz="96240"/>
  </p:normalViewPr>
  <p:slideViewPr>
    <p:cSldViewPr snapToGrid="0" snapToObjects="1">
      <p:cViewPr varScale="1">
        <p:scale>
          <a:sx n="127" d="100"/>
          <a:sy n="127" d="100"/>
        </p:scale>
        <p:origin x="74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69" d="100"/>
          <a:sy n="169" d="100"/>
        </p:scale>
        <p:origin x="4928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NUL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970D4-BDDA-914A-83D5-0BA0FBC1D874}" type="datetimeFigureOut">
              <a:rPr lang="en-US" smtClean="0"/>
              <a:t>6/12/26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C0F6B-90C6-CD41-AF20-328E4F0F7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55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IBM Plex Sans" panose="020B0503050203000203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svg"/><Relationship Id="rId7" Type="http://schemas.openxmlformats.org/officeDocument/2006/relationships/image" Target="../media/image11.pn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Style 1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B93D08-52E9-A041-8C3E-289033ABDD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2776" y="1651964"/>
            <a:ext cx="4317167" cy="2008385"/>
          </a:xfrm>
          <a:solidFill>
            <a:schemeClr val="accent1"/>
          </a:solidFill>
          <a:ln>
            <a:noFill/>
          </a:ln>
        </p:spPr>
        <p:txBody>
          <a:bodyPr vert="horz" wrap="square" lIns="0" tIns="0" rIns="0" bIns="0" rtlCol="0" anchor="b">
            <a:noAutofit/>
          </a:bodyPr>
          <a:lstStyle>
            <a:lvl1pPr>
              <a:defRPr lang="en-US" sz="4000" dirty="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Presentation Title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179A9A-C7C8-7C48-A97C-FBC66812BE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959" y="3665115"/>
            <a:ext cx="4301133" cy="631755"/>
          </a:xfrm>
          <a:solidFill>
            <a:schemeClr val="accent1"/>
          </a:solidFill>
          <a:ln>
            <a:noFill/>
          </a:ln>
        </p:spPr>
        <p:txBody>
          <a:bodyPr wrap="square" lIns="0" tIns="0" rIns="0" bIns="0" anchor="t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E978879-4384-7944-8E60-E6FEF4E21A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959" y="4301625"/>
            <a:ext cx="4301133" cy="315212"/>
          </a:xfrm>
          <a:solidFill>
            <a:schemeClr val="accent1"/>
          </a:solidFill>
          <a:ln>
            <a:noFill/>
          </a:ln>
        </p:spPr>
        <p:txBody>
          <a:bodyPr wrap="none" lIns="0" tIns="0" rIns="0" bIns="0" anchor="b">
            <a:noAutofit/>
          </a:bodyPr>
          <a:lstStyle>
            <a:lvl1pPr>
              <a:defRPr sz="1200" b="1" i="0" cap="all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D8F8C9-F49E-3048-826A-0937FBC04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1513" y="4804806"/>
            <a:ext cx="431716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Placeholder 9" descr="York University Logo">
            <a:extLst>
              <a:ext uri="{FF2B5EF4-FFF2-40B4-BE49-F238E27FC236}">
                <a16:creationId xmlns:a16="http://schemas.microsoft.com/office/drawing/2014/main" id="{40BEB9EB-86F7-BB40-904C-4805395531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2173" y="5066521"/>
            <a:ext cx="4290917" cy="360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027E5C04-A6BF-204B-B6E3-6822700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"/>
            <a:ext cx="12192002" cy="6858000"/>
          </a:xfrm>
          <a:custGeom>
            <a:avLst/>
            <a:gdLst>
              <a:gd name="connsiteX0" fmla="*/ 360001 w 12192002"/>
              <a:gd name="connsiteY0" fmla="*/ 360000 h 6858000"/>
              <a:gd name="connsiteX1" fmla="*/ 360001 w 12192002"/>
              <a:gd name="connsiteY1" fmla="*/ 6497999 h 6858000"/>
              <a:gd name="connsiteX2" fmla="*/ 11832001 w 12192002"/>
              <a:gd name="connsiteY2" fmla="*/ 6497999 h 6858000"/>
              <a:gd name="connsiteX3" fmla="*/ 11832001 w 12192002"/>
              <a:gd name="connsiteY3" fmla="*/ 360000 h 6858000"/>
              <a:gd name="connsiteX4" fmla="*/ 1 w 12192002"/>
              <a:gd name="connsiteY4" fmla="*/ 0 h 6858000"/>
              <a:gd name="connsiteX5" fmla="*/ 360001 w 12192002"/>
              <a:gd name="connsiteY5" fmla="*/ 0 h 6858000"/>
              <a:gd name="connsiteX6" fmla="*/ 360001 w 12192002"/>
              <a:gd name="connsiteY6" fmla="*/ 0 h 6858000"/>
              <a:gd name="connsiteX7" fmla="*/ 11832001 w 12192002"/>
              <a:gd name="connsiteY7" fmla="*/ 0 h 6858000"/>
              <a:gd name="connsiteX8" fmla="*/ 12192001 w 12192002"/>
              <a:gd name="connsiteY8" fmla="*/ 0 h 6858000"/>
              <a:gd name="connsiteX9" fmla="*/ 12192002 w 12192002"/>
              <a:gd name="connsiteY9" fmla="*/ 0 h 6858000"/>
              <a:gd name="connsiteX10" fmla="*/ 12192002 w 12192002"/>
              <a:gd name="connsiteY10" fmla="*/ 360000 h 6858000"/>
              <a:gd name="connsiteX11" fmla="*/ 12192001 w 12192002"/>
              <a:gd name="connsiteY11" fmla="*/ 360000 h 6858000"/>
              <a:gd name="connsiteX12" fmla="*/ 12192001 w 12192002"/>
              <a:gd name="connsiteY12" fmla="*/ 6497999 h 6858000"/>
              <a:gd name="connsiteX13" fmla="*/ 12192002 w 12192002"/>
              <a:gd name="connsiteY13" fmla="*/ 6497999 h 6858000"/>
              <a:gd name="connsiteX14" fmla="*/ 12192002 w 12192002"/>
              <a:gd name="connsiteY14" fmla="*/ 6857999 h 6858000"/>
              <a:gd name="connsiteX15" fmla="*/ 12192001 w 12192002"/>
              <a:gd name="connsiteY15" fmla="*/ 6857999 h 6858000"/>
              <a:gd name="connsiteX16" fmla="*/ 12192001 w 12192002"/>
              <a:gd name="connsiteY16" fmla="*/ 6858000 h 6858000"/>
              <a:gd name="connsiteX17" fmla="*/ 11832001 w 12192002"/>
              <a:gd name="connsiteY17" fmla="*/ 6858000 h 6858000"/>
              <a:gd name="connsiteX18" fmla="*/ 11832001 w 12192002"/>
              <a:gd name="connsiteY18" fmla="*/ 6857999 h 6858000"/>
              <a:gd name="connsiteX19" fmla="*/ 360001 w 12192002"/>
              <a:gd name="connsiteY19" fmla="*/ 6857999 h 6858000"/>
              <a:gd name="connsiteX20" fmla="*/ 360001 w 12192002"/>
              <a:gd name="connsiteY20" fmla="*/ 6858000 h 6858000"/>
              <a:gd name="connsiteX21" fmla="*/ 1 w 12192002"/>
              <a:gd name="connsiteY21" fmla="*/ 6858000 h 6858000"/>
              <a:gd name="connsiteX22" fmla="*/ 1 w 12192002"/>
              <a:gd name="connsiteY22" fmla="*/ 6857999 h 6858000"/>
              <a:gd name="connsiteX23" fmla="*/ 0 w 12192002"/>
              <a:gd name="connsiteY23" fmla="*/ 6857999 h 6858000"/>
              <a:gd name="connsiteX24" fmla="*/ 0 w 12192002"/>
              <a:gd name="connsiteY24" fmla="*/ 6497999 h 6858000"/>
              <a:gd name="connsiteX25" fmla="*/ 1 w 12192002"/>
              <a:gd name="connsiteY25" fmla="*/ 6497999 h 6858000"/>
              <a:gd name="connsiteX26" fmla="*/ 1 w 12192002"/>
              <a:gd name="connsiteY26" fmla="*/ 360000 h 6858000"/>
              <a:gd name="connsiteX27" fmla="*/ 0 w 12192002"/>
              <a:gd name="connsiteY27" fmla="*/ 360000 h 6858000"/>
              <a:gd name="connsiteX28" fmla="*/ 0 w 12192002"/>
              <a:gd name="connsiteY28" fmla="*/ 0 h 6858000"/>
              <a:gd name="connsiteX29" fmla="*/ 1 w 12192002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2" h="6858000">
                <a:moveTo>
                  <a:pt x="360001" y="360000"/>
                </a:moveTo>
                <a:lnTo>
                  <a:pt x="360001" y="6497999"/>
                </a:lnTo>
                <a:lnTo>
                  <a:pt x="11832001" y="6497999"/>
                </a:lnTo>
                <a:lnTo>
                  <a:pt x="11832001" y="360000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360001" y="0"/>
                </a:lnTo>
                <a:lnTo>
                  <a:pt x="11832001" y="0"/>
                </a:lnTo>
                <a:lnTo>
                  <a:pt x="12192001" y="0"/>
                </a:lnTo>
                <a:lnTo>
                  <a:pt x="12192002" y="0"/>
                </a:lnTo>
                <a:lnTo>
                  <a:pt x="12192002" y="360000"/>
                </a:lnTo>
                <a:lnTo>
                  <a:pt x="12192001" y="360000"/>
                </a:lnTo>
                <a:lnTo>
                  <a:pt x="12192001" y="6497999"/>
                </a:lnTo>
                <a:lnTo>
                  <a:pt x="12192002" y="6497999"/>
                </a:lnTo>
                <a:lnTo>
                  <a:pt x="12192002" y="6857999"/>
                </a:lnTo>
                <a:lnTo>
                  <a:pt x="12192001" y="6857999"/>
                </a:lnTo>
                <a:lnTo>
                  <a:pt x="12192001" y="6858000"/>
                </a:lnTo>
                <a:lnTo>
                  <a:pt x="11832001" y="6858000"/>
                </a:lnTo>
                <a:lnTo>
                  <a:pt x="11832001" y="6857999"/>
                </a:lnTo>
                <a:lnTo>
                  <a:pt x="360001" y="6857999"/>
                </a:lnTo>
                <a:lnTo>
                  <a:pt x="360001" y="6858000"/>
                </a:lnTo>
                <a:lnTo>
                  <a:pt x="1" y="6858000"/>
                </a:lnTo>
                <a:lnTo>
                  <a:pt x="1" y="6857999"/>
                </a:lnTo>
                <a:lnTo>
                  <a:pt x="0" y="6857999"/>
                </a:lnTo>
                <a:lnTo>
                  <a:pt x="0" y="6497999"/>
                </a:lnTo>
                <a:lnTo>
                  <a:pt x="1" y="6497999"/>
                </a:lnTo>
                <a:lnTo>
                  <a:pt x="1" y="360000"/>
                </a:lnTo>
                <a:lnTo>
                  <a:pt x="0" y="36000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924A13-79EE-1D47-B49D-1565C986D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5599" y="358815"/>
            <a:ext cx="11485301" cy="6146157"/>
          </a:xfrm>
          <a:custGeom>
            <a:avLst/>
            <a:gdLst>
              <a:gd name="connsiteX0" fmla="*/ 0 w 11485301"/>
              <a:gd name="connsiteY0" fmla="*/ 0 h 6146157"/>
              <a:gd name="connsiteX1" fmla="*/ 11485301 w 11485301"/>
              <a:gd name="connsiteY1" fmla="*/ 0 h 6146157"/>
              <a:gd name="connsiteX2" fmla="*/ 11485301 w 11485301"/>
              <a:gd name="connsiteY2" fmla="*/ 6146157 h 6146157"/>
              <a:gd name="connsiteX3" fmla="*/ 0 w 11485301"/>
              <a:gd name="connsiteY3" fmla="*/ 6146157 h 6146157"/>
              <a:gd name="connsiteX4" fmla="*/ 0 w 11485301"/>
              <a:gd name="connsiteY4" fmla="*/ 5413033 h 6146157"/>
              <a:gd name="connsiteX5" fmla="*/ 510420 w 11485301"/>
              <a:gd name="connsiteY5" fmla="*/ 5413033 h 6146157"/>
              <a:gd name="connsiteX6" fmla="*/ 510420 w 11485301"/>
              <a:gd name="connsiteY6" fmla="*/ 5411487 h 6146157"/>
              <a:gd name="connsiteX7" fmla="*/ 4702893 w 11485301"/>
              <a:gd name="connsiteY7" fmla="*/ 5411487 h 6146157"/>
              <a:gd name="connsiteX8" fmla="*/ 4702893 w 11485301"/>
              <a:gd name="connsiteY8" fmla="*/ 753630 h 6146157"/>
              <a:gd name="connsiteX9" fmla="*/ 8075 w 11485301"/>
              <a:gd name="connsiteY9" fmla="*/ 753630 h 6146157"/>
              <a:gd name="connsiteX10" fmla="*/ 8075 w 11485301"/>
              <a:gd name="connsiteY10" fmla="*/ 758785 h 6146157"/>
              <a:gd name="connsiteX11" fmla="*/ 0 w 11485301"/>
              <a:gd name="connsiteY11" fmla="*/ 758785 h 61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85301" h="6146157">
                <a:moveTo>
                  <a:pt x="0" y="0"/>
                </a:moveTo>
                <a:lnTo>
                  <a:pt x="11485301" y="0"/>
                </a:lnTo>
                <a:lnTo>
                  <a:pt x="11485301" y="6146157"/>
                </a:lnTo>
                <a:lnTo>
                  <a:pt x="0" y="6146157"/>
                </a:lnTo>
                <a:lnTo>
                  <a:pt x="0" y="5413033"/>
                </a:lnTo>
                <a:lnTo>
                  <a:pt x="510420" y="5413033"/>
                </a:lnTo>
                <a:lnTo>
                  <a:pt x="510420" y="5411487"/>
                </a:lnTo>
                <a:lnTo>
                  <a:pt x="4702893" y="5411487"/>
                </a:lnTo>
                <a:lnTo>
                  <a:pt x="4702893" y="753630"/>
                </a:lnTo>
                <a:lnTo>
                  <a:pt x="8075" y="753630"/>
                </a:lnTo>
                <a:lnTo>
                  <a:pt x="8075" y="758785"/>
                </a:lnTo>
                <a:lnTo>
                  <a:pt x="0" y="75878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288000" anchor="ctr">
            <a:noAutofit/>
          </a:bodyPr>
          <a:lstStyle>
            <a:lvl1pPr algn="r">
              <a:defRPr/>
            </a:lvl1pPr>
          </a:lstStyle>
          <a:p>
            <a:r>
              <a:rPr lang="en-US" dirty="0"/>
              <a:t>Drop photo here to add background photo</a:t>
            </a:r>
            <a:br>
              <a:rPr lang="en-US" dirty="0"/>
            </a:br>
            <a:r>
              <a:rPr lang="en-US" dirty="0"/>
              <a:t>(then edit alt text)</a:t>
            </a:r>
          </a:p>
        </p:txBody>
      </p:sp>
    </p:spTree>
    <p:extLst>
      <p:ext uri="{BB962C8B-B14F-4D97-AF65-F5344CB8AC3E}">
        <p14:creationId xmlns:p14="http://schemas.microsoft.com/office/powerpoint/2010/main" val="1430100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Style 2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2C59785A-1C5B-764B-93A8-66D735988470}"/>
              </a:ext>
            </a:extLst>
          </p:cNvPr>
          <p:cNvGrpSpPr/>
          <p:nvPr userDrawn="1"/>
        </p:nvGrpSpPr>
        <p:grpSpPr>
          <a:xfrm>
            <a:off x="12065000" y="-947342"/>
            <a:ext cx="2554514" cy="8075345"/>
            <a:chOff x="12065000" y="-947342"/>
            <a:chExt cx="2554514" cy="807534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F629B9F-C43A-5647-9209-DD7D8BD59E95}"/>
                </a:ext>
              </a:extLst>
            </p:cNvPr>
            <p:cNvGrpSpPr/>
            <p:nvPr userDrawn="1"/>
          </p:nvGrpSpPr>
          <p:grpSpPr>
            <a:xfrm>
              <a:off x="12192000" y="-947342"/>
              <a:ext cx="2427514" cy="605550"/>
              <a:chOff x="12192000" y="-947342"/>
              <a:chExt cx="2427514" cy="605550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C7533273-0AA0-464F-A55E-0338B5F7E6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 userDrawn="1"/>
            </p:nvSpPr>
            <p:spPr>
              <a:xfrm>
                <a:off x="12192000" y="-947342"/>
                <a:ext cx="2144486" cy="6055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200"/>
                  </a:spcAft>
                </a:pPr>
                <a:r>
                  <a:rPr lang="en-US" sz="1000" b="0" i="0">
                    <a:solidFill>
                      <a:schemeClr val="tx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To remove slide tips,</a:t>
                </a:r>
              </a:p>
              <a:p>
                <a:pPr>
                  <a:lnSpc>
                    <a:spcPct val="90000"/>
                  </a:lnSpc>
                  <a:spcAft>
                    <a:spcPts val="400"/>
                  </a:spcAft>
                </a:pPr>
                <a:r>
                  <a:rPr lang="en-US" sz="1000" b="0" i="0">
                    <a:solidFill>
                      <a:schemeClr val="tx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click View &gt; Slide Master.</a:t>
                </a:r>
              </a:p>
              <a:p>
                <a:pPr>
                  <a:lnSpc>
                    <a:spcPct val="90000"/>
                  </a:lnSpc>
                  <a:spcAft>
                    <a:spcPts val="200"/>
                  </a:spcAft>
                </a:pPr>
                <a:r>
                  <a:rPr lang="en-US" sz="1000" b="0" i="0">
                    <a:solidFill>
                      <a:schemeClr val="tx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After removing, click ‘X’ to exit.  </a:t>
                </a:r>
              </a:p>
            </p:txBody>
          </p:sp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DE6702FB-8ECF-D04C-BACA-6D312950589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14291128" y="-853006"/>
                <a:ext cx="328386" cy="446605"/>
              </a:xfrm>
              <a:prstGeom prst="rect">
                <a:avLst/>
              </a:prstGeom>
              <a:ln>
                <a:solidFill>
                  <a:schemeClr val="accent6"/>
                </a:solidFill>
              </a:ln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4B5BA0F-BDF2-914C-9D85-BA2C1EC53C7F}"/>
                </a:ext>
              </a:extLst>
            </p:cNvPr>
            <p:cNvGrpSpPr/>
            <p:nvPr userDrawn="1"/>
          </p:nvGrpSpPr>
          <p:grpSpPr>
            <a:xfrm>
              <a:off x="12065000" y="-254000"/>
              <a:ext cx="2171700" cy="3007249"/>
              <a:chOff x="12115800" y="0"/>
              <a:chExt cx="2171700" cy="3007249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81E36A2B-5807-844B-8A14-CEC40A0B8CBC}"/>
                  </a:ext>
                </a:extLst>
              </p:cNvPr>
              <p:cNvSpPr/>
              <p:nvPr userDrawn="1"/>
            </p:nvSpPr>
            <p:spPr>
              <a:xfrm>
                <a:off x="12287249" y="453077"/>
                <a:ext cx="2000251" cy="255417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190AD73-9D71-9B40-8E02-8678C77ACDCE}"/>
                  </a:ext>
                </a:extLst>
              </p:cNvPr>
              <p:cNvSpPr/>
              <p:nvPr userDrawn="1"/>
            </p:nvSpPr>
            <p:spPr>
              <a:xfrm>
                <a:off x="12287249" y="0"/>
                <a:ext cx="2000251" cy="4906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3" name="Right Triangle 62">
                <a:extLst>
                  <a:ext uri="{FF2B5EF4-FFF2-40B4-BE49-F238E27FC236}">
                    <a16:creationId xmlns:a16="http://schemas.microsoft.com/office/drawing/2014/main" id="{C25DC632-F831-B648-8B9C-859172693E55}"/>
                  </a:ext>
                </a:extLst>
              </p:cNvPr>
              <p:cNvSpPr/>
              <p:nvPr userDrawn="1"/>
            </p:nvSpPr>
            <p:spPr>
              <a:xfrm flipH="1">
                <a:off x="12115800" y="0"/>
                <a:ext cx="174111" cy="216371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463FEAB-B334-C747-9F4D-5FCC7F4FD2B4}"/>
                  </a:ext>
                </a:extLst>
              </p:cNvPr>
              <p:cNvSpPr txBox="1"/>
              <p:nvPr userDrawn="1"/>
            </p:nvSpPr>
            <p:spPr>
              <a:xfrm>
                <a:off x="12516910" y="90429"/>
                <a:ext cx="12117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0" i="0">
                    <a:solidFill>
                      <a:schemeClr val="bg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SLIDE</a:t>
                </a:r>
                <a:r>
                  <a:rPr lang="en-US" sz="1400" b="0" i="0" baseline="0">
                    <a:solidFill>
                      <a:schemeClr val="bg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 TIPS</a:t>
                </a:r>
                <a:endPara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9A86E7D-AB89-9045-97EF-5D9F61689895}"/>
                  </a:ext>
                </a:extLst>
              </p:cNvPr>
              <p:cNvSpPr txBox="1"/>
              <p:nvPr userDrawn="1"/>
            </p:nvSpPr>
            <p:spPr>
              <a:xfrm>
                <a:off x="12369020" y="656836"/>
                <a:ext cx="1854980" cy="225997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96838" indent="-96838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Wingdings" charset="2"/>
                  <a:buChar char="§"/>
                </a:pPr>
                <a: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</a:rPr>
                  <a:t>To place your own photo, use Master slides like “Title Style 1” to create from scratch.</a:t>
                </a:r>
              </a:p>
              <a:p>
                <a:pPr marL="96838" indent="-96838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Wingdings" charset="2"/>
                  <a:buChar char="§"/>
                </a:pPr>
                <a: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You may also delete</a:t>
                </a:r>
                <a:b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</a:br>
                <a: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existing photos to reveal the placeholder beneath. Then t</a:t>
                </a:r>
                <a: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o add a photo, drag a photo onto the slide or click the icon in the placeholder to browse for</a:t>
                </a:r>
                <a:b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</a:br>
                <a: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your image.</a:t>
                </a:r>
              </a:p>
              <a:p>
                <a:pPr marL="96838" indent="-96838">
                  <a:spcAft>
                    <a:spcPts val="600"/>
                  </a:spcAft>
                  <a:buClr>
                    <a:schemeClr val="accent1"/>
                  </a:buClr>
                  <a:buFont typeface="Wingdings" charset="2"/>
                  <a:buChar char="§"/>
                </a:pPr>
                <a: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If the image covers your text, right click the image, and select “Arrange - &gt; Send to back”.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FEA8D75-9A80-9D4C-93AF-CCB77A431A8D}"/>
                </a:ext>
              </a:extLst>
            </p:cNvPr>
            <p:cNvGrpSpPr/>
            <p:nvPr userDrawn="1"/>
          </p:nvGrpSpPr>
          <p:grpSpPr>
            <a:xfrm>
              <a:off x="12237133" y="2882622"/>
              <a:ext cx="2011532" cy="985422"/>
              <a:chOff x="12272640" y="6571606"/>
              <a:chExt cx="1538402" cy="985422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6789E6C-260D-E145-AB15-89AEB3610962}"/>
                  </a:ext>
                </a:extLst>
              </p:cNvPr>
              <p:cNvSpPr/>
              <p:nvPr userDrawn="1"/>
            </p:nvSpPr>
            <p:spPr>
              <a:xfrm>
                <a:off x="12272640" y="6571606"/>
                <a:ext cx="1538402" cy="98542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IBM Plex Sans" panose="020B0503050203000203" pitchFamily="34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AA2B3F3-136C-9C46-A45E-9F239F283C92}"/>
                  </a:ext>
                </a:extLst>
              </p:cNvPr>
              <p:cNvSpPr txBox="1"/>
              <p:nvPr userDrawn="1"/>
            </p:nvSpPr>
            <p:spPr>
              <a:xfrm>
                <a:off x="12425440" y="7002160"/>
                <a:ext cx="1161546" cy="461665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spAutoFit/>
              </a:bodyPr>
              <a:lstStyle/>
              <a:p>
                <a:pPr algn="l"/>
                <a:r>
                  <a:rPr lang="en-US" sz="1000">
                    <a:solidFill>
                      <a:schemeClr val="accent2"/>
                    </a:solidFill>
                    <a:latin typeface="IBM Plex Sans" panose="020B0503050203000203" pitchFamily="34" charset="0"/>
                    <a:ea typeface="Arial" charset="0"/>
                    <a:cs typeface="Arial" charset="0"/>
                  </a:rPr>
                  <a:t>Access programmed text formats by using the ‘Indent More’ button.</a:t>
                </a:r>
              </a:p>
            </p:txBody>
          </p:sp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D1E0634A-4A87-EA4C-8096-5B7DACD169C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1"/>
              <a:stretch/>
            </p:blipFill>
            <p:spPr>
              <a:xfrm>
                <a:off x="12426082" y="6665739"/>
                <a:ext cx="196784" cy="228984"/>
              </a:xfrm>
              <a:prstGeom prst="roundRect">
                <a:avLst/>
              </a:prstGeom>
              <a:ln>
                <a:solidFill>
                  <a:schemeClr val="accent1"/>
                </a:solidFill>
              </a:ln>
            </p:spPr>
          </p:pic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6B4BD53-C6A8-E841-ACEE-76BB55F3401A}"/>
                </a:ext>
              </a:extLst>
            </p:cNvPr>
            <p:cNvGrpSpPr/>
            <p:nvPr userDrawn="1"/>
          </p:nvGrpSpPr>
          <p:grpSpPr>
            <a:xfrm>
              <a:off x="12236449" y="4009675"/>
              <a:ext cx="2147063" cy="3118328"/>
              <a:chOff x="12236449" y="4803495"/>
              <a:chExt cx="2147063" cy="311832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2030B0B-E41D-9B44-98EF-E7EC0AECFEE1}"/>
                  </a:ext>
                </a:extLst>
              </p:cNvPr>
              <p:cNvGrpSpPr/>
              <p:nvPr userDrawn="1"/>
            </p:nvGrpSpPr>
            <p:grpSpPr>
              <a:xfrm>
                <a:off x="12236449" y="4803495"/>
                <a:ext cx="2147063" cy="2485366"/>
                <a:chOff x="12287249" y="1112812"/>
                <a:chExt cx="2147063" cy="3086847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132D2F4-70B4-8C44-A83B-986D74015DA9}"/>
                    </a:ext>
                  </a:extLst>
                </p:cNvPr>
                <p:cNvSpPr/>
                <p:nvPr userDrawn="1"/>
              </p:nvSpPr>
              <p:spPr>
                <a:xfrm>
                  <a:off x="12287249" y="1565888"/>
                  <a:ext cx="2000251" cy="26337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C8BE4998-98EC-6240-9EB9-C0EF343C6FC7}"/>
                    </a:ext>
                  </a:extLst>
                </p:cNvPr>
                <p:cNvSpPr/>
                <p:nvPr userDrawn="1"/>
              </p:nvSpPr>
              <p:spPr>
                <a:xfrm>
                  <a:off x="12287249" y="1112812"/>
                  <a:ext cx="2000251" cy="49061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7F8DD46-23B8-F743-AAF7-FDC423D5F432}"/>
                    </a:ext>
                  </a:extLst>
                </p:cNvPr>
                <p:cNvSpPr txBox="1"/>
                <p:nvPr userDrawn="1"/>
              </p:nvSpPr>
              <p:spPr>
                <a:xfrm>
                  <a:off x="12516910" y="1189721"/>
                  <a:ext cx="1917402" cy="3822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0" i="0">
                      <a:solidFill>
                        <a:schemeClr val="bg1"/>
                      </a:solidFill>
                      <a:latin typeface="IBM Plex Sans Medium" panose="020B0503050203000203" pitchFamily="34" charset="0"/>
                      <a:ea typeface="Roboto" charset="0"/>
                      <a:cs typeface="Roboto" charset="0"/>
                    </a:rPr>
                    <a:t>GUIDELINES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A2A99359-DC31-144D-A7E6-2367C2BB1656}"/>
                    </a:ext>
                  </a:extLst>
                </p:cNvPr>
                <p:cNvSpPr txBox="1"/>
                <p:nvPr userDrawn="1"/>
              </p:nvSpPr>
              <p:spPr>
                <a:xfrm>
                  <a:off x="12369020" y="1842802"/>
                  <a:ext cx="1797275" cy="21058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96838" indent="-96838">
                    <a:spcAft>
                      <a:spcPts val="600"/>
                    </a:spcAft>
                    <a:buClr>
                      <a:schemeClr val="accent1"/>
                    </a:buClr>
                    <a:buFont typeface="Wingdings" charset="2"/>
                    <a:buChar char="§"/>
                  </a:pPr>
                  <a:r>
                    <a:rPr lang="en-US" sz="900" b="0" i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IBM Plex Sans" panose="020B0503050203000203" pitchFamily="34" charset="77"/>
                      <a:ea typeface="Roboto" charset="0"/>
                      <a:cs typeface="Roboto" charset="0"/>
                    </a:rPr>
                    <a:t>Each layout has its own custom gridlines to help build your slides. Keep content within the guides and do not go past them.</a:t>
                  </a:r>
                </a:p>
                <a:p>
                  <a:pPr marL="96838" indent="-96838">
                    <a:spcAft>
                      <a:spcPts val="600"/>
                    </a:spcAft>
                    <a:buClr>
                      <a:schemeClr val="accent1"/>
                    </a:buClr>
                    <a:buFont typeface="Wingdings" charset="2"/>
                    <a:buChar char="§"/>
                  </a:pPr>
                  <a:r>
                    <a:rPr lang="en-US" sz="900" b="0" i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IBM Plex Sans" panose="020B0503050203000203" pitchFamily="34" charset="77"/>
                      <a:ea typeface="Roboto" charset="0"/>
                      <a:cs typeface="Roboto" charset="0"/>
                    </a:rPr>
                    <a:t>To make guides visible right-click your slide &gt; Grids &amp; Guides &gt; Ensure ‘Guides’ is checked</a:t>
                  </a:r>
                </a:p>
              </p:txBody>
            </p:sp>
          </p:grpSp>
          <p:pic>
            <p:nvPicPr>
              <p:cNvPr id="53" name="Picture 52" descr="A screenshot of a cell phone&#10;&#10;Description automatically generated">
                <a:extLst>
                  <a:ext uri="{FF2B5EF4-FFF2-40B4-BE49-F238E27FC236}">
                    <a16:creationId xmlns:a16="http://schemas.microsoft.com/office/drawing/2014/main" id="{0D61F967-130F-EA4D-B608-A4B20EAE23A7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2520795" y="6858000"/>
                <a:ext cx="1365354" cy="106382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80CA58-B7DD-874A-B861-C00D59D51A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4312" y="1136078"/>
            <a:ext cx="4311579" cy="2503143"/>
          </a:xfrm>
          <a:solidFill>
            <a:schemeClr val="accent1"/>
          </a:solidFill>
          <a:ln>
            <a:noFill/>
          </a:ln>
        </p:spPr>
        <p:txBody>
          <a:bodyPr vert="horz" lIns="0" tIns="36000" rIns="72000" bIns="0" rtlCol="0" anchor="b">
            <a:noAutofit/>
          </a:bodyPr>
          <a:lstStyle>
            <a:lvl1pPr>
              <a:defRPr lang="en-US" sz="400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Presentation Title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67A70469-0018-424E-A184-7DA2CDC0F6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34759" y="3665115"/>
            <a:ext cx="4301133" cy="631755"/>
          </a:xfrm>
          <a:solidFill>
            <a:schemeClr val="accent1"/>
          </a:solidFill>
          <a:ln>
            <a:noFill/>
          </a:ln>
        </p:spPr>
        <p:txBody>
          <a:bodyPr lIns="0" tIns="72000" rIns="180000" bIns="0" anchor="t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63748CCE-26B5-5D41-89FB-59B42FBB7D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4759" y="4301625"/>
            <a:ext cx="4301133" cy="315212"/>
          </a:xfrm>
          <a:solidFill>
            <a:schemeClr val="accent1"/>
          </a:solidFill>
          <a:ln>
            <a:noFill/>
          </a:ln>
        </p:spPr>
        <p:txBody>
          <a:bodyPr lIns="0" tIns="0" rIns="180000" bIns="0" anchor="b">
            <a:noAutofit/>
          </a:bodyPr>
          <a:lstStyle>
            <a:lvl1pPr>
              <a:defRPr sz="1200" b="1" i="0" cap="all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A2D2F57-8905-8542-879D-5BEC70B9E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524313" y="4804806"/>
            <a:ext cx="431716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Placeholder 9" descr="York University Logo">
            <a:extLst>
              <a:ext uri="{FF2B5EF4-FFF2-40B4-BE49-F238E27FC236}">
                <a16:creationId xmlns:a16="http://schemas.microsoft.com/office/drawing/2014/main" id="{EAFBF119-0909-5F4E-9C66-1F58D09925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69357" y="5066521"/>
            <a:ext cx="4290917" cy="360000"/>
          </a:xfrm>
          <a:prstGeom prst="rect">
            <a:avLst/>
          </a:prstGeom>
        </p:spPr>
      </p:pic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5BD97B7-13A7-B84E-93C8-BAEDDB323C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5599" y="355922"/>
            <a:ext cx="11485301" cy="6146157"/>
          </a:xfrm>
          <a:custGeom>
            <a:avLst/>
            <a:gdLst>
              <a:gd name="connsiteX0" fmla="*/ 0 w 11485301"/>
              <a:gd name="connsiteY0" fmla="*/ 0 h 6146157"/>
              <a:gd name="connsiteX1" fmla="*/ 11485301 w 11485301"/>
              <a:gd name="connsiteY1" fmla="*/ 0 h 6146157"/>
              <a:gd name="connsiteX2" fmla="*/ 11485301 w 11485301"/>
              <a:gd name="connsiteY2" fmla="*/ 733078 h 6146157"/>
              <a:gd name="connsiteX3" fmla="*/ 6816166 w 11485301"/>
              <a:gd name="connsiteY3" fmla="*/ 733078 h 6146157"/>
              <a:gd name="connsiteX4" fmla="*/ 6816166 w 11485301"/>
              <a:gd name="connsiteY4" fmla="*/ 5413078 h 6146157"/>
              <a:gd name="connsiteX5" fmla="*/ 11485301 w 11485301"/>
              <a:gd name="connsiteY5" fmla="*/ 5413078 h 6146157"/>
              <a:gd name="connsiteX6" fmla="*/ 11485301 w 11485301"/>
              <a:gd name="connsiteY6" fmla="*/ 6146157 h 6146157"/>
              <a:gd name="connsiteX7" fmla="*/ 0 w 11485301"/>
              <a:gd name="connsiteY7" fmla="*/ 6146157 h 61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85301" h="6146157">
                <a:moveTo>
                  <a:pt x="0" y="0"/>
                </a:moveTo>
                <a:lnTo>
                  <a:pt x="11485301" y="0"/>
                </a:lnTo>
                <a:lnTo>
                  <a:pt x="11485301" y="733078"/>
                </a:lnTo>
                <a:lnTo>
                  <a:pt x="6816166" y="733078"/>
                </a:lnTo>
                <a:lnTo>
                  <a:pt x="6816166" y="5413078"/>
                </a:lnTo>
                <a:lnTo>
                  <a:pt x="11485301" y="5413078"/>
                </a:lnTo>
                <a:lnTo>
                  <a:pt x="11485301" y="6146157"/>
                </a:lnTo>
                <a:lnTo>
                  <a:pt x="0" y="614615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288000" rIns="288000" anchor="ctr">
            <a:noAutofit/>
          </a:bodyPr>
          <a:lstStyle>
            <a:lvl1pPr algn="l"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27E5C04-A6BF-204B-B6E3-6822700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"/>
            <a:ext cx="12192002" cy="6858000"/>
          </a:xfrm>
          <a:custGeom>
            <a:avLst/>
            <a:gdLst>
              <a:gd name="connsiteX0" fmla="*/ 360001 w 12192002"/>
              <a:gd name="connsiteY0" fmla="*/ 360000 h 6858000"/>
              <a:gd name="connsiteX1" fmla="*/ 360001 w 12192002"/>
              <a:gd name="connsiteY1" fmla="*/ 6497999 h 6858000"/>
              <a:gd name="connsiteX2" fmla="*/ 11832001 w 12192002"/>
              <a:gd name="connsiteY2" fmla="*/ 6497999 h 6858000"/>
              <a:gd name="connsiteX3" fmla="*/ 11832001 w 12192002"/>
              <a:gd name="connsiteY3" fmla="*/ 360000 h 6858000"/>
              <a:gd name="connsiteX4" fmla="*/ 1 w 12192002"/>
              <a:gd name="connsiteY4" fmla="*/ 0 h 6858000"/>
              <a:gd name="connsiteX5" fmla="*/ 360001 w 12192002"/>
              <a:gd name="connsiteY5" fmla="*/ 0 h 6858000"/>
              <a:gd name="connsiteX6" fmla="*/ 360001 w 12192002"/>
              <a:gd name="connsiteY6" fmla="*/ 0 h 6858000"/>
              <a:gd name="connsiteX7" fmla="*/ 11832001 w 12192002"/>
              <a:gd name="connsiteY7" fmla="*/ 0 h 6858000"/>
              <a:gd name="connsiteX8" fmla="*/ 12192001 w 12192002"/>
              <a:gd name="connsiteY8" fmla="*/ 0 h 6858000"/>
              <a:gd name="connsiteX9" fmla="*/ 12192002 w 12192002"/>
              <a:gd name="connsiteY9" fmla="*/ 0 h 6858000"/>
              <a:gd name="connsiteX10" fmla="*/ 12192002 w 12192002"/>
              <a:gd name="connsiteY10" fmla="*/ 360000 h 6858000"/>
              <a:gd name="connsiteX11" fmla="*/ 12192001 w 12192002"/>
              <a:gd name="connsiteY11" fmla="*/ 360000 h 6858000"/>
              <a:gd name="connsiteX12" fmla="*/ 12192001 w 12192002"/>
              <a:gd name="connsiteY12" fmla="*/ 6497999 h 6858000"/>
              <a:gd name="connsiteX13" fmla="*/ 12192002 w 12192002"/>
              <a:gd name="connsiteY13" fmla="*/ 6497999 h 6858000"/>
              <a:gd name="connsiteX14" fmla="*/ 12192002 w 12192002"/>
              <a:gd name="connsiteY14" fmla="*/ 6857999 h 6858000"/>
              <a:gd name="connsiteX15" fmla="*/ 12192001 w 12192002"/>
              <a:gd name="connsiteY15" fmla="*/ 6857999 h 6858000"/>
              <a:gd name="connsiteX16" fmla="*/ 12192001 w 12192002"/>
              <a:gd name="connsiteY16" fmla="*/ 6858000 h 6858000"/>
              <a:gd name="connsiteX17" fmla="*/ 11832001 w 12192002"/>
              <a:gd name="connsiteY17" fmla="*/ 6858000 h 6858000"/>
              <a:gd name="connsiteX18" fmla="*/ 11832001 w 12192002"/>
              <a:gd name="connsiteY18" fmla="*/ 6857999 h 6858000"/>
              <a:gd name="connsiteX19" fmla="*/ 360001 w 12192002"/>
              <a:gd name="connsiteY19" fmla="*/ 6857999 h 6858000"/>
              <a:gd name="connsiteX20" fmla="*/ 360001 w 12192002"/>
              <a:gd name="connsiteY20" fmla="*/ 6858000 h 6858000"/>
              <a:gd name="connsiteX21" fmla="*/ 1 w 12192002"/>
              <a:gd name="connsiteY21" fmla="*/ 6858000 h 6858000"/>
              <a:gd name="connsiteX22" fmla="*/ 1 w 12192002"/>
              <a:gd name="connsiteY22" fmla="*/ 6857999 h 6858000"/>
              <a:gd name="connsiteX23" fmla="*/ 0 w 12192002"/>
              <a:gd name="connsiteY23" fmla="*/ 6857999 h 6858000"/>
              <a:gd name="connsiteX24" fmla="*/ 0 w 12192002"/>
              <a:gd name="connsiteY24" fmla="*/ 6497999 h 6858000"/>
              <a:gd name="connsiteX25" fmla="*/ 1 w 12192002"/>
              <a:gd name="connsiteY25" fmla="*/ 6497999 h 6858000"/>
              <a:gd name="connsiteX26" fmla="*/ 1 w 12192002"/>
              <a:gd name="connsiteY26" fmla="*/ 360000 h 6858000"/>
              <a:gd name="connsiteX27" fmla="*/ 0 w 12192002"/>
              <a:gd name="connsiteY27" fmla="*/ 360000 h 6858000"/>
              <a:gd name="connsiteX28" fmla="*/ 0 w 12192002"/>
              <a:gd name="connsiteY28" fmla="*/ 0 h 6858000"/>
              <a:gd name="connsiteX29" fmla="*/ 1 w 12192002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2" h="6858000">
                <a:moveTo>
                  <a:pt x="360001" y="360000"/>
                </a:moveTo>
                <a:lnTo>
                  <a:pt x="360001" y="6497999"/>
                </a:lnTo>
                <a:lnTo>
                  <a:pt x="11832001" y="6497999"/>
                </a:lnTo>
                <a:lnTo>
                  <a:pt x="11832001" y="360000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360001" y="0"/>
                </a:lnTo>
                <a:lnTo>
                  <a:pt x="11832001" y="0"/>
                </a:lnTo>
                <a:lnTo>
                  <a:pt x="12192001" y="0"/>
                </a:lnTo>
                <a:lnTo>
                  <a:pt x="12192002" y="0"/>
                </a:lnTo>
                <a:lnTo>
                  <a:pt x="12192002" y="360000"/>
                </a:lnTo>
                <a:lnTo>
                  <a:pt x="12192001" y="360000"/>
                </a:lnTo>
                <a:lnTo>
                  <a:pt x="12192001" y="6497999"/>
                </a:lnTo>
                <a:lnTo>
                  <a:pt x="12192002" y="6497999"/>
                </a:lnTo>
                <a:lnTo>
                  <a:pt x="12192002" y="6857999"/>
                </a:lnTo>
                <a:lnTo>
                  <a:pt x="12192001" y="6857999"/>
                </a:lnTo>
                <a:lnTo>
                  <a:pt x="12192001" y="6858000"/>
                </a:lnTo>
                <a:lnTo>
                  <a:pt x="11832001" y="6858000"/>
                </a:lnTo>
                <a:lnTo>
                  <a:pt x="11832001" y="6857999"/>
                </a:lnTo>
                <a:lnTo>
                  <a:pt x="360001" y="6857999"/>
                </a:lnTo>
                <a:lnTo>
                  <a:pt x="360001" y="6858000"/>
                </a:lnTo>
                <a:lnTo>
                  <a:pt x="1" y="6858000"/>
                </a:lnTo>
                <a:lnTo>
                  <a:pt x="1" y="6857999"/>
                </a:lnTo>
                <a:lnTo>
                  <a:pt x="0" y="6857999"/>
                </a:lnTo>
                <a:lnTo>
                  <a:pt x="0" y="6497999"/>
                </a:lnTo>
                <a:lnTo>
                  <a:pt x="1" y="6497999"/>
                </a:lnTo>
                <a:lnTo>
                  <a:pt x="1" y="360000"/>
                </a:lnTo>
                <a:lnTo>
                  <a:pt x="0" y="36000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8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Style 3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:a16="http://schemas.microsoft.com/office/drawing/2014/main" id="{2F386F9E-0351-A244-86B4-187CD1904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65000" y="-947342"/>
            <a:ext cx="2554514" cy="8075345"/>
            <a:chOff x="12065000" y="-947342"/>
            <a:chExt cx="2554514" cy="8075345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91AC152-ACFF-9440-8359-A23A141728B0}"/>
                </a:ext>
              </a:extLst>
            </p:cNvPr>
            <p:cNvGrpSpPr/>
            <p:nvPr userDrawn="1"/>
          </p:nvGrpSpPr>
          <p:grpSpPr>
            <a:xfrm>
              <a:off x="12192000" y="-947342"/>
              <a:ext cx="2427514" cy="605550"/>
              <a:chOff x="12192000" y="-947342"/>
              <a:chExt cx="2427514" cy="605550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CCD7EE7-FBA7-0742-83D5-DB1438166ADA}"/>
                  </a:ext>
                </a:extLst>
              </p:cNvPr>
              <p:cNvSpPr txBox="1"/>
              <p:nvPr userDrawn="1"/>
            </p:nvSpPr>
            <p:spPr>
              <a:xfrm>
                <a:off x="12192000" y="-947342"/>
                <a:ext cx="2144486" cy="6055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200"/>
                  </a:spcAft>
                </a:pPr>
                <a:r>
                  <a:rPr lang="en-US" sz="1000" b="0" i="0">
                    <a:solidFill>
                      <a:schemeClr val="tx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To remove slide tips,</a:t>
                </a:r>
              </a:p>
              <a:p>
                <a:pPr>
                  <a:lnSpc>
                    <a:spcPct val="90000"/>
                  </a:lnSpc>
                  <a:spcAft>
                    <a:spcPts val="400"/>
                  </a:spcAft>
                </a:pPr>
                <a:r>
                  <a:rPr lang="en-US" sz="1000" b="0" i="0">
                    <a:solidFill>
                      <a:schemeClr val="tx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click View &gt; Slide Master.</a:t>
                </a:r>
              </a:p>
              <a:p>
                <a:pPr>
                  <a:lnSpc>
                    <a:spcPct val="90000"/>
                  </a:lnSpc>
                  <a:spcAft>
                    <a:spcPts val="200"/>
                  </a:spcAft>
                </a:pPr>
                <a:r>
                  <a:rPr lang="en-US" sz="1000" b="0" i="0">
                    <a:solidFill>
                      <a:schemeClr val="tx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After removing, click ‘X’ to exit.  </a:t>
                </a:r>
              </a:p>
            </p:txBody>
          </p:sp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46E6FAC1-565A-4345-B9D8-5E4B9BE8432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14291128" y="-853006"/>
                <a:ext cx="328386" cy="446605"/>
              </a:xfrm>
              <a:prstGeom prst="rect">
                <a:avLst/>
              </a:prstGeom>
              <a:ln>
                <a:solidFill>
                  <a:schemeClr val="accent6"/>
                </a:solidFill>
              </a:ln>
            </p:spPr>
          </p:pic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5AFB5B04-540A-4E45-BBA0-025C7621B3B6}"/>
                </a:ext>
              </a:extLst>
            </p:cNvPr>
            <p:cNvGrpSpPr/>
            <p:nvPr userDrawn="1"/>
          </p:nvGrpSpPr>
          <p:grpSpPr>
            <a:xfrm>
              <a:off x="12065000" y="-254000"/>
              <a:ext cx="2171700" cy="3007249"/>
              <a:chOff x="12115800" y="0"/>
              <a:chExt cx="2171700" cy="3007249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E8F5D376-4743-7C42-A4C1-85048EB271FF}"/>
                  </a:ext>
                </a:extLst>
              </p:cNvPr>
              <p:cNvSpPr/>
              <p:nvPr userDrawn="1"/>
            </p:nvSpPr>
            <p:spPr>
              <a:xfrm>
                <a:off x="12287249" y="453077"/>
                <a:ext cx="2000251" cy="255417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A10C77A-7716-E54A-B71B-65D64BC0E7AE}"/>
                  </a:ext>
                </a:extLst>
              </p:cNvPr>
              <p:cNvSpPr/>
              <p:nvPr userDrawn="1"/>
            </p:nvSpPr>
            <p:spPr>
              <a:xfrm>
                <a:off x="12287249" y="0"/>
                <a:ext cx="2000251" cy="4906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8" name="Right Triangle 87">
                <a:extLst>
                  <a:ext uri="{FF2B5EF4-FFF2-40B4-BE49-F238E27FC236}">
                    <a16:creationId xmlns:a16="http://schemas.microsoft.com/office/drawing/2014/main" id="{4EF1D256-242B-4D4F-8A93-B9D7F7E4CB89}"/>
                  </a:ext>
                </a:extLst>
              </p:cNvPr>
              <p:cNvSpPr/>
              <p:nvPr userDrawn="1"/>
            </p:nvSpPr>
            <p:spPr>
              <a:xfrm flipH="1">
                <a:off x="12115800" y="0"/>
                <a:ext cx="174111" cy="216371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BDC8405-4389-B34B-B083-63465468A6BB}"/>
                  </a:ext>
                </a:extLst>
              </p:cNvPr>
              <p:cNvSpPr txBox="1"/>
              <p:nvPr userDrawn="1"/>
            </p:nvSpPr>
            <p:spPr>
              <a:xfrm>
                <a:off x="12516910" y="90429"/>
                <a:ext cx="12117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0" i="0">
                    <a:solidFill>
                      <a:schemeClr val="bg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SLIDE</a:t>
                </a:r>
                <a:r>
                  <a:rPr lang="en-US" sz="1400" b="0" i="0" baseline="0">
                    <a:solidFill>
                      <a:schemeClr val="bg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 TIPS</a:t>
                </a:r>
                <a:endPara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0B1BE78A-6AE4-344B-88B8-5CFA621650BA}"/>
                  </a:ext>
                </a:extLst>
              </p:cNvPr>
              <p:cNvSpPr txBox="1"/>
              <p:nvPr userDrawn="1"/>
            </p:nvSpPr>
            <p:spPr>
              <a:xfrm>
                <a:off x="12369020" y="656836"/>
                <a:ext cx="1854980" cy="225997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96838" indent="-96838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Wingdings" charset="2"/>
                  <a:buChar char="§"/>
                </a:pPr>
                <a: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</a:rPr>
                  <a:t>To place your own photo, use Master slides like “Title Style 1” to create from scratch.</a:t>
                </a:r>
              </a:p>
              <a:p>
                <a:pPr marL="96838" indent="-96838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Wingdings" charset="2"/>
                  <a:buChar char="§"/>
                </a:pPr>
                <a: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You may also delete</a:t>
                </a:r>
                <a:b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</a:br>
                <a: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existing photos to reveal the placeholder beneath. Then t</a:t>
                </a:r>
                <a: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o add a photo, drag a photo onto the slide or click the icon in the placeholder to browse for</a:t>
                </a:r>
                <a:b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</a:br>
                <a: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your image.</a:t>
                </a:r>
              </a:p>
              <a:p>
                <a:pPr marL="96838" indent="-96838">
                  <a:spcAft>
                    <a:spcPts val="600"/>
                  </a:spcAft>
                  <a:buClr>
                    <a:schemeClr val="accent1"/>
                  </a:buClr>
                  <a:buFont typeface="Wingdings" charset="2"/>
                  <a:buChar char="§"/>
                </a:pPr>
                <a: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If the image covers your text, right click the image, and select “Arrange - &gt; Send to back”.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82EEB2D-003A-C044-B2BF-0603E253B481}"/>
                </a:ext>
              </a:extLst>
            </p:cNvPr>
            <p:cNvGrpSpPr/>
            <p:nvPr userDrawn="1"/>
          </p:nvGrpSpPr>
          <p:grpSpPr>
            <a:xfrm>
              <a:off x="12237133" y="2882622"/>
              <a:ext cx="2011532" cy="985422"/>
              <a:chOff x="12272640" y="6571606"/>
              <a:chExt cx="1538402" cy="985422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8E19EB7-DBEF-2F4C-A3C9-BE2D2907884F}"/>
                  </a:ext>
                </a:extLst>
              </p:cNvPr>
              <p:cNvSpPr/>
              <p:nvPr userDrawn="1"/>
            </p:nvSpPr>
            <p:spPr>
              <a:xfrm>
                <a:off x="12272640" y="6571606"/>
                <a:ext cx="1538402" cy="98542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92FEE31-9402-3641-8E13-A1DC09FFF216}"/>
                  </a:ext>
                </a:extLst>
              </p:cNvPr>
              <p:cNvSpPr txBox="1"/>
              <p:nvPr userDrawn="1"/>
            </p:nvSpPr>
            <p:spPr>
              <a:xfrm>
                <a:off x="12425440" y="7002160"/>
                <a:ext cx="1161546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0" tIns="0" rIns="0" bIns="0" rtlCol="0" anchor="t">
                <a:spAutoFit/>
              </a:bodyPr>
              <a:lstStyle/>
              <a:p>
                <a:pPr algn="l"/>
                <a:r>
                  <a:rPr lang="en-US" sz="1000">
                    <a:solidFill>
                      <a:schemeClr val="accent2"/>
                    </a:solidFill>
                    <a:latin typeface="IBM Plex Sans" panose="020B0503050203000203" pitchFamily="34" charset="0"/>
                    <a:ea typeface="Arial" charset="0"/>
                    <a:cs typeface="Arial" charset="0"/>
                  </a:rPr>
                  <a:t>Access programmed text formats by using the ‘Indent More’ button.</a:t>
                </a:r>
              </a:p>
            </p:txBody>
          </p:sp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C43048D5-A7A2-8D41-BF60-AA36EF7D553E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1"/>
              <a:stretch/>
            </p:blipFill>
            <p:spPr>
              <a:xfrm>
                <a:off x="12426082" y="6665739"/>
                <a:ext cx="196784" cy="228984"/>
              </a:xfrm>
              <a:prstGeom prst="roundRect">
                <a:avLst/>
              </a:prstGeom>
              <a:ln>
                <a:solidFill>
                  <a:schemeClr val="accent1"/>
                </a:solidFill>
              </a:ln>
            </p:spPr>
          </p:pic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A09D0C0-E76A-FE4E-89D3-B4C1E4D9F2B8}"/>
                </a:ext>
              </a:extLst>
            </p:cNvPr>
            <p:cNvGrpSpPr/>
            <p:nvPr userDrawn="1"/>
          </p:nvGrpSpPr>
          <p:grpSpPr>
            <a:xfrm>
              <a:off x="12236449" y="4009675"/>
              <a:ext cx="2147063" cy="3118328"/>
              <a:chOff x="12236449" y="4803495"/>
              <a:chExt cx="2147063" cy="3118328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7D643199-832B-4E45-BC80-3D20C1502357}"/>
                  </a:ext>
                </a:extLst>
              </p:cNvPr>
              <p:cNvGrpSpPr/>
              <p:nvPr userDrawn="1"/>
            </p:nvGrpSpPr>
            <p:grpSpPr>
              <a:xfrm>
                <a:off x="12236449" y="4803495"/>
                <a:ext cx="2147063" cy="2485366"/>
                <a:chOff x="12287249" y="1112812"/>
                <a:chExt cx="2147063" cy="3086847"/>
              </a:xfrm>
            </p:grpSpPr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7F34D033-1819-4A4E-A421-29286A39B8E4}"/>
                    </a:ext>
                  </a:extLst>
                </p:cNvPr>
                <p:cNvSpPr/>
                <p:nvPr userDrawn="1"/>
              </p:nvSpPr>
              <p:spPr>
                <a:xfrm>
                  <a:off x="12287249" y="1565888"/>
                  <a:ext cx="2000251" cy="26337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424543DC-6DB0-D74D-8680-6B9EC0BFAC9E}"/>
                    </a:ext>
                  </a:extLst>
                </p:cNvPr>
                <p:cNvSpPr/>
                <p:nvPr userDrawn="1"/>
              </p:nvSpPr>
              <p:spPr>
                <a:xfrm>
                  <a:off x="12287249" y="1112812"/>
                  <a:ext cx="2000251" cy="49061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6E36498-BB5A-094F-9813-895D4144F98D}"/>
                    </a:ext>
                  </a:extLst>
                </p:cNvPr>
                <p:cNvSpPr txBox="1"/>
                <p:nvPr userDrawn="1"/>
              </p:nvSpPr>
              <p:spPr>
                <a:xfrm>
                  <a:off x="12516910" y="1189721"/>
                  <a:ext cx="1917402" cy="3822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0" i="0">
                      <a:solidFill>
                        <a:schemeClr val="bg1"/>
                      </a:solidFill>
                      <a:latin typeface="IBM Plex Sans Medium" panose="020B0503050203000203" pitchFamily="34" charset="0"/>
                      <a:ea typeface="Roboto" charset="0"/>
                      <a:cs typeface="Roboto" charset="0"/>
                    </a:rPr>
                    <a:t>GUIDELINES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E0AB33B9-1B32-3B48-8B27-F90679BA840E}"/>
                    </a:ext>
                  </a:extLst>
                </p:cNvPr>
                <p:cNvSpPr txBox="1"/>
                <p:nvPr userDrawn="1"/>
              </p:nvSpPr>
              <p:spPr>
                <a:xfrm>
                  <a:off x="12369020" y="1842802"/>
                  <a:ext cx="1797275" cy="21058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96838" indent="-96838">
                    <a:spcAft>
                      <a:spcPts val="600"/>
                    </a:spcAft>
                    <a:buClr>
                      <a:schemeClr val="accent1"/>
                    </a:buClr>
                    <a:buFont typeface="Wingdings" charset="2"/>
                    <a:buChar char="§"/>
                  </a:pPr>
                  <a:r>
                    <a:rPr lang="en-US" sz="900" b="0" i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IBM Plex Sans" panose="020B0503050203000203" pitchFamily="34" charset="77"/>
                      <a:ea typeface="Roboto" charset="0"/>
                      <a:cs typeface="Roboto" charset="0"/>
                    </a:rPr>
                    <a:t>Each layout has its own custom gridlines to help build your slides. Keep content within the guides and do not go past them.</a:t>
                  </a:r>
                </a:p>
                <a:p>
                  <a:pPr marL="96838" indent="-96838">
                    <a:spcAft>
                      <a:spcPts val="600"/>
                    </a:spcAft>
                    <a:buClr>
                      <a:schemeClr val="accent1"/>
                    </a:buClr>
                    <a:buFont typeface="Wingdings" charset="2"/>
                    <a:buChar char="§"/>
                  </a:pPr>
                  <a:r>
                    <a:rPr lang="en-US" sz="900" b="0" i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IBM Plex Sans" panose="020B0503050203000203" pitchFamily="34" charset="77"/>
                      <a:ea typeface="Roboto" charset="0"/>
                      <a:cs typeface="Roboto" charset="0"/>
                    </a:rPr>
                    <a:t>To make guides visible right-click your slide &gt; Grids &amp; Guides &gt; Ensure ‘Guides’ is checked</a:t>
                  </a:r>
                </a:p>
              </p:txBody>
            </p:sp>
          </p:grpSp>
          <p:pic>
            <p:nvPicPr>
              <p:cNvPr id="78" name="Picture 77" descr="A screenshot of a cell phone&#10;&#10;Description automatically generated">
                <a:extLst>
                  <a:ext uri="{FF2B5EF4-FFF2-40B4-BE49-F238E27FC236}">
                    <a16:creationId xmlns:a16="http://schemas.microsoft.com/office/drawing/2014/main" id="{6202A2E7-09D5-8B49-AACE-4354C4E49968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2520795" y="6858000"/>
                <a:ext cx="1365354" cy="106382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F82B35-F4CA-DE48-914A-B88E50670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982" y="981075"/>
            <a:ext cx="4694238" cy="3071018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0C7D67F-0EF8-B94F-8A1D-26E39847D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959" y="4293765"/>
            <a:ext cx="4697775" cy="631755"/>
          </a:xfrm>
          <a:noFill/>
          <a:ln>
            <a:noFill/>
          </a:ln>
        </p:spPr>
        <p:txBody>
          <a:bodyPr lIns="0" tIns="72000" rIns="180000" bIns="0" anchor="t">
            <a:no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  <a:endParaRPr lang="en-US" dirty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2960A480-D3F7-A841-9ED5-0C19AF80E3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959" y="4930275"/>
            <a:ext cx="4697775" cy="315212"/>
          </a:xfrm>
          <a:noFill/>
          <a:ln>
            <a:noFill/>
          </a:ln>
        </p:spPr>
        <p:txBody>
          <a:bodyPr lIns="0" tIns="0" rIns="180000" bIns="0" anchor="b">
            <a:noAutofit/>
          </a:bodyPr>
          <a:lstStyle>
            <a:lvl1pPr>
              <a:defRPr sz="1200" b="1" i="0" cap="all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769A60-1E88-804F-A912-2CBC69B84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74698" y="5433456"/>
            <a:ext cx="467803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Placeholder 9" descr="York University Logo">
            <a:extLst>
              <a:ext uri="{FF2B5EF4-FFF2-40B4-BE49-F238E27FC236}">
                <a16:creationId xmlns:a16="http://schemas.microsoft.com/office/drawing/2014/main" id="{2ED20F88-F063-1C44-B6C6-FB730D81F62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2293" y="5788897"/>
            <a:ext cx="4290917" cy="3600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F2924C3-2BEC-7C49-B3BE-B8B622BB3D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6044" y="356400"/>
            <a:ext cx="5374800" cy="6145200"/>
          </a:xfrm>
          <a:solidFill>
            <a:schemeClr val="bg1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0F37B83-DB99-014C-A42F-9DA46E46F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5714999" y="381000"/>
            <a:ext cx="6858001" cy="6096001"/>
          </a:xfrm>
          <a:custGeom>
            <a:avLst/>
            <a:gdLst>
              <a:gd name="connsiteX0" fmla="*/ 360000 w 6858001"/>
              <a:gd name="connsiteY0" fmla="*/ 5736001 h 6096001"/>
              <a:gd name="connsiteX1" fmla="*/ 6498001 w 6858001"/>
              <a:gd name="connsiteY1" fmla="*/ 5736001 h 6096001"/>
              <a:gd name="connsiteX2" fmla="*/ 6498001 w 6858001"/>
              <a:gd name="connsiteY2" fmla="*/ 360001 h 6096001"/>
              <a:gd name="connsiteX3" fmla="*/ 360000 w 6858001"/>
              <a:gd name="connsiteY3" fmla="*/ 360001 h 6096001"/>
              <a:gd name="connsiteX4" fmla="*/ 0 w 6858001"/>
              <a:gd name="connsiteY4" fmla="*/ 6096000 h 6096001"/>
              <a:gd name="connsiteX5" fmla="*/ 0 w 6858001"/>
              <a:gd name="connsiteY5" fmla="*/ 0 h 6096001"/>
              <a:gd name="connsiteX6" fmla="*/ 360000 w 6858001"/>
              <a:gd name="connsiteY6" fmla="*/ 0 h 6096001"/>
              <a:gd name="connsiteX7" fmla="*/ 360000 w 6858001"/>
              <a:gd name="connsiteY7" fmla="*/ 1 h 6096001"/>
              <a:gd name="connsiteX8" fmla="*/ 6498001 w 6858001"/>
              <a:gd name="connsiteY8" fmla="*/ 1 h 6096001"/>
              <a:gd name="connsiteX9" fmla="*/ 6498001 w 6858001"/>
              <a:gd name="connsiteY9" fmla="*/ 0 h 6096001"/>
              <a:gd name="connsiteX10" fmla="*/ 6858001 w 6858001"/>
              <a:gd name="connsiteY10" fmla="*/ 0 h 6096001"/>
              <a:gd name="connsiteX11" fmla="*/ 6858001 w 6858001"/>
              <a:gd name="connsiteY11" fmla="*/ 6096000 h 6096001"/>
              <a:gd name="connsiteX12" fmla="*/ 6679406 w 6858001"/>
              <a:gd name="connsiteY12" fmla="*/ 6096000 h 6096001"/>
              <a:gd name="connsiteX13" fmla="*/ 6679406 w 6858001"/>
              <a:gd name="connsiteY13" fmla="*/ 6096001 h 6096001"/>
              <a:gd name="connsiteX14" fmla="*/ 212725 w 6858001"/>
              <a:gd name="connsiteY14" fmla="*/ 6096001 h 6096001"/>
              <a:gd name="connsiteX15" fmla="*/ 212725 w 6858001"/>
              <a:gd name="connsiteY15" fmla="*/ 6096000 h 609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58001" h="6096001">
                <a:moveTo>
                  <a:pt x="360000" y="5736001"/>
                </a:moveTo>
                <a:lnTo>
                  <a:pt x="6498001" y="5736001"/>
                </a:lnTo>
                <a:lnTo>
                  <a:pt x="6498001" y="360001"/>
                </a:lnTo>
                <a:lnTo>
                  <a:pt x="360000" y="360001"/>
                </a:lnTo>
                <a:close/>
                <a:moveTo>
                  <a:pt x="0" y="6096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6498001" y="1"/>
                </a:lnTo>
                <a:lnTo>
                  <a:pt x="6498001" y="0"/>
                </a:lnTo>
                <a:lnTo>
                  <a:pt x="6858001" y="0"/>
                </a:lnTo>
                <a:lnTo>
                  <a:pt x="6858001" y="6096000"/>
                </a:lnTo>
                <a:lnTo>
                  <a:pt x="6679406" y="6096000"/>
                </a:lnTo>
                <a:lnTo>
                  <a:pt x="6679406" y="6096001"/>
                </a:lnTo>
                <a:lnTo>
                  <a:pt x="212725" y="6096001"/>
                </a:lnTo>
                <a:lnTo>
                  <a:pt x="212725" y="609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75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29" userDrawn="1">
          <p15:clr>
            <a:srgbClr val="FBAE40"/>
          </p15:clr>
        </p15:guide>
        <p15:guide id="3" pos="350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Style 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84996675-1CA6-5B4C-95CC-C958A36E4AEA}"/>
              </a:ext>
            </a:extLst>
          </p:cNvPr>
          <p:cNvGrpSpPr/>
          <p:nvPr userDrawn="1"/>
        </p:nvGrpSpPr>
        <p:grpSpPr>
          <a:xfrm>
            <a:off x="12065000" y="-947342"/>
            <a:ext cx="2554514" cy="8075345"/>
            <a:chOff x="12065000" y="-947342"/>
            <a:chExt cx="2554514" cy="8075345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6D18AE4-4FE2-BA4B-BE2C-79298D8F7DF7}"/>
                </a:ext>
              </a:extLst>
            </p:cNvPr>
            <p:cNvGrpSpPr/>
            <p:nvPr userDrawn="1"/>
          </p:nvGrpSpPr>
          <p:grpSpPr>
            <a:xfrm>
              <a:off x="12192000" y="-947342"/>
              <a:ext cx="2427514" cy="605550"/>
              <a:chOff x="12192000" y="-947342"/>
              <a:chExt cx="2427514" cy="605550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A418B17-B6D9-C948-A4CA-39BA0BF2AAD0}"/>
                  </a:ext>
                </a:extLst>
              </p:cNvPr>
              <p:cNvSpPr txBox="1"/>
              <p:nvPr userDrawn="1"/>
            </p:nvSpPr>
            <p:spPr>
              <a:xfrm>
                <a:off x="12192000" y="-947342"/>
                <a:ext cx="2144486" cy="6055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200"/>
                  </a:spcAft>
                </a:pPr>
                <a:r>
                  <a:rPr lang="en-US" sz="1000" b="0" i="0">
                    <a:solidFill>
                      <a:schemeClr val="tx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To remove slide tips,</a:t>
                </a:r>
              </a:p>
              <a:p>
                <a:pPr>
                  <a:lnSpc>
                    <a:spcPct val="90000"/>
                  </a:lnSpc>
                  <a:spcAft>
                    <a:spcPts val="400"/>
                  </a:spcAft>
                </a:pPr>
                <a:r>
                  <a:rPr lang="en-US" sz="1000" b="0" i="0">
                    <a:solidFill>
                      <a:schemeClr val="tx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click View &gt; Slide Master.</a:t>
                </a:r>
              </a:p>
              <a:p>
                <a:pPr>
                  <a:lnSpc>
                    <a:spcPct val="90000"/>
                  </a:lnSpc>
                  <a:spcAft>
                    <a:spcPts val="200"/>
                  </a:spcAft>
                </a:pPr>
                <a:r>
                  <a:rPr lang="en-US" sz="1000" b="0" i="0">
                    <a:solidFill>
                      <a:schemeClr val="tx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After removing, click ‘X’ to exit.  </a:t>
                </a:r>
              </a:p>
            </p:txBody>
          </p:sp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160A8CA0-0DA8-C649-93CF-7EE9AE05818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14291128" y="-853006"/>
                <a:ext cx="328386" cy="446605"/>
              </a:xfrm>
              <a:prstGeom prst="rect">
                <a:avLst/>
              </a:prstGeom>
              <a:ln>
                <a:solidFill>
                  <a:schemeClr val="accent6"/>
                </a:solidFill>
              </a:ln>
            </p:spPr>
          </p:pic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951661F-2C3A-8E43-9EF6-278867F13B7E}"/>
                </a:ext>
              </a:extLst>
            </p:cNvPr>
            <p:cNvGrpSpPr/>
            <p:nvPr userDrawn="1"/>
          </p:nvGrpSpPr>
          <p:grpSpPr>
            <a:xfrm>
              <a:off x="12065000" y="-254000"/>
              <a:ext cx="2171700" cy="3007249"/>
              <a:chOff x="12115800" y="0"/>
              <a:chExt cx="2171700" cy="3007249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09E6200-3B4D-B945-B27E-F0F91A456CEC}"/>
                  </a:ext>
                </a:extLst>
              </p:cNvPr>
              <p:cNvSpPr/>
              <p:nvPr userDrawn="1"/>
            </p:nvSpPr>
            <p:spPr>
              <a:xfrm>
                <a:off x="12287249" y="453077"/>
                <a:ext cx="2000251" cy="255417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F90FF5DD-1834-A44E-A2E2-EF8D09964715}"/>
                  </a:ext>
                </a:extLst>
              </p:cNvPr>
              <p:cNvSpPr/>
              <p:nvPr userDrawn="1"/>
            </p:nvSpPr>
            <p:spPr>
              <a:xfrm>
                <a:off x="12287249" y="0"/>
                <a:ext cx="2000251" cy="4906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95" name="Right Triangle 94">
                <a:extLst>
                  <a:ext uri="{FF2B5EF4-FFF2-40B4-BE49-F238E27FC236}">
                    <a16:creationId xmlns:a16="http://schemas.microsoft.com/office/drawing/2014/main" id="{97D90916-53A2-5145-BB6D-F7C0A118CA7D}"/>
                  </a:ext>
                </a:extLst>
              </p:cNvPr>
              <p:cNvSpPr/>
              <p:nvPr userDrawn="1"/>
            </p:nvSpPr>
            <p:spPr>
              <a:xfrm flipH="1">
                <a:off x="12115800" y="0"/>
                <a:ext cx="174111" cy="216371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D6AB4E01-41FE-054C-B4F1-43AAFC89A949}"/>
                  </a:ext>
                </a:extLst>
              </p:cNvPr>
              <p:cNvSpPr txBox="1"/>
              <p:nvPr userDrawn="1"/>
            </p:nvSpPr>
            <p:spPr>
              <a:xfrm>
                <a:off x="12516910" y="90429"/>
                <a:ext cx="12117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0" i="0">
                    <a:solidFill>
                      <a:schemeClr val="bg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SLIDE</a:t>
                </a:r>
                <a:r>
                  <a:rPr lang="en-US" sz="1400" b="0" i="0" baseline="0">
                    <a:solidFill>
                      <a:schemeClr val="bg1"/>
                    </a:solidFill>
                    <a:latin typeface="IBM Plex Sans Medium" panose="020B0503050203000203" pitchFamily="34" charset="0"/>
                    <a:ea typeface="Roboto" charset="0"/>
                    <a:cs typeface="Roboto" charset="0"/>
                  </a:rPr>
                  <a:t> TIPS</a:t>
                </a:r>
                <a:endPara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B59FA107-1773-164A-9967-2A541775DF5F}"/>
                  </a:ext>
                </a:extLst>
              </p:cNvPr>
              <p:cNvSpPr txBox="1"/>
              <p:nvPr userDrawn="1"/>
            </p:nvSpPr>
            <p:spPr>
              <a:xfrm>
                <a:off x="12369020" y="656836"/>
                <a:ext cx="1854980" cy="225997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96838" indent="-96838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Wingdings" charset="2"/>
                  <a:buChar char="§"/>
                </a:pPr>
                <a: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</a:rPr>
                  <a:t>To place your own photo, use Master slides like “Title Style 1” to create from scratch.</a:t>
                </a:r>
              </a:p>
              <a:p>
                <a:pPr marL="96838" indent="-96838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accent1"/>
                  </a:buClr>
                  <a:buFont typeface="Wingdings" charset="2"/>
                  <a:buChar char="§"/>
                </a:pPr>
                <a: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You may also delete</a:t>
                </a:r>
                <a:b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</a:br>
                <a:r>
                  <a:rPr lang="en-US" sz="9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existing photos to reveal the placeholder beneath. Then t</a:t>
                </a:r>
                <a: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o add a photo, drag a photo onto the slide or click the icon in the placeholder to browse for</a:t>
                </a:r>
                <a:b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</a:br>
                <a: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your image.</a:t>
                </a:r>
              </a:p>
              <a:p>
                <a:pPr marL="96838" indent="-96838">
                  <a:spcAft>
                    <a:spcPts val="600"/>
                  </a:spcAft>
                  <a:buClr>
                    <a:schemeClr val="accent1"/>
                  </a:buClr>
                  <a:buFont typeface="Wingdings" charset="2"/>
                  <a:buChar char="§"/>
                </a:pPr>
                <a:r>
                  <a:rPr lang="en-US" sz="900" b="0" i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BM Plex Sans" panose="020B0503050203000203" pitchFamily="34" charset="77"/>
                    <a:ea typeface="Roboto" charset="0"/>
                    <a:cs typeface="Roboto" charset="0"/>
                  </a:rPr>
                  <a:t>If the image covers your text, right click the image, and select “Arrange - &gt; Send to back”.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1FB90258-5776-FC4D-A656-A223C9C821DB}"/>
                </a:ext>
              </a:extLst>
            </p:cNvPr>
            <p:cNvGrpSpPr/>
            <p:nvPr userDrawn="1"/>
          </p:nvGrpSpPr>
          <p:grpSpPr>
            <a:xfrm>
              <a:off x="12237133" y="2882622"/>
              <a:ext cx="2011532" cy="985422"/>
              <a:chOff x="12272640" y="6571606"/>
              <a:chExt cx="1538402" cy="985422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376D3EA6-AA03-A84E-AAC1-BA88F9049FB0}"/>
                  </a:ext>
                </a:extLst>
              </p:cNvPr>
              <p:cNvSpPr/>
              <p:nvPr userDrawn="1"/>
            </p:nvSpPr>
            <p:spPr>
              <a:xfrm>
                <a:off x="12272640" y="6571606"/>
                <a:ext cx="1538402" cy="98542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54E431D4-31A9-8542-905F-B452EA7B2E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 userDrawn="1"/>
            </p:nvSpPr>
            <p:spPr>
              <a:xfrm>
                <a:off x="12425440" y="7002160"/>
                <a:ext cx="1161546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square" lIns="0" tIns="0" rIns="0" bIns="0" rtlCol="0" anchor="t">
                <a:spAutoFit/>
              </a:bodyPr>
              <a:lstStyle/>
              <a:p>
                <a:pPr algn="l"/>
                <a:r>
                  <a:rPr lang="en-US" sz="1000">
                    <a:solidFill>
                      <a:schemeClr val="accent2"/>
                    </a:solidFill>
                    <a:latin typeface="IBM Plex Sans" panose="020B0503050203000203" pitchFamily="34" charset="0"/>
                    <a:ea typeface="Arial" charset="0"/>
                    <a:cs typeface="Arial" charset="0"/>
                  </a:rPr>
                  <a:t>Access programmed text formats by using the ‘Indent More’ button.</a:t>
                </a:r>
              </a:p>
            </p:txBody>
          </p:sp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1E2F0FC3-5AA8-1F44-AB86-0D37542D9CF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1"/>
              <a:stretch/>
            </p:blipFill>
            <p:spPr>
              <a:xfrm>
                <a:off x="12426082" y="6665739"/>
                <a:ext cx="196784" cy="228984"/>
              </a:xfrm>
              <a:prstGeom prst="roundRect">
                <a:avLst/>
              </a:prstGeom>
              <a:ln>
                <a:solidFill>
                  <a:schemeClr val="accent1"/>
                </a:solidFill>
              </a:ln>
            </p:spPr>
          </p:pic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EA36200-0A37-7245-9185-9E629ED69999}"/>
                </a:ext>
              </a:extLst>
            </p:cNvPr>
            <p:cNvGrpSpPr/>
            <p:nvPr userDrawn="1"/>
          </p:nvGrpSpPr>
          <p:grpSpPr>
            <a:xfrm>
              <a:off x="12236449" y="4009675"/>
              <a:ext cx="2147063" cy="3118328"/>
              <a:chOff x="12236449" y="4803495"/>
              <a:chExt cx="2147063" cy="3118328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B412A0CE-A92D-DF42-B87F-D64BCEC5A094}"/>
                  </a:ext>
                </a:extLst>
              </p:cNvPr>
              <p:cNvGrpSpPr/>
              <p:nvPr userDrawn="1"/>
            </p:nvGrpSpPr>
            <p:grpSpPr>
              <a:xfrm>
                <a:off x="12236449" y="4803495"/>
                <a:ext cx="2147063" cy="2485366"/>
                <a:chOff x="12287249" y="1112812"/>
                <a:chExt cx="2147063" cy="3086847"/>
              </a:xfrm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88DFBAC4-3E5A-844D-9FF0-3A6546D2BBCA}"/>
                    </a:ext>
                  </a:extLst>
                </p:cNvPr>
                <p:cNvSpPr/>
                <p:nvPr userDrawn="1"/>
              </p:nvSpPr>
              <p:spPr>
                <a:xfrm>
                  <a:off x="12287249" y="1565888"/>
                  <a:ext cx="2000251" cy="26337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BC61A75C-74F2-B24E-ADFA-6B76D9607CF7}"/>
                    </a:ext>
                  </a:extLst>
                </p:cNvPr>
                <p:cNvSpPr/>
                <p:nvPr userDrawn="1"/>
              </p:nvSpPr>
              <p:spPr>
                <a:xfrm>
                  <a:off x="12287249" y="1112812"/>
                  <a:ext cx="2000251" cy="49061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329D18AE-93B8-0348-8C35-9693A151B1BC}"/>
                    </a:ext>
                  </a:extLst>
                </p:cNvPr>
                <p:cNvSpPr txBox="1"/>
                <p:nvPr userDrawn="1"/>
              </p:nvSpPr>
              <p:spPr>
                <a:xfrm>
                  <a:off x="12516910" y="1189721"/>
                  <a:ext cx="1917402" cy="3822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0" i="0">
                      <a:solidFill>
                        <a:schemeClr val="bg1"/>
                      </a:solidFill>
                      <a:latin typeface="IBM Plex Sans Medium" panose="020B0503050203000203" pitchFamily="34" charset="0"/>
                      <a:ea typeface="Roboto" charset="0"/>
                      <a:cs typeface="Roboto" charset="0"/>
                    </a:rPr>
                    <a:t>GUIDELINES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BE14E0F2-0CC8-4943-BDEE-BAF3A3945AA3}"/>
                    </a:ext>
                  </a:extLst>
                </p:cNvPr>
                <p:cNvSpPr txBox="1"/>
                <p:nvPr userDrawn="1"/>
              </p:nvSpPr>
              <p:spPr>
                <a:xfrm>
                  <a:off x="12369020" y="1842802"/>
                  <a:ext cx="1797275" cy="21058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96838" indent="-96838">
                    <a:spcAft>
                      <a:spcPts val="600"/>
                    </a:spcAft>
                    <a:buClr>
                      <a:schemeClr val="accent1"/>
                    </a:buClr>
                    <a:buFont typeface="Wingdings" charset="2"/>
                    <a:buChar char="§"/>
                  </a:pPr>
                  <a:r>
                    <a:rPr lang="en-US" sz="900" b="0" i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IBM Plex Sans" panose="020B0503050203000203" pitchFamily="34" charset="77"/>
                      <a:ea typeface="Roboto" charset="0"/>
                      <a:cs typeface="Roboto" charset="0"/>
                    </a:rPr>
                    <a:t>Each layout has its own custom gridlines to help build your slides. Keep content within the guides and do not go past them.</a:t>
                  </a:r>
                </a:p>
                <a:p>
                  <a:pPr marL="96838" indent="-96838">
                    <a:spcAft>
                      <a:spcPts val="600"/>
                    </a:spcAft>
                    <a:buClr>
                      <a:schemeClr val="accent1"/>
                    </a:buClr>
                    <a:buFont typeface="Wingdings" charset="2"/>
                    <a:buChar char="§"/>
                  </a:pPr>
                  <a:r>
                    <a:rPr lang="en-US" sz="900" b="0" i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IBM Plex Sans" panose="020B0503050203000203" pitchFamily="34" charset="77"/>
                      <a:ea typeface="Roboto" charset="0"/>
                      <a:cs typeface="Roboto" charset="0"/>
                    </a:rPr>
                    <a:t>To make guides visible right-click your slide &gt; Grids &amp; Guides &gt; Ensure ‘Guides’ is checked</a:t>
                  </a:r>
                </a:p>
              </p:txBody>
            </p:sp>
          </p:grpSp>
          <p:pic>
            <p:nvPicPr>
              <p:cNvPr id="85" name="Picture 84" descr="A screenshot of a cell phone&#10;&#10;Description automatically generated">
                <a:extLst>
                  <a:ext uri="{FF2B5EF4-FFF2-40B4-BE49-F238E27FC236}">
                    <a16:creationId xmlns:a16="http://schemas.microsoft.com/office/drawing/2014/main" id="{BC6B5C1E-F6E3-8A41-A345-E6115B5A4BA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2520795" y="6858000"/>
                <a:ext cx="1365354" cy="106382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F82B35-F4CA-DE48-914A-B88E50670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982" y="981075"/>
            <a:ext cx="4694238" cy="3071018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0C7D67F-0EF8-B94F-8A1D-26E39847D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959" y="4293765"/>
            <a:ext cx="4697775" cy="631755"/>
          </a:xfrm>
          <a:noFill/>
          <a:ln>
            <a:noFill/>
          </a:ln>
        </p:spPr>
        <p:txBody>
          <a:bodyPr lIns="0" tIns="72000" rIns="180000" bIns="0" anchor="t">
            <a:no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 i="0" cap="none" baseline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  <a:endParaRPr lang="en-US" dirty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2960A480-D3F7-A841-9ED5-0C19AF80E3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959" y="4930275"/>
            <a:ext cx="4697775" cy="315212"/>
          </a:xfrm>
          <a:noFill/>
          <a:ln>
            <a:noFill/>
          </a:ln>
        </p:spPr>
        <p:txBody>
          <a:bodyPr lIns="0" tIns="0" rIns="180000" bIns="0" anchor="b">
            <a:noAutofit/>
          </a:bodyPr>
          <a:lstStyle>
            <a:lvl1pPr>
              <a:defRPr sz="1200" b="1" i="0" cap="all" baseline="0">
                <a:solidFill>
                  <a:schemeClr val="tx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769A60-1E88-804F-A912-2CBC69B84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74698" y="5433456"/>
            <a:ext cx="46780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81" descr="York University Logo">
            <a:extLst>
              <a:ext uri="{FF2B5EF4-FFF2-40B4-BE49-F238E27FC236}">
                <a16:creationId xmlns:a16="http://schemas.microsoft.com/office/drawing/2014/main" id="{58C577D5-343B-6C45-A119-B6AEA16834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7056" y="5780114"/>
            <a:ext cx="1746774" cy="385200"/>
          </a:xfrm>
          <a:prstGeom prst="rect">
            <a:avLst/>
          </a:prstGeom>
        </p:spPr>
      </p:pic>
      <p:sp>
        <p:nvSpPr>
          <p:cNvPr id="70" name="Picture Placeholder 5">
            <a:extLst>
              <a:ext uri="{FF2B5EF4-FFF2-40B4-BE49-F238E27FC236}">
                <a16:creationId xmlns:a16="http://schemas.microsoft.com/office/drawing/2014/main" id="{20CEDC29-5AA0-A644-B60C-D80C69C12B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6044" y="356400"/>
            <a:ext cx="5374800" cy="6145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0F37B83-DB99-014C-A42F-9DA46E46F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5714999" y="381000"/>
            <a:ext cx="6858001" cy="6096001"/>
          </a:xfrm>
          <a:custGeom>
            <a:avLst/>
            <a:gdLst>
              <a:gd name="connsiteX0" fmla="*/ 360000 w 6858001"/>
              <a:gd name="connsiteY0" fmla="*/ 5736001 h 6096001"/>
              <a:gd name="connsiteX1" fmla="*/ 6498001 w 6858001"/>
              <a:gd name="connsiteY1" fmla="*/ 5736001 h 6096001"/>
              <a:gd name="connsiteX2" fmla="*/ 6498001 w 6858001"/>
              <a:gd name="connsiteY2" fmla="*/ 360001 h 6096001"/>
              <a:gd name="connsiteX3" fmla="*/ 360000 w 6858001"/>
              <a:gd name="connsiteY3" fmla="*/ 360001 h 6096001"/>
              <a:gd name="connsiteX4" fmla="*/ 0 w 6858001"/>
              <a:gd name="connsiteY4" fmla="*/ 6096000 h 6096001"/>
              <a:gd name="connsiteX5" fmla="*/ 0 w 6858001"/>
              <a:gd name="connsiteY5" fmla="*/ 0 h 6096001"/>
              <a:gd name="connsiteX6" fmla="*/ 360000 w 6858001"/>
              <a:gd name="connsiteY6" fmla="*/ 0 h 6096001"/>
              <a:gd name="connsiteX7" fmla="*/ 360000 w 6858001"/>
              <a:gd name="connsiteY7" fmla="*/ 1 h 6096001"/>
              <a:gd name="connsiteX8" fmla="*/ 6498001 w 6858001"/>
              <a:gd name="connsiteY8" fmla="*/ 1 h 6096001"/>
              <a:gd name="connsiteX9" fmla="*/ 6498001 w 6858001"/>
              <a:gd name="connsiteY9" fmla="*/ 0 h 6096001"/>
              <a:gd name="connsiteX10" fmla="*/ 6858001 w 6858001"/>
              <a:gd name="connsiteY10" fmla="*/ 0 h 6096001"/>
              <a:gd name="connsiteX11" fmla="*/ 6858001 w 6858001"/>
              <a:gd name="connsiteY11" fmla="*/ 6096000 h 6096001"/>
              <a:gd name="connsiteX12" fmla="*/ 6679406 w 6858001"/>
              <a:gd name="connsiteY12" fmla="*/ 6096000 h 6096001"/>
              <a:gd name="connsiteX13" fmla="*/ 6679406 w 6858001"/>
              <a:gd name="connsiteY13" fmla="*/ 6096001 h 6096001"/>
              <a:gd name="connsiteX14" fmla="*/ 212725 w 6858001"/>
              <a:gd name="connsiteY14" fmla="*/ 6096001 h 6096001"/>
              <a:gd name="connsiteX15" fmla="*/ 212725 w 6858001"/>
              <a:gd name="connsiteY15" fmla="*/ 6096000 h 609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58001" h="6096001">
                <a:moveTo>
                  <a:pt x="360000" y="5736001"/>
                </a:moveTo>
                <a:lnTo>
                  <a:pt x="6498001" y="5736001"/>
                </a:lnTo>
                <a:lnTo>
                  <a:pt x="6498001" y="360001"/>
                </a:lnTo>
                <a:lnTo>
                  <a:pt x="360000" y="360001"/>
                </a:lnTo>
                <a:close/>
                <a:moveTo>
                  <a:pt x="0" y="6096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6498001" y="1"/>
                </a:lnTo>
                <a:lnTo>
                  <a:pt x="6498001" y="0"/>
                </a:lnTo>
                <a:lnTo>
                  <a:pt x="6858001" y="0"/>
                </a:lnTo>
                <a:lnTo>
                  <a:pt x="6858001" y="6096000"/>
                </a:lnTo>
                <a:lnTo>
                  <a:pt x="6679406" y="6096000"/>
                </a:lnTo>
                <a:lnTo>
                  <a:pt x="6679406" y="6096001"/>
                </a:lnTo>
                <a:lnTo>
                  <a:pt x="212725" y="6096001"/>
                </a:lnTo>
                <a:lnTo>
                  <a:pt x="212725" y="6096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41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29" userDrawn="1">
          <p15:clr>
            <a:srgbClr val="FBAE40"/>
          </p15:clr>
        </p15:guide>
        <p15:guide id="3" pos="350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Style 5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924A13-79EE-1D47-B49D-1565C986DA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5599" y="358815"/>
            <a:ext cx="11485301" cy="6146157"/>
          </a:xfrm>
          <a:prstGeom prst="rect">
            <a:avLst/>
          </a:prstGeom>
          <a:solidFill>
            <a:schemeClr val="bg1"/>
          </a:solidFill>
        </p:spPr>
        <p:txBody>
          <a:bodyPr wrap="square" rIns="28800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27E5C04-A6BF-204B-B6E3-68227002AE82}"/>
              </a:ext>
            </a:extLst>
          </p:cNvPr>
          <p:cNvSpPr/>
          <p:nvPr userDrawn="1"/>
        </p:nvSpPr>
        <p:spPr>
          <a:xfrm>
            <a:off x="-1" y="1"/>
            <a:ext cx="12192002" cy="6858000"/>
          </a:xfrm>
          <a:custGeom>
            <a:avLst/>
            <a:gdLst>
              <a:gd name="connsiteX0" fmla="*/ 360001 w 12192002"/>
              <a:gd name="connsiteY0" fmla="*/ 360000 h 6858000"/>
              <a:gd name="connsiteX1" fmla="*/ 360001 w 12192002"/>
              <a:gd name="connsiteY1" fmla="*/ 6497999 h 6858000"/>
              <a:gd name="connsiteX2" fmla="*/ 11832001 w 12192002"/>
              <a:gd name="connsiteY2" fmla="*/ 6497999 h 6858000"/>
              <a:gd name="connsiteX3" fmla="*/ 11832001 w 12192002"/>
              <a:gd name="connsiteY3" fmla="*/ 360000 h 6858000"/>
              <a:gd name="connsiteX4" fmla="*/ 1 w 12192002"/>
              <a:gd name="connsiteY4" fmla="*/ 0 h 6858000"/>
              <a:gd name="connsiteX5" fmla="*/ 360001 w 12192002"/>
              <a:gd name="connsiteY5" fmla="*/ 0 h 6858000"/>
              <a:gd name="connsiteX6" fmla="*/ 360001 w 12192002"/>
              <a:gd name="connsiteY6" fmla="*/ 0 h 6858000"/>
              <a:gd name="connsiteX7" fmla="*/ 11832001 w 12192002"/>
              <a:gd name="connsiteY7" fmla="*/ 0 h 6858000"/>
              <a:gd name="connsiteX8" fmla="*/ 12192001 w 12192002"/>
              <a:gd name="connsiteY8" fmla="*/ 0 h 6858000"/>
              <a:gd name="connsiteX9" fmla="*/ 12192002 w 12192002"/>
              <a:gd name="connsiteY9" fmla="*/ 0 h 6858000"/>
              <a:gd name="connsiteX10" fmla="*/ 12192002 w 12192002"/>
              <a:gd name="connsiteY10" fmla="*/ 360000 h 6858000"/>
              <a:gd name="connsiteX11" fmla="*/ 12192001 w 12192002"/>
              <a:gd name="connsiteY11" fmla="*/ 360000 h 6858000"/>
              <a:gd name="connsiteX12" fmla="*/ 12192001 w 12192002"/>
              <a:gd name="connsiteY12" fmla="*/ 6497999 h 6858000"/>
              <a:gd name="connsiteX13" fmla="*/ 12192002 w 12192002"/>
              <a:gd name="connsiteY13" fmla="*/ 6497999 h 6858000"/>
              <a:gd name="connsiteX14" fmla="*/ 12192002 w 12192002"/>
              <a:gd name="connsiteY14" fmla="*/ 6857999 h 6858000"/>
              <a:gd name="connsiteX15" fmla="*/ 12192001 w 12192002"/>
              <a:gd name="connsiteY15" fmla="*/ 6857999 h 6858000"/>
              <a:gd name="connsiteX16" fmla="*/ 12192001 w 12192002"/>
              <a:gd name="connsiteY16" fmla="*/ 6858000 h 6858000"/>
              <a:gd name="connsiteX17" fmla="*/ 11832001 w 12192002"/>
              <a:gd name="connsiteY17" fmla="*/ 6858000 h 6858000"/>
              <a:gd name="connsiteX18" fmla="*/ 11832001 w 12192002"/>
              <a:gd name="connsiteY18" fmla="*/ 6857999 h 6858000"/>
              <a:gd name="connsiteX19" fmla="*/ 360001 w 12192002"/>
              <a:gd name="connsiteY19" fmla="*/ 6857999 h 6858000"/>
              <a:gd name="connsiteX20" fmla="*/ 360001 w 12192002"/>
              <a:gd name="connsiteY20" fmla="*/ 6858000 h 6858000"/>
              <a:gd name="connsiteX21" fmla="*/ 1 w 12192002"/>
              <a:gd name="connsiteY21" fmla="*/ 6858000 h 6858000"/>
              <a:gd name="connsiteX22" fmla="*/ 1 w 12192002"/>
              <a:gd name="connsiteY22" fmla="*/ 6857999 h 6858000"/>
              <a:gd name="connsiteX23" fmla="*/ 0 w 12192002"/>
              <a:gd name="connsiteY23" fmla="*/ 6857999 h 6858000"/>
              <a:gd name="connsiteX24" fmla="*/ 0 w 12192002"/>
              <a:gd name="connsiteY24" fmla="*/ 6497999 h 6858000"/>
              <a:gd name="connsiteX25" fmla="*/ 1 w 12192002"/>
              <a:gd name="connsiteY25" fmla="*/ 6497999 h 6858000"/>
              <a:gd name="connsiteX26" fmla="*/ 1 w 12192002"/>
              <a:gd name="connsiteY26" fmla="*/ 360000 h 6858000"/>
              <a:gd name="connsiteX27" fmla="*/ 0 w 12192002"/>
              <a:gd name="connsiteY27" fmla="*/ 360000 h 6858000"/>
              <a:gd name="connsiteX28" fmla="*/ 0 w 12192002"/>
              <a:gd name="connsiteY28" fmla="*/ 0 h 6858000"/>
              <a:gd name="connsiteX29" fmla="*/ 1 w 12192002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2" h="6858000">
                <a:moveTo>
                  <a:pt x="360001" y="360000"/>
                </a:moveTo>
                <a:lnTo>
                  <a:pt x="360001" y="6497999"/>
                </a:lnTo>
                <a:lnTo>
                  <a:pt x="11832001" y="6497999"/>
                </a:lnTo>
                <a:lnTo>
                  <a:pt x="11832001" y="360000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360001" y="0"/>
                </a:lnTo>
                <a:lnTo>
                  <a:pt x="11832001" y="0"/>
                </a:lnTo>
                <a:lnTo>
                  <a:pt x="12192001" y="0"/>
                </a:lnTo>
                <a:lnTo>
                  <a:pt x="12192002" y="0"/>
                </a:lnTo>
                <a:lnTo>
                  <a:pt x="12192002" y="360000"/>
                </a:lnTo>
                <a:lnTo>
                  <a:pt x="12192001" y="360000"/>
                </a:lnTo>
                <a:lnTo>
                  <a:pt x="12192001" y="6497999"/>
                </a:lnTo>
                <a:lnTo>
                  <a:pt x="12192002" y="6497999"/>
                </a:lnTo>
                <a:lnTo>
                  <a:pt x="12192002" y="6857999"/>
                </a:lnTo>
                <a:lnTo>
                  <a:pt x="12192001" y="6857999"/>
                </a:lnTo>
                <a:lnTo>
                  <a:pt x="12192001" y="6858000"/>
                </a:lnTo>
                <a:lnTo>
                  <a:pt x="11832001" y="6858000"/>
                </a:lnTo>
                <a:lnTo>
                  <a:pt x="11832001" y="6857999"/>
                </a:lnTo>
                <a:lnTo>
                  <a:pt x="360001" y="6857999"/>
                </a:lnTo>
                <a:lnTo>
                  <a:pt x="360001" y="6858000"/>
                </a:lnTo>
                <a:lnTo>
                  <a:pt x="1" y="6858000"/>
                </a:lnTo>
                <a:lnTo>
                  <a:pt x="1" y="6857999"/>
                </a:lnTo>
                <a:lnTo>
                  <a:pt x="0" y="6857999"/>
                </a:lnTo>
                <a:lnTo>
                  <a:pt x="0" y="6497999"/>
                </a:lnTo>
                <a:lnTo>
                  <a:pt x="1" y="6497999"/>
                </a:lnTo>
                <a:lnTo>
                  <a:pt x="1" y="360000"/>
                </a:lnTo>
                <a:lnTo>
                  <a:pt x="0" y="36000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5B0AA002-EEF2-0444-877C-29A9E5603201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59230" y="1443600"/>
            <a:ext cx="11471604" cy="5059585"/>
          </a:xfrm>
          <a:gradFill flip="none" rotWithShape="1">
            <a:gsLst>
              <a:gs pos="52000">
                <a:srgbClr val="000000">
                  <a:alpha val="54000"/>
                </a:srgb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</p:spPr>
        <p:txBody>
          <a:bodyPr vert="horz" wrap="square" lIns="0" tIns="0" rIns="0" bIns="0" rtlCol="0">
            <a:noAutofit/>
          </a:bodyPr>
          <a:lstStyle>
            <a:lvl1pPr>
              <a:defRPr lang="en-US" dirty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5A6E5F-ADC7-664D-A129-7CB283571B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4023" y="2677886"/>
            <a:ext cx="10507378" cy="1697066"/>
          </a:xfrm>
          <a:noFill/>
          <a:ln>
            <a:noFill/>
          </a:ln>
        </p:spPr>
        <p:txBody>
          <a:bodyPr vert="horz" lIns="0" tIns="0" rIns="0" bIns="0" rtlCol="0" anchor="b">
            <a:noAutofit/>
          </a:bodyPr>
          <a:lstStyle>
            <a:lvl1pPr>
              <a:defRPr lang="en-US" sz="400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Presentation Title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179A9A-C7C8-7C48-A97C-FBC66812BEE9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704469" y="4410731"/>
            <a:ext cx="10496932" cy="631755"/>
          </a:xfrm>
          <a:noFill/>
          <a:ln>
            <a:noFill/>
          </a:ln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E978879-4384-7944-8E60-E6FEF4E21A9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04469" y="5047241"/>
            <a:ext cx="10496932" cy="315212"/>
          </a:xfr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>
              <a:defRPr sz="1200" b="1" i="0" cap="all" baseline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D8F8C9-F49E-3048-826A-0937FBC04EBF}"/>
              </a:ext>
            </a:extLst>
          </p:cNvPr>
          <p:cNvCxnSpPr>
            <a:cxnSpLocks/>
          </p:cNvCxnSpPr>
          <p:nvPr userDrawn="1"/>
        </p:nvCxnSpPr>
        <p:spPr>
          <a:xfrm>
            <a:off x="694023" y="5586047"/>
            <a:ext cx="47052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BE0C7251-CD37-454F-9097-5A53D2472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236449" y="199076"/>
            <a:ext cx="2000251" cy="45035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8B3B9C6-6CD9-D946-B1D5-9EF281530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35975" y="2621005"/>
            <a:ext cx="1797275" cy="12088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Arial" charset="0"/>
              </a:rPr>
              <a:t>If the gradient is too dark for your photo, click the gradient (be sure your cursor is not in the text box). The gradient stops will appear in the right-hand panel. Adjust stops to your preference.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E390240-9847-7A43-BCA8-8C0F50915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20676" y="3926381"/>
            <a:ext cx="1369060" cy="5712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0A3EEEC6-4401-1743-AAC6-68892666C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F15734D-3D4F-794C-B7BE-A3B9327C002E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286D0E82-123E-B545-9DF7-622DBE8A2C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388E1658-E3F5-EB45-A3B5-B82A50EEB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236449" y="-254000"/>
            <a:ext cx="2000251" cy="490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6" name="Right Triangle 65">
            <a:extLst>
              <a:ext uri="{FF2B5EF4-FFF2-40B4-BE49-F238E27FC236}">
                <a16:creationId xmlns:a16="http://schemas.microsoft.com/office/drawing/2014/main" id="{F8510B44-9E89-044B-95E4-414B7C382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2065000" y="-254000"/>
            <a:ext cx="174111" cy="2163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D6FEADA-EC5A-3740-B89D-7ADE2FA19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466110" y="-163571"/>
            <a:ext cx="1211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rPr>
              <a:t>SLIDE</a:t>
            </a:r>
            <a:r>
              <a:rPr lang="en-US" sz="1400" b="0" i="0" baseline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rPr>
              <a:t> TIPS</a:t>
            </a:r>
            <a:endParaRPr lang="en-US" sz="1400" b="0" i="0">
              <a:solidFill>
                <a:schemeClr val="bg1"/>
              </a:solidFill>
              <a:latin typeface="IBM Plex Sans Medium" panose="020B0503050203000203" pitchFamily="34" charset="0"/>
              <a:ea typeface="Roboto" charset="0"/>
              <a:cs typeface="Roboto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98EF550-E9C7-B541-AD3A-730CDCCB5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18220" y="402836"/>
            <a:ext cx="1854980" cy="2275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96838" indent="-968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</a:pPr>
            <a:r>
              <a: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</a:rPr>
              <a:t>To place your own photo, use Master slides like “Title Style 1” to create from scratch.</a:t>
            </a:r>
          </a:p>
          <a:p>
            <a:pPr marL="96838" indent="-968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</a:pPr>
            <a:r>
              <a: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You may also delete</a:t>
            </a:r>
            <a:br>
              <a: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existing photos to reveal the placeholder beneath. Then t</a:t>
            </a: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o add a photo, drag a photo onto the slide or click the icon in the placeholder to browse for</a:t>
            </a: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your image.</a:t>
            </a:r>
          </a:p>
          <a:p>
            <a:pPr marL="96838" indent="-96838"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</a:pP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If the image covers your text, right click the image, and select “Arrange - &gt; Send to back”.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126B4E-8341-F94A-867E-3248EFD26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237133" y="4775327"/>
            <a:ext cx="2011532" cy="985422"/>
            <a:chOff x="12272640" y="6571606"/>
            <a:chExt cx="1538402" cy="985422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86FC8C6-6A82-2C4E-B4D7-FC2BD26DADDD}"/>
                </a:ext>
              </a:extLst>
            </p:cNvPr>
            <p:cNvSpPr/>
            <p:nvPr userDrawn="1"/>
          </p:nvSpPr>
          <p:spPr>
            <a:xfrm>
              <a:off x="12272640" y="6571606"/>
              <a:ext cx="1538402" cy="9854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IBM Plex Sans" panose="020B0503050203000203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8A629F7-7A9C-9A44-B02C-71D0D5CBD2DC}"/>
                </a:ext>
              </a:extLst>
            </p:cNvPr>
            <p:cNvSpPr txBox="1"/>
            <p:nvPr userDrawn="1"/>
          </p:nvSpPr>
          <p:spPr>
            <a:xfrm>
              <a:off x="12425440" y="7002160"/>
              <a:ext cx="11615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0" rIns="0" bIns="0" rtlCol="0" anchor="t">
              <a:spAutoFit/>
            </a:bodyPr>
            <a:lstStyle/>
            <a:p>
              <a:pPr algn="l"/>
              <a:r>
                <a:rPr lang="en-US" sz="1000">
                  <a:solidFill>
                    <a:schemeClr val="accent2"/>
                  </a:solidFill>
                  <a:latin typeface="IBM Plex Sans" panose="020B0503050203000203" pitchFamily="34" charset="0"/>
                  <a:ea typeface="Arial" charset="0"/>
                  <a:cs typeface="Arial" charset="0"/>
                </a:rPr>
                <a:t>Access programmed text formats by using the ‘Indent More’ button.</a:t>
              </a: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12CC3522-7234-7843-BB65-0F5570211E1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"/>
            <a:stretch/>
          </p:blipFill>
          <p:spPr>
            <a:xfrm>
              <a:off x="12426082" y="6665739"/>
              <a:ext cx="196784" cy="228984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1AF4B8E-40E1-D34B-B754-D39A53353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236449" y="5846397"/>
            <a:ext cx="2147063" cy="2485366"/>
            <a:chOff x="12287249" y="1112812"/>
            <a:chExt cx="2147063" cy="3086847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5B08DC7-4FAB-4C4E-BCD0-84A9F6A2630F}"/>
                </a:ext>
              </a:extLst>
            </p:cNvPr>
            <p:cNvSpPr/>
            <p:nvPr userDrawn="1"/>
          </p:nvSpPr>
          <p:spPr>
            <a:xfrm>
              <a:off x="12287249" y="1565888"/>
              <a:ext cx="2000251" cy="263377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3F955E2-7AEC-3349-BDB7-6F41362F2FE1}"/>
                </a:ext>
              </a:extLst>
            </p:cNvPr>
            <p:cNvSpPr/>
            <p:nvPr userDrawn="1"/>
          </p:nvSpPr>
          <p:spPr>
            <a:xfrm>
              <a:off x="12287249" y="1112812"/>
              <a:ext cx="2000251" cy="4906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0005B94-8246-F548-8FDE-453C27212A8D}"/>
                </a:ext>
              </a:extLst>
            </p:cNvPr>
            <p:cNvSpPr txBox="1"/>
            <p:nvPr userDrawn="1"/>
          </p:nvSpPr>
          <p:spPr>
            <a:xfrm>
              <a:off x="12516910" y="1189721"/>
              <a:ext cx="1917402" cy="382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GUIDELINES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316A304-EA78-C348-B1FC-9F5EC649EE88}"/>
                </a:ext>
              </a:extLst>
            </p:cNvPr>
            <p:cNvSpPr txBox="1"/>
            <p:nvPr userDrawn="1"/>
          </p:nvSpPr>
          <p:spPr>
            <a:xfrm>
              <a:off x="12369020" y="1842802"/>
              <a:ext cx="1797275" cy="210584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Each layout has its own custom gridlines to help build your slides. Keep content within the guides and do not go past them.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make guides visible right-click your slide &gt; Grids &amp; Guides &gt; Ensure ‘Guides’ is checked</a:t>
              </a:r>
            </a:p>
          </p:txBody>
        </p: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3CF0250C-B7D9-3146-A826-407B5DE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20795" y="7956885"/>
            <a:ext cx="1365354" cy="106382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86713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A462FD6-DA7F-E841-80C1-0DC1593E8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038845" y="-254000"/>
            <a:ext cx="2177691" cy="2304743"/>
            <a:chOff x="12287249" y="0"/>
            <a:chExt cx="2177691" cy="230474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A94468-A2BB-F441-AD0D-A90037823960}"/>
                </a:ext>
              </a:extLst>
            </p:cNvPr>
            <p:cNvSpPr/>
            <p:nvPr userDrawn="1"/>
          </p:nvSpPr>
          <p:spPr>
            <a:xfrm>
              <a:off x="12287249" y="453077"/>
              <a:ext cx="2000251" cy="185166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F74113C-DF41-4B41-808A-0065015BB352}"/>
                </a:ext>
              </a:extLst>
            </p:cNvPr>
            <p:cNvSpPr/>
            <p:nvPr userDrawn="1"/>
          </p:nvSpPr>
          <p:spPr>
            <a:xfrm>
              <a:off x="12287249" y="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61F99654-2C4D-BE4A-B0BE-3BFEFB1995E9}"/>
                </a:ext>
              </a:extLst>
            </p:cNvPr>
            <p:cNvSpPr/>
            <p:nvPr userDrawn="1"/>
          </p:nvSpPr>
          <p:spPr>
            <a:xfrm>
              <a:off x="14290829" y="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DE8FF7-D256-FC4B-A9F8-77042FCED6E6}"/>
                </a:ext>
              </a:extLst>
            </p:cNvPr>
            <p:cNvSpPr txBox="1"/>
            <p:nvPr userDrawn="1"/>
          </p:nvSpPr>
          <p:spPr>
            <a:xfrm>
              <a:off x="12516910" y="90429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10034E-E1F7-6547-BF42-50ED98B718BD}"/>
                </a:ext>
              </a:extLst>
            </p:cNvPr>
            <p:cNvSpPr txBox="1"/>
            <p:nvPr userDrawn="1"/>
          </p:nvSpPr>
          <p:spPr>
            <a:xfrm>
              <a:off x="12369020" y="725950"/>
              <a:ext cx="1797275" cy="13605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To change the image, delete the existing image to reset the photo placeholder functionality.</a:t>
              </a:r>
              <a:endPara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9FAC432-66BF-9E40-9581-4AA35B2AE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18657" y="-1023543"/>
            <a:ext cx="2318657" cy="584775"/>
            <a:chOff x="12192000" y="-947343"/>
            <a:chExt cx="2318657" cy="58477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3ED565F-760D-2A4D-84E6-C9C27DD1F6C9}"/>
                </a:ext>
              </a:extLst>
            </p:cNvPr>
            <p:cNvSpPr txBox="1"/>
            <p:nvPr userDrawn="1"/>
          </p:nvSpPr>
          <p:spPr>
            <a:xfrm>
              <a:off x="12192000" y="-947343"/>
              <a:ext cx="20574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5563FD-F5DA-E14E-82A7-0355410309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4182271" y="-874778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  <p:sp>
        <p:nvSpPr>
          <p:cNvPr id="24" name="Content Placeholder 7">
            <a:extLst>
              <a:ext uri="{FF2B5EF4-FFF2-40B4-BE49-F238E27FC236}">
                <a16:creationId xmlns:a16="http://schemas.microsoft.com/office/drawing/2014/main" id="{428611D5-FB4F-8B43-84A5-66355A2D6AE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27800" y="500555"/>
            <a:ext cx="5133721" cy="5646471"/>
          </a:xfrm>
        </p:spPr>
        <p:txBody>
          <a:bodyPr>
            <a:noAutofit/>
          </a:bodyPr>
          <a:lstStyle>
            <a:lvl1pPr marL="285750" indent="-285750">
              <a:buFontTx/>
              <a:buBlip>
                <a:blip r:embed="rId3"/>
              </a:buBlip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add agenda items</a:t>
            </a:r>
          </a:p>
        </p:txBody>
      </p:sp>
      <p:pic>
        <p:nvPicPr>
          <p:cNvPr id="19" name="Picture 18" descr="York University Logo&#10;">
            <a:extLst>
              <a:ext uri="{FF2B5EF4-FFF2-40B4-BE49-F238E27FC236}">
                <a16:creationId xmlns:a16="http://schemas.microsoft.com/office/drawing/2014/main" id="{061155A8-A422-D24B-AE05-1D037E8CBF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4971" y="6373999"/>
            <a:ext cx="1242613" cy="273603"/>
          </a:xfrm>
          <a:prstGeom prst="rect">
            <a:avLst/>
          </a:prstGeom>
        </p:spPr>
      </p:pic>
      <p:sp>
        <p:nvSpPr>
          <p:cNvPr id="20" name="Freeform 19">
            <a:extLst>
              <a:ext uri="{FF2B5EF4-FFF2-40B4-BE49-F238E27FC236}">
                <a16:creationId xmlns:a16="http://schemas.microsoft.com/office/drawing/2014/main" id="{94AC1224-3BA0-134E-BC2C-FA6E6F4DBC3F}"/>
              </a:ext>
            </a:extLst>
          </p:cNvPr>
          <p:cNvSpPr/>
          <p:nvPr userDrawn="1"/>
        </p:nvSpPr>
        <p:spPr>
          <a:xfrm rot="5400000">
            <a:off x="-380999" y="381000"/>
            <a:ext cx="6858000" cy="6096001"/>
          </a:xfrm>
          <a:custGeom>
            <a:avLst/>
            <a:gdLst>
              <a:gd name="connsiteX0" fmla="*/ 360000 w 6858000"/>
              <a:gd name="connsiteY0" fmla="*/ 5736001 h 6096001"/>
              <a:gd name="connsiteX1" fmla="*/ 6497999 w 6858000"/>
              <a:gd name="connsiteY1" fmla="*/ 5736001 h 6096001"/>
              <a:gd name="connsiteX2" fmla="*/ 6497999 w 6858000"/>
              <a:gd name="connsiteY2" fmla="*/ 360001 h 6096001"/>
              <a:gd name="connsiteX3" fmla="*/ 360000 w 6858000"/>
              <a:gd name="connsiteY3" fmla="*/ 360001 h 6096001"/>
              <a:gd name="connsiteX4" fmla="*/ 0 w 6858000"/>
              <a:gd name="connsiteY4" fmla="*/ 360001 h 6096001"/>
              <a:gd name="connsiteX5" fmla="*/ 0 w 6858000"/>
              <a:gd name="connsiteY5" fmla="*/ 1 h 6096001"/>
              <a:gd name="connsiteX6" fmla="*/ 6497999 w 6858000"/>
              <a:gd name="connsiteY6" fmla="*/ 1 h 6096001"/>
              <a:gd name="connsiteX7" fmla="*/ 6497999 w 6858000"/>
              <a:gd name="connsiteY7" fmla="*/ 0 h 6096001"/>
              <a:gd name="connsiteX8" fmla="*/ 6857999 w 6858000"/>
              <a:gd name="connsiteY8" fmla="*/ 0 h 6096001"/>
              <a:gd name="connsiteX9" fmla="*/ 6857999 w 6858000"/>
              <a:gd name="connsiteY9" fmla="*/ 1 h 6096001"/>
              <a:gd name="connsiteX10" fmla="*/ 6858000 w 6858000"/>
              <a:gd name="connsiteY10" fmla="*/ 1 h 6096001"/>
              <a:gd name="connsiteX11" fmla="*/ 6858000 w 6858000"/>
              <a:gd name="connsiteY11" fmla="*/ 360001 h 6096001"/>
              <a:gd name="connsiteX12" fmla="*/ 6857999 w 6858000"/>
              <a:gd name="connsiteY12" fmla="*/ 360001 h 6096001"/>
              <a:gd name="connsiteX13" fmla="*/ 6857999 w 6858000"/>
              <a:gd name="connsiteY13" fmla="*/ 5736001 h 6096001"/>
              <a:gd name="connsiteX14" fmla="*/ 6858000 w 6858000"/>
              <a:gd name="connsiteY14" fmla="*/ 5736001 h 6096001"/>
              <a:gd name="connsiteX15" fmla="*/ 6858000 w 6858000"/>
              <a:gd name="connsiteY15" fmla="*/ 6096001 h 6096001"/>
              <a:gd name="connsiteX16" fmla="*/ 0 w 6858000"/>
              <a:gd name="connsiteY16" fmla="*/ 6096001 h 6096001"/>
              <a:gd name="connsiteX17" fmla="*/ 0 w 6858000"/>
              <a:gd name="connsiteY17" fmla="*/ 5736001 h 6096001"/>
              <a:gd name="connsiteX18" fmla="*/ 0 w 6858000"/>
              <a:gd name="connsiteY18" fmla="*/ 5736001 h 6096001"/>
              <a:gd name="connsiteX19" fmla="*/ 0 w 6858000"/>
              <a:gd name="connsiteY19" fmla="*/ 360001 h 609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6096001">
                <a:moveTo>
                  <a:pt x="360000" y="5736001"/>
                </a:moveTo>
                <a:lnTo>
                  <a:pt x="6497999" y="5736001"/>
                </a:lnTo>
                <a:lnTo>
                  <a:pt x="6497999" y="360001"/>
                </a:lnTo>
                <a:lnTo>
                  <a:pt x="360000" y="360001"/>
                </a:lnTo>
                <a:close/>
                <a:moveTo>
                  <a:pt x="0" y="360001"/>
                </a:moveTo>
                <a:lnTo>
                  <a:pt x="0" y="1"/>
                </a:lnTo>
                <a:lnTo>
                  <a:pt x="6497999" y="1"/>
                </a:lnTo>
                <a:lnTo>
                  <a:pt x="6497999" y="0"/>
                </a:lnTo>
                <a:lnTo>
                  <a:pt x="6857999" y="0"/>
                </a:lnTo>
                <a:lnTo>
                  <a:pt x="6857999" y="1"/>
                </a:lnTo>
                <a:lnTo>
                  <a:pt x="6858000" y="1"/>
                </a:lnTo>
                <a:lnTo>
                  <a:pt x="6858000" y="360001"/>
                </a:lnTo>
                <a:lnTo>
                  <a:pt x="6857999" y="360001"/>
                </a:lnTo>
                <a:lnTo>
                  <a:pt x="6857999" y="5736001"/>
                </a:lnTo>
                <a:lnTo>
                  <a:pt x="6858000" y="5736001"/>
                </a:lnTo>
                <a:lnTo>
                  <a:pt x="6858000" y="6096001"/>
                </a:lnTo>
                <a:lnTo>
                  <a:pt x="0" y="6096001"/>
                </a:lnTo>
                <a:lnTo>
                  <a:pt x="0" y="5736001"/>
                </a:lnTo>
                <a:lnTo>
                  <a:pt x="0" y="5736001"/>
                </a:lnTo>
                <a:lnTo>
                  <a:pt x="0" y="360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E83E69-D9AC-584D-8346-2152F0FC075C}"/>
              </a:ext>
            </a:extLst>
          </p:cNvPr>
          <p:cNvSpPr/>
          <p:nvPr userDrawn="1"/>
        </p:nvSpPr>
        <p:spPr>
          <a:xfrm>
            <a:off x="3226003" y="3994099"/>
            <a:ext cx="2691994" cy="2691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7B927D-BB8E-8743-B943-3159959A0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6332" y="5099673"/>
            <a:ext cx="1627049" cy="553998"/>
          </a:xfrm>
          <a:noFill/>
        </p:spPr>
        <p:txBody>
          <a:bodyPr wrap="none" rtlCol="0" anchor="ctr">
            <a:spAutoFit/>
          </a:bodyPr>
          <a:lstStyle>
            <a:lvl1pPr>
              <a:defRPr lang="en-US" sz="3600">
                <a:solidFill>
                  <a:schemeClr val="bg1"/>
                </a:solidFill>
              </a:defRPr>
            </a:lvl1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Agenda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E04B78-677A-6B46-914C-0B0515F95B2D}"/>
              </a:ext>
            </a:extLst>
          </p:cNvPr>
          <p:cNvSpPr/>
          <p:nvPr userDrawn="1"/>
        </p:nvSpPr>
        <p:spPr>
          <a:xfrm rot="5400000">
            <a:off x="2991208" y="3814165"/>
            <a:ext cx="175565" cy="59121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1F31E4-A063-1D4B-A816-3BC69BEB42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527800" y="6304235"/>
            <a:ext cx="40762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9512E45-9B20-744C-82C6-01AAA946D7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1" y="360002"/>
            <a:ext cx="5376000" cy="6137999"/>
          </a:xfrm>
          <a:custGeom>
            <a:avLst/>
            <a:gdLst>
              <a:gd name="connsiteX0" fmla="*/ 0 w 5376000"/>
              <a:gd name="connsiteY0" fmla="*/ 0 h 6137999"/>
              <a:gd name="connsiteX1" fmla="*/ 5376000 w 5376000"/>
              <a:gd name="connsiteY1" fmla="*/ 0 h 6137999"/>
              <a:gd name="connsiteX2" fmla="*/ 5376000 w 5376000"/>
              <a:gd name="connsiteY2" fmla="*/ 3634098 h 6137999"/>
              <a:gd name="connsiteX3" fmla="*/ 2875021 w 5376000"/>
              <a:gd name="connsiteY3" fmla="*/ 3634098 h 6137999"/>
              <a:gd name="connsiteX4" fmla="*/ 2875021 w 5376000"/>
              <a:gd name="connsiteY4" fmla="*/ 6137999 h 6137999"/>
              <a:gd name="connsiteX5" fmla="*/ 0 w 5376000"/>
              <a:gd name="connsiteY5" fmla="*/ 6137999 h 613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6000" h="6137999">
                <a:moveTo>
                  <a:pt x="0" y="0"/>
                </a:moveTo>
                <a:lnTo>
                  <a:pt x="5376000" y="0"/>
                </a:lnTo>
                <a:lnTo>
                  <a:pt x="5376000" y="3634098"/>
                </a:lnTo>
                <a:lnTo>
                  <a:pt x="2875021" y="3634098"/>
                </a:lnTo>
                <a:lnTo>
                  <a:pt x="2875021" y="6137999"/>
                </a:lnTo>
                <a:lnTo>
                  <a:pt x="0" y="613799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0000" rIns="36000" bIns="1080000" anchor="ctr">
            <a:noAutofit/>
          </a:bodyPr>
          <a:lstStyle>
            <a:lvl1pPr algn="l">
              <a:defRPr/>
            </a:lvl1pPr>
          </a:lstStyle>
          <a:p>
            <a:r>
              <a:rPr lang="en-US"/>
              <a:t>Drop photo here</a:t>
            </a:r>
            <a:br>
              <a:rPr lang="en-US"/>
            </a:br>
            <a:r>
              <a:rPr lang="en-US"/>
              <a:t>to add background photo</a:t>
            </a:r>
          </a:p>
        </p:txBody>
      </p:sp>
    </p:spTree>
    <p:extLst>
      <p:ext uri="{BB962C8B-B14F-4D97-AF65-F5344CB8AC3E}">
        <p14:creationId xmlns:p14="http://schemas.microsoft.com/office/powerpoint/2010/main" val="2591750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112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7" orient="horz" pos="323" userDrawn="1">
          <p15:clr>
            <a:srgbClr val="FBAE40"/>
          </p15:clr>
        </p15:guide>
        <p15:guide id="8" orient="horz" pos="38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(Style 1 - Thicke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F6FE8D3-5020-FA4A-93A6-A924E6842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87188" y="-254000"/>
            <a:ext cx="2167267" cy="4655178"/>
            <a:chOff x="12087188" y="-254000"/>
            <a:chExt cx="2167267" cy="46551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EFF0402-B084-3140-9474-17B688567F1A}"/>
                </a:ext>
              </a:extLst>
            </p:cNvPr>
            <p:cNvSpPr/>
            <p:nvPr userDrawn="1"/>
          </p:nvSpPr>
          <p:spPr>
            <a:xfrm>
              <a:off x="12254204" y="199076"/>
              <a:ext cx="2000251" cy="42021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47E5553-42E8-214B-8692-AFA89A60C62C}"/>
                </a:ext>
              </a:extLst>
            </p:cNvPr>
            <p:cNvSpPr/>
            <p:nvPr userDrawn="1"/>
          </p:nvSpPr>
          <p:spPr>
            <a:xfrm>
              <a:off x="12254204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851112D0-A102-B94E-9E6E-F98D4703FFB3}"/>
                </a:ext>
              </a:extLst>
            </p:cNvPr>
            <p:cNvSpPr/>
            <p:nvPr userDrawn="1"/>
          </p:nvSpPr>
          <p:spPr>
            <a:xfrm flipH="1">
              <a:off x="12087188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ECDDC64-EAE4-D244-911F-5B8ED585D270}"/>
                </a:ext>
              </a:extLst>
            </p:cNvPr>
            <p:cNvSpPr txBox="1"/>
            <p:nvPr userDrawn="1"/>
          </p:nvSpPr>
          <p:spPr>
            <a:xfrm>
              <a:off x="12483865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9279FFC-66C3-B042-B96B-BF6CB40B2BD6}"/>
                </a:ext>
              </a:extLst>
            </p:cNvPr>
            <p:cNvSpPr txBox="1"/>
            <p:nvPr userDrawn="1"/>
          </p:nvSpPr>
          <p:spPr>
            <a:xfrm>
              <a:off x="12335975" y="461901"/>
              <a:ext cx="1797275" cy="30349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</a:t>
              </a:r>
            </a:p>
            <a:p>
              <a:pPr marL="96838" marR="0" lvl="0" indent="-968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charset="2"/>
                <a:buChar char="§"/>
                <a:tabLst/>
                <a:defRPr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If the image covers your text, right click the image, and select “Arrange - &gt;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Send to back”.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To change the image, delete the existing image to reset the photo placeholder functionality.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If the gradient is too dark for your photo, click the gradient (be sure your cursor is not in the text box). The gradient stops will appear in the right-hand panel. Adjust stops to your preference.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442E593-F1B4-124F-8AC6-A6699C6A6E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20676" y="3588842"/>
              <a:ext cx="1369060" cy="57122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4931A-81CD-7C42-B650-1CE7B7075C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36400" y="1436400"/>
            <a:ext cx="9310369" cy="3983714"/>
          </a:xfrm>
          <a:gradFill flip="none" rotWithShape="1">
            <a:gsLst>
              <a:gs pos="49000">
                <a:srgbClr val="000000">
                  <a:alpha val="54000"/>
                </a:srgbClr>
              </a:gs>
              <a:gs pos="12000">
                <a:schemeClr val="tx1">
                  <a:alpha val="55000"/>
                </a:schemeClr>
              </a:gs>
              <a:gs pos="75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0" rIns="0" bIns="0" rtlCol="0">
            <a:noAutofit/>
          </a:bodyPr>
          <a:lstStyle>
            <a:lvl1pPr>
              <a:defRPr lang="en-US" dirty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DE443D4-724C-5D4E-9520-760A3A8238B2}"/>
              </a:ext>
            </a:extLst>
          </p:cNvPr>
          <p:cNvSpPr/>
          <p:nvPr userDrawn="1"/>
        </p:nvSpPr>
        <p:spPr>
          <a:xfrm rot="16200000">
            <a:off x="2667001" y="-2667001"/>
            <a:ext cx="6858000" cy="12192002"/>
          </a:xfrm>
          <a:custGeom>
            <a:avLst/>
            <a:gdLst>
              <a:gd name="connsiteX0" fmla="*/ 5418000 w 6858000"/>
              <a:gd name="connsiteY0" fmla="*/ 1440001 h 12192002"/>
              <a:gd name="connsiteX1" fmla="*/ 1440000 w 6858000"/>
              <a:gd name="connsiteY1" fmla="*/ 1440001 h 12192002"/>
              <a:gd name="connsiteX2" fmla="*/ 1440000 w 6858000"/>
              <a:gd name="connsiteY2" fmla="*/ 10752001 h 12192002"/>
              <a:gd name="connsiteX3" fmla="*/ 5418000 w 6858000"/>
              <a:gd name="connsiteY3" fmla="*/ 10752001 h 12192002"/>
              <a:gd name="connsiteX4" fmla="*/ 6858000 w 6858000"/>
              <a:gd name="connsiteY4" fmla="*/ 1 h 12192002"/>
              <a:gd name="connsiteX5" fmla="*/ 6858000 w 6858000"/>
              <a:gd name="connsiteY5" fmla="*/ 1440001 h 12192002"/>
              <a:gd name="connsiteX6" fmla="*/ 6858000 w 6858000"/>
              <a:gd name="connsiteY6" fmla="*/ 1440001 h 12192002"/>
              <a:gd name="connsiteX7" fmla="*/ 6858000 w 6858000"/>
              <a:gd name="connsiteY7" fmla="*/ 10752001 h 12192002"/>
              <a:gd name="connsiteX8" fmla="*/ 6858000 w 6858000"/>
              <a:gd name="connsiteY8" fmla="*/ 10752001 h 12192002"/>
              <a:gd name="connsiteX9" fmla="*/ 6858000 w 6858000"/>
              <a:gd name="connsiteY9" fmla="*/ 12192001 h 12192002"/>
              <a:gd name="connsiteX10" fmla="*/ 6858000 w 6858000"/>
              <a:gd name="connsiteY10" fmla="*/ 12192001 h 12192002"/>
              <a:gd name="connsiteX11" fmla="*/ 6858000 w 6858000"/>
              <a:gd name="connsiteY11" fmla="*/ 12192002 h 12192002"/>
              <a:gd name="connsiteX12" fmla="*/ 5418000 w 6858000"/>
              <a:gd name="connsiteY12" fmla="*/ 12192002 h 12192002"/>
              <a:gd name="connsiteX13" fmla="*/ 5418000 w 6858000"/>
              <a:gd name="connsiteY13" fmla="*/ 12192001 h 12192002"/>
              <a:gd name="connsiteX14" fmla="*/ 1440000 w 6858000"/>
              <a:gd name="connsiteY14" fmla="*/ 12192001 h 12192002"/>
              <a:gd name="connsiteX15" fmla="*/ 1440000 w 6858000"/>
              <a:gd name="connsiteY15" fmla="*/ 12192002 h 12192002"/>
              <a:gd name="connsiteX16" fmla="*/ 0 w 6858000"/>
              <a:gd name="connsiteY16" fmla="*/ 12192002 h 12192002"/>
              <a:gd name="connsiteX17" fmla="*/ 0 w 6858000"/>
              <a:gd name="connsiteY17" fmla="*/ 12192001 h 12192002"/>
              <a:gd name="connsiteX18" fmla="*/ 0 w 6858000"/>
              <a:gd name="connsiteY18" fmla="*/ 10752001 h 12192002"/>
              <a:gd name="connsiteX19" fmla="*/ 0 w 6858000"/>
              <a:gd name="connsiteY19" fmla="*/ 1440001 h 12192002"/>
              <a:gd name="connsiteX20" fmla="*/ 0 w 6858000"/>
              <a:gd name="connsiteY20" fmla="*/ 1 h 12192002"/>
              <a:gd name="connsiteX21" fmla="*/ 0 w 6858000"/>
              <a:gd name="connsiteY21" fmla="*/ 0 h 12192002"/>
              <a:gd name="connsiteX22" fmla="*/ 1440000 w 6858000"/>
              <a:gd name="connsiteY22" fmla="*/ 0 h 12192002"/>
              <a:gd name="connsiteX23" fmla="*/ 1440000 w 6858000"/>
              <a:gd name="connsiteY23" fmla="*/ 1 h 12192002"/>
              <a:gd name="connsiteX24" fmla="*/ 5418000 w 6858000"/>
              <a:gd name="connsiteY24" fmla="*/ 1 h 12192002"/>
              <a:gd name="connsiteX25" fmla="*/ 5418000 w 6858000"/>
              <a:gd name="connsiteY25" fmla="*/ 0 h 12192002"/>
              <a:gd name="connsiteX26" fmla="*/ 6858000 w 6858000"/>
              <a:gd name="connsiteY26" fmla="*/ 0 h 12192002"/>
              <a:gd name="connsiteX27" fmla="*/ 6858000 w 6858000"/>
              <a:gd name="connsiteY27" fmla="*/ 1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858000" h="12192002">
                <a:moveTo>
                  <a:pt x="5418000" y="1440001"/>
                </a:moveTo>
                <a:lnTo>
                  <a:pt x="1440000" y="1440001"/>
                </a:lnTo>
                <a:lnTo>
                  <a:pt x="1440000" y="10752001"/>
                </a:lnTo>
                <a:lnTo>
                  <a:pt x="5418000" y="10752001"/>
                </a:lnTo>
                <a:close/>
                <a:moveTo>
                  <a:pt x="6858000" y="1"/>
                </a:moveTo>
                <a:lnTo>
                  <a:pt x="6858000" y="1440001"/>
                </a:lnTo>
                <a:lnTo>
                  <a:pt x="6858000" y="1440001"/>
                </a:lnTo>
                <a:lnTo>
                  <a:pt x="6858000" y="10752001"/>
                </a:lnTo>
                <a:lnTo>
                  <a:pt x="6858000" y="10752001"/>
                </a:lnTo>
                <a:lnTo>
                  <a:pt x="6858000" y="12192001"/>
                </a:lnTo>
                <a:lnTo>
                  <a:pt x="6858000" y="12192001"/>
                </a:lnTo>
                <a:lnTo>
                  <a:pt x="6858000" y="12192002"/>
                </a:lnTo>
                <a:lnTo>
                  <a:pt x="5418000" y="12192002"/>
                </a:lnTo>
                <a:lnTo>
                  <a:pt x="5418000" y="12192001"/>
                </a:lnTo>
                <a:lnTo>
                  <a:pt x="1440000" y="12192001"/>
                </a:lnTo>
                <a:lnTo>
                  <a:pt x="1440000" y="12192002"/>
                </a:lnTo>
                <a:lnTo>
                  <a:pt x="0" y="12192002"/>
                </a:lnTo>
                <a:lnTo>
                  <a:pt x="0" y="12192001"/>
                </a:lnTo>
                <a:lnTo>
                  <a:pt x="0" y="10752001"/>
                </a:lnTo>
                <a:lnTo>
                  <a:pt x="0" y="1440001"/>
                </a:lnTo>
                <a:lnTo>
                  <a:pt x="0" y="1"/>
                </a:lnTo>
                <a:lnTo>
                  <a:pt x="0" y="0"/>
                </a:lnTo>
                <a:lnTo>
                  <a:pt x="1440000" y="0"/>
                </a:lnTo>
                <a:lnTo>
                  <a:pt x="1440000" y="1"/>
                </a:lnTo>
                <a:lnTo>
                  <a:pt x="5418000" y="1"/>
                </a:lnTo>
                <a:lnTo>
                  <a:pt x="5418000" y="0"/>
                </a:lnTo>
                <a:lnTo>
                  <a:pt x="6858000" y="0"/>
                </a:lnTo>
                <a:lnTo>
                  <a:pt x="685800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Picture Placeholder 9" hidden="1">
            <a:extLst>
              <a:ext uri="{FF2B5EF4-FFF2-40B4-BE49-F238E27FC236}">
                <a16:creationId xmlns:a16="http://schemas.microsoft.com/office/drawing/2014/main" id="{75B15DF3-21ED-6E41-B51C-925362B13E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36914" y="1438679"/>
            <a:ext cx="9322526" cy="3986762"/>
          </a:xfrm>
          <a:prstGeom prst="rect">
            <a:avLst/>
          </a:prstGeom>
          <a:noFill/>
        </p:spPr>
        <p:txBody>
          <a:bodyPr wrap="square" rIns="28800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Drop photo here to add</a:t>
            </a:r>
            <a:br>
              <a:rPr lang="en-US" dirty="0"/>
            </a:br>
            <a:r>
              <a:rPr lang="en-US" dirty="0"/>
              <a:t>background photo. </a:t>
            </a:r>
          </a:p>
          <a:p>
            <a:r>
              <a:rPr lang="en-US" dirty="0"/>
              <a:t>This layout works best</a:t>
            </a:r>
            <a:br>
              <a:rPr lang="en-US" dirty="0"/>
            </a:br>
            <a:r>
              <a:rPr lang="en-US" dirty="0"/>
              <a:t>with dark photos.</a:t>
            </a:r>
            <a:br>
              <a:rPr lang="en-US" dirty="0"/>
            </a:br>
            <a:r>
              <a:rPr lang="en-US" dirty="0"/>
              <a:t>(then edit alt text)</a:t>
            </a: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EEFB8F-4A79-464A-9960-012F07BC89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6912" y="1432558"/>
            <a:ext cx="4659087" cy="3983715"/>
          </a:xfr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>
              <a:defRPr lang="en-US" sz="4000" dirty="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a Title To Your Divider Slide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771EF3-297D-8D43-A376-6AE328A5FB92}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7C44F7-FFF6-184B-A502-159F3C31E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F1D56EC-AC82-8149-A725-DF50B51AE9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202422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(Style 2 - Thi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D645C9CA-D96A-1849-B7FE-BD95C3C81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87188" y="-254000"/>
            <a:ext cx="2167267" cy="4655178"/>
            <a:chOff x="12087188" y="-254000"/>
            <a:chExt cx="2167267" cy="465517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11E215-87B6-984C-8BFD-4FCD677A158A}"/>
                </a:ext>
              </a:extLst>
            </p:cNvPr>
            <p:cNvSpPr/>
            <p:nvPr userDrawn="1"/>
          </p:nvSpPr>
          <p:spPr>
            <a:xfrm>
              <a:off x="12254204" y="199076"/>
              <a:ext cx="2000251" cy="42021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F8C5AC-89CA-C846-9CED-D11C62FE8E1E}"/>
                </a:ext>
              </a:extLst>
            </p:cNvPr>
            <p:cNvSpPr/>
            <p:nvPr userDrawn="1"/>
          </p:nvSpPr>
          <p:spPr>
            <a:xfrm>
              <a:off x="12254204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Right Triangle 26">
              <a:extLst>
                <a:ext uri="{FF2B5EF4-FFF2-40B4-BE49-F238E27FC236}">
                  <a16:creationId xmlns:a16="http://schemas.microsoft.com/office/drawing/2014/main" id="{552457E2-D461-BA4B-A211-40B35D8B8CC5}"/>
                </a:ext>
              </a:extLst>
            </p:cNvPr>
            <p:cNvSpPr/>
            <p:nvPr userDrawn="1"/>
          </p:nvSpPr>
          <p:spPr>
            <a:xfrm flipH="1">
              <a:off x="12087188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80C2DD-052A-2F4F-A501-1FE2CF95DD7E}"/>
                </a:ext>
              </a:extLst>
            </p:cNvPr>
            <p:cNvSpPr txBox="1"/>
            <p:nvPr userDrawn="1"/>
          </p:nvSpPr>
          <p:spPr>
            <a:xfrm>
              <a:off x="12483865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2240F4-AA30-CA45-BAF5-6F2E199D5CDA}"/>
                </a:ext>
              </a:extLst>
            </p:cNvPr>
            <p:cNvSpPr txBox="1"/>
            <p:nvPr userDrawn="1"/>
          </p:nvSpPr>
          <p:spPr>
            <a:xfrm>
              <a:off x="12335975" y="461901"/>
              <a:ext cx="1797275" cy="30349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</a:t>
              </a:r>
            </a:p>
            <a:p>
              <a:pPr marL="96838" marR="0" lvl="0" indent="-968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charset="2"/>
                <a:buChar char="§"/>
                <a:tabLst/>
                <a:defRPr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If the image covers your text, right click the image, and select “Arrange - &gt;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Send to back”.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To change the image, delete the existing image to reset the photo placeholder functionality.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If the gradient is too dark for your photo, click the gradient (be sure your cursor is not in the text box). The gradient stops will appear in the right-hand panel. Adjust stops to your preference.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CEBAD05-0A27-F141-8F86-F6E424563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20676" y="3588842"/>
              <a:ext cx="1369060" cy="57122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51DD35D-8795-6E48-9089-530B53B7B85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57729 w 12192000"/>
              <a:gd name="connsiteY0" fmla="*/ 1085850 h 6858000"/>
              <a:gd name="connsiteX1" fmla="*/ 11359044 w 12192000"/>
              <a:gd name="connsiteY1" fmla="*/ 1085850 h 6858000"/>
              <a:gd name="connsiteX2" fmla="*/ 11359044 w 12192000"/>
              <a:gd name="connsiteY2" fmla="*/ 5815013 h 6858000"/>
              <a:gd name="connsiteX3" fmla="*/ 857729 w 12192000"/>
              <a:gd name="connsiteY3" fmla="*/ 5815013 h 6858000"/>
              <a:gd name="connsiteX4" fmla="*/ 500542 w 12192000"/>
              <a:gd name="connsiteY4" fmla="*/ 728663 h 6858000"/>
              <a:gd name="connsiteX5" fmla="*/ 500542 w 12192000"/>
              <a:gd name="connsiteY5" fmla="*/ 6129339 h 6858000"/>
              <a:gd name="connsiteX6" fmla="*/ 500543 w 12192000"/>
              <a:gd name="connsiteY6" fmla="*/ 6129339 h 6858000"/>
              <a:gd name="connsiteX7" fmla="*/ 500543 w 12192000"/>
              <a:gd name="connsiteY7" fmla="*/ 6172200 h 6858000"/>
              <a:gd name="connsiteX8" fmla="*/ 11712576 w 12192000"/>
              <a:gd name="connsiteY8" fmla="*/ 6172200 h 6858000"/>
              <a:gd name="connsiteX9" fmla="*/ 11712576 w 12192000"/>
              <a:gd name="connsiteY9" fmla="*/ 6129340 h 6858000"/>
              <a:gd name="connsiteX10" fmla="*/ 11716230 w 12192000"/>
              <a:gd name="connsiteY10" fmla="*/ 6129340 h 6858000"/>
              <a:gd name="connsiteX11" fmla="*/ 11716230 w 12192000"/>
              <a:gd name="connsiteY11" fmla="*/ 728664 h 6858000"/>
              <a:gd name="connsiteX12" fmla="*/ 11712576 w 12192000"/>
              <a:gd name="connsiteY12" fmla="*/ 728664 h 6858000"/>
              <a:gd name="connsiteX13" fmla="*/ 11712576 w 12192000"/>
              <a:gd name="connsiteY13" fmla="*/ 728663 h 6858000"/>
              <a:gd name="connsiteX14" fmla="*/ 857729 w 12192000"/>
              <a:gd name="connsiteY14" fmla="*/ 728663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857729" y="1085850"/>
                </a:moveTo>
                <a:lnTo>
                  <a:pt x="11359044" y="1085850"/>
                </a:lnTo>
                <a:lnTo>
                  <a:pt x="11359044" y="5815013"/>
                </a:lnTo>
                <a:lnTo>
                  <a:pt x="857729" y="5815013"/>
                </a:lnTo>
                <a:close/>
                <a:moveTo>
                  <a:pt x="500542" y="728663"/>
                </a:moveTo>
                <a:lnTo>
                  <a:pt x="500542" y="6129339"/>
                </a:lnTo>
                <a:lnTo>
                  <a:pt x="500543" y="6129339"/>
                </a:lnTo>
                <a:lnTo>
                  <a:pt x="500543" y="6172200"/>
                </a:lnTo>
                <a:lnTo>
                  <a:pt x="11712576" y="6172200"/>
                </a:lnTo>
                <a:lnTo>
                  <a:pt x="11712576" y="6129340"/>
                </a:lnTo>
                <a:lnTo>
                  <a:pt x="11716230" y="6129340"/>
                </a:lnTo>
                <a:lnTo>
                  <a:pt x="11716230" y="728664"/>
                </a:lnTo>
                <a:lnTo>
                  <a:pt x="11712576" y="728664"/>
                </a:lnTo>
                <a:lnTo>
                  <a:pt x="11712576" y="728663"/>
                </a:lnTo>
                <a:lnTo>
                  <a:pt x="857729" y="72866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1188000" anchor="ctr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Drop photo here to add</a:t>
            </a:r>
            <a:br>
              <a:rPr lang="en-US"/>
            </a:br>
            <a:r>
              <a:rPr lang="en-US"/>
              <a:t>background photo.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90D4015A-9A81-034F-AC64-D2D5054A73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57729 w 12192000"/>
              <a:gd name="connsiteY0" fmla="*/ 1085850 h 6858000"/>
              <a:gd name="connsiteX1" fmla="*/ 11359044 w 12192000"/>
              <a:gd name="connsiteY1" fmla="*/ 1085850 h 6858000"/>
              <a:gd name="connsiteX2" fmla="*/ 11359044 w 12192000"/>
              <a:gd name="connsiteY2" fmla="*/ 5815013 h 6858000"/>
              <a:gd name="connsiteX3" fmla="*/ 857729 w 12192000"/>
              <a:gd name="connsiteY3" fmla="*/ 5815012 h 6858000"/>
              <a:gd name="connsiteX4" fmla="*/ 500542 w 12192000"/>
              <a:gd name="connsiteY4" fmla="*/ 728662 h 6858000"/>
              <a:gd name="connsiteX5" fmla="*/ 500542 w 12192000"/>
              <a:gd name="connsiteY5" fmla="*/ 6129338 h 6858000"/>
              <a:gd name="connsiteX6" fmla="*/ 500543 w 12192000"/>
              <a:gd name="connsiteY6" fmla="*/ 6129338 h 6858000"/>
              <a:gd name="connsiteX7" fmla="*/ 500543 w 12192000"/>
              <a:gd name="connsiteY7" fmla="*/ 6172199 h 6858000"/>
              <a:gd name="connsiteX8" fmla="*/ 11712576 w 12192000"/>
              <a:gd name="connsiteY8" fmla="*/ 6172200 h 6858000"/>
              <a:gd name="connsiteX9" fmla="*/ 11712576 w 12192000"/>
              <a:gd name="connsiteY9" fmla="*/ 6129339 h 6858000"/>
              <a:gd name="connsiteX10" fmla="*/ 11716230 w 12192000"/>
              <a:gd name="connsiteY10" fmla="*/ 6129339 h 6858000"/>
              <a:gd name="connsiteX11" fmla="*/ 11716230 w 12192000"/>
              <a:gd name="connsiteY11" fmla="*/ 728663 h 6858000"/>
              <a:gd name="connsiteX12" fmla="*/ 11712576 w 12192000"/>
              <a:gd name="connsiteY12" fmla="*/ 728663 h 6858000"/>
              <a:gd name="connsiteX13" fmla="*/ 857729 w 12192000"/>
              <a:gd name="connsiteY13" fmla="*/ 728663 h 6858000"/>
              <a:gd name="connsiteX14" fmla="*/ 857729 w 12192000"/>
              <a:gd name="connsiteY14" fmla="*/ 728662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857729" y="1085850"/>
                </a:moveTo>
                <a:lnTo>
                  <a:pt x="11359044" y="1085850"/>
                </a:lnTo>
                <a:lnTo>
                  <a:pt x="11359044" y="5815013"/>
                </a:lnTo>
                <a:lnTo>
                  <a:pt x="857729" y="5815012"/>
                </a:lnTo>
                <a:close/>
                <a:moveTo>
                  <a:pt x="500542" y="728662"/>
                </a:moveTo>
                <a:lnTo>
                  <a:pt x="500542" y="6129338"/>
                </a:lnTo>
                <a:lnTo>
                  <a:pt x="500543" y="6129338"/>
                </a:lnTo>
                <a:lnTo>
                  <a:pt x="500543" y="6172199"/>
                </a:lnTo>
                <a:lnTo>
                  <a:pt x="11712576" y="6172200"/>
                </a:lnTo>
                <a:lnTo>
                  <a:pt x="11712576" y="6129339"/>
                </a:lnTo>
                <a:lnTo>
                  <a:pt x="11716230" y="6129339"/>
                </a:lnTo>
                <a:lnTo>
                  <a:pt x="11716230" y="728663"/>
                </a:lnTo>
                <a:lnTo>
                  <a:pt x="11712576" y="728663"/>
                </a:lnTo>
                <a:lnTo>
                  <a:pt x="857729" y="728663"/>
                </a:lnTo>
                <a:lnTo>
                  <a:pt x="857729" y="72866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52000">
                <a:srgbClr val="000000">
                  <a:alpha val="54000"/>
                </a:srgbClr>
              </a:gs>
              <a:gs pos="12000">
                <a:schemeClr val="tx1">
                  <a:alpha val="55000"/>
                </a:schemeClr>
              </a:gs>
              <a:gs pos="79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84B4DA2E-2D00-194E-8177-1800958BB9EF}"/>
              </a:ext>
            </a:extLst>
          </p:cNvPr>
          <p:cNvSpPr/>
          <p:nvPr userDrawn="1"/>
        </p:nvSpPr>
        <p:spPr>
          <a:xfrm rot="5400000">
            <a:off x="3386617" y="-2157413"/>
            <a:ext cx="5443538" cy="11215688"/>
          </a:xfrm>
          <a:custGeom>
            <a:avLst/>
            <a:gdLst>
              <a:gd name="connsiteX0" fmla="*/ 357188 w 5443538"/>
              <a:gd name="connsiteY0" fmla="*/ 10858501 h 11215688"/>
              <a:gd name="connsiteX1" fmla="*/ 5086350 w 5443538"/>
              <a:gd name="connsiteY1" fmla="*/ 10858501 h 11215688"/>
              <a:gd name="connsiteX2" fmla="*/ 5086351 w 5443538"/>
              <a:gd name="connsiteY2" fmla="*/ 357186 h 11215688"/>
              <a:gd name="connsiteX3" fmla="*/ 357188 w 5443538"/>
              <a:gd name="connsiteY3" fmla="*/ 357186 h 11215688"/>
              <a:gd name="connsiteX4" fmla="*/ 0 w 5443538"/>
              <a:gd name="connsiteY4" fmla="*/ 11215688 h 11215688"/>
              <a:gd name="connsiteX5" fmla="*/ 0 w 5443538"/>
              <a:gd name="connsiteY5" fmla="*/ 10858501 h 11215688"/>
              <a:gd name="connsiteX6" fmla="*/ 1 w 5443538"/>
              <a:gd name="connsiteY6" fmla="*/ 10858501 h 11215688"/>
              <a:gd name="connsiteX7" fmla="*/ 1 w 5443538"/>
              <a:gd name="connsiteY7" fmla="*/ 3654 h 11215688"/>
              <a:gd name="connsiteX8" fmla="*/ 1 w 5443538"/>
              <a:gd name="connsiteY8" fmla="*/ 3654 h 11215688"/>
              <a:gd name="connsiteX9" fmla="*/ 1 w 5443538"/>
              <a:gd name="connsiteY9" fmla="*/ 0 h 11215688"/>
              <a:gd name="connsiteX10" fmla="*/ 5400677 w 5443538"/>
              <a:gd name="connsiteY10" fmla="*/ 0 h 11215688"/>
              <a:gd name="connsiteX11" fmla="*/ 5400677 w 5443538"/>
              <a:gd name="connsiteY11" fmla="*/ 3654 h 11215688"/>
              <a:gd name="connsiteX12" fmla="*/ 5443538 w 5443538"/>
              <a:gd name="connsiteY12" fmla="*/ 3654 h 11215688"/>
              <a:gd name="connsiteX13" fmla="*/ 5443537 w 5443538"/>
              <a:gd name="connsiteY13" fmla="*/ 11215687 h 11215688"/>
              <a:gd name="connsiteX14" fmla="*/ 5400676 w 5443538"/>
              <a:gd name="connsiteY14" fmla="*/ 11215687 h 11215688"/>
              <a:gd name="connsiteX15" fmla="*/ 5400676 w 5443538"/>
              <a:gd name="connsiteY15" fmla="*/ 11215688 h 1121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43538" h="11215688">
                <a:moveTo>
                  <a:pt x="357188" y="10858501"/>
                </a:moveTo>
                <a:lnTo>
                  <a:pt x="5086350" y="10858501"/>
                </a:lnTo>
                <a:lnTo>
                  <a:pt x="5086351" y="357186"/>
                </a:lnTo>
                <a:lnTo>
                  <a:pt x="357188" y="357186"/>
                </a:lnTo>
                <a:close/>
                <a:moveTo>
                  <a:pt x="0" y="11215688"/>
                </a:moveTo>
                <a:lnTo>
                  <a:pt x="0" y="10858501"/>
                </a:lnTo>
                <a:lnTo>
                  <a:pt x="1" y="10858501"/>
                </a:lnTo>
                <a:lnTo>
                  <a:pt x="1" y="3654"/>
                </a:lnTo>
                <a:lnTo>
                  <a:pt x="1" y="3654"/>
                </a:lnTo>
                <a:lnTo>
                  <a:pt x="1" y="0"/>
                </a:lnTo>
                <a:lnTo>
                  <a:pt x="5400677" y="0"/>
                </a:lnTo>
                <a:lnTo>
                  <a:pt x="5400677" y="3654"/>
                </a:lnTo>
                <a:lnTo>
                  <a:pt x="5443538" y="3654"/>
                </a:lnTo>
                <a:lnTo>
                  <a:pt x="5443537" y="11215687"/>
                </a:lnTo>
                <a:lnTo>
                  <a:pt x="5400676" y="11215687"/>
                </a:lnTo>
                <a:lnTo>
                  <a:pt x="5400676" y="11215688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CF07F2-AD50-A94E-BFA6-92053CF13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273" y="1446604"/>
            <a:ext cx="4823871" cy="3951962"/>
          </a:xfrm>
          <a:noFill/>
          <a:ln>
            <a:noFill/>
          </a:ln>
        </p:spPr>
        <p:txBody>
          <a:bodyPr vert="horz" wrap="square" lIns="0" tIns="360000" rIns="180000" bIns="0" rtlCol="0" anchor="ctr">
            <a:noAutofit/>
          </a:bodyPr>
          <a:lstStyle>
            <a:lvl1pPr>
              <a:defRPr lang="en-US" sz="4800" baseline="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a Title To Your Divider Slide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F65664-0508-004A-B25A-16A5C8EB8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5D9F76-FD2A-324F-B420-284508869BE6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96F0F22-650E-2047-8A1C-BD89AB85ED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88886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78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45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(Style 3 - Th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7576C4F-62D2-A649-89CC-B5F477AF2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87188" y="-254000"/>
            <a:ext cx="2167267" cy="4655178"/>
            <a:chOff x="12087188" y="-254000"/>
            <a:chExt cx="2167267" cy="4655178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132313F-BB60-6541-AA5A-1433E1436693}"/>
                </a:ext>
              </a:extLst>
            </p:cNvPr>
            <p:cNvSpPr/>
            <p:nvPr userDrawn="1"/>
          </p:nvSpPr>
          <p:spPr>
            <a:xfrm>
              <a:off x="12254204" y="199076"/>
              <a:ext cx="2000251" cy="42021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D69ECF7-1513-C847-A7B4-EAF4D568CACF}"/>
                </a:ext>
              </a:extLst>
            </p:cNvPr>
            <p:cNvSpPr/>
            <p:nvPr userDrawn="1"/>
          </p:nvSpPr>
          <p:spPr>
            <a:xfrm>
              <a:off x="12254204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" name="Right Triangle 25">
              <a:extLst>
                <a:ext uri="{FF2B5EF4-FFF2-40B4-BE49-F238E27FC236}">
                  <a16:creationId xmlns:a16="http://schemas.microsoft.com/office/drawing/2014/main" id="{81CDDA92-D6E0-8644-9E0A-C6E22C3E3646}"/>
                </a:ext>
              </a:extLst>
            </p:cNvPr>
            <p:cNvSpPr/>
            <p:nvPr userDrawn="1"/>
          </p:nvSpPr>
          <p:spPr>
            <a:xfrm flipH="1">
              <a:off x="12087188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CDA2F76-FD30-B54E-A079-2A32C9E74F7D}"/>
                </a:ext>
              </a:extLst>
            </p:cNvPr>
            <p:cNvSpPr txBox="1"/>
            <p:nvPr userDrawn="1"/>
          </p:nvSpPr>
          <p:spPr>
            <a:xfrm>
              <a:off x="12483865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AD415A-E36D-0547-98ED-6475692A59BB}"/>
                </a:ext>
              </a:extLst>
            </p:cNvPr>
            <p:cNvSpPr txBox="1"/>
            <p:nvPr userDrawn="1"/>
          </p:nvSpPr>
          <p:spPr>
            <a:xfrm>
              <a:off x="12335975" y="461901"/>
              <a:ext cx="1797275" cy="30349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</a:t>
              </a:r>
            </a:p>
            <a:p>
              <a:pPr marL="96838" marR="0" lvl="0" indent="-968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charset="2"/>
                <a:buChar char="§"/>
                <a:tabLst/>
                <a:defRPr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If the image covers your text, right click the image, and select “Arrange - &gt;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Send to back”.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To change the image, delete the existing image to reset the photo placeholder functionality.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If the gradient is too dark for your photo, click the gradient (be sure your cursor is not in the text box). The gradient stops will appear in the right-hand panel. Adjust stops to your preference.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7560C23-3BAD-904B-AEB4-F0C7053D54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20676" y="3588842"/>
              <a:ext cx="1369060" cy="57122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6BA55DB-C16C-8C40-8F00-93A352900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DEACC10-B9DA-A44B-9760-F8AEF2BC3686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E38E325-939A-2F47-99E2-F015D729A7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FACCA2D9-CDD7-A74F-9151-CF6D728F3E9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64511 w 12192000"/>
              <a:gd name="connsiteY0" fmla="*/ 887497 h 6858000"/>
              <a:gd name="connsiteX1" fmla="*/ 11527491 w 12192000"/>
              <a:gd name="connsiteY1" fmla="*/ 887497 h 6858000"/>
              <a:gd name="connsiteX2" fmla="*/ 11527491 w 12192000"/>
              <a:gd name="connsiteY2" fmla="*/ 5967543 h 6858000"/>
              <a:gd name="connsiteX3" fmla="*/ 664511 w 12192000"/>
              <a:gd name="connsiteY3" fmla="*/ 5967543 h 6858000"/>
              <a:gd name="connsiteX4" fmla="*/ 484509 w 12192000"/>
              <a:gd name="connsiteY4" fmla="*/ 707497 h 6858000"/>
              <a:gd name="connsiteX5" fmla="*/ 484509 w 12192000"/>
              <a:gd name="connsiteY5" fmla="*/ 887497 h 6858000"/>
              <a:gd name="connsiteX6" fmla="*/ 484510 w 12192000"/>
              <a:gd name="connsiteY6" fmla="*/ 887497 h 6858000"/>
              <a:gd name="connsiteX7" fmla="*/ 484510 w 12192000"/>
              <a:gd name="connsiteY7" fmla="*/ 5967543 h 6858000"/>
              <a:gd name="connsiteX8" fmla="*/ 484509 w 12192000"/>
              <a:gd name="connsiteY8" fmla="*/ 5967543 h 6858000"/>
              <a:gd name="connsiteX9" fmla="*/ 484509 w 12192000"/>
              <a:gd name="connsiteY9" fmla="*/ 6147543 h 6858000"/>
              <a:gd name="connsiteX10" fmla="*/ 484510 w 12192000"/>
              <a:gd name="connsiteY10" fmla="*/ 6147543 h 6858000"/>
              <a:gd name="connsiteX11" fmla="*/ 484510 w 12192000"/>
              <a:gd name="connsiteY11" fmla="*/ 6150504 h 6858000"/>
              <a:gd name="connsiteX12" fmla="*/ 664511 w 12192000"/>
              <a:gd name="connsiteY12" fmla="*/ 6150504 h 6858000"/>
              <a:gd name="connsiteX13" fmla="*/ 664511 w 12192000"/>
              <a:gd name="connsiteY13" fmla="*/ 6147543 h 6858000"/>
              <a:gd name="connsiteX14" fmla="*/ 11527491 w 12192000"/>
              <a:gd name="connsiteY14" fmla="*/ 6147543 h 6858000"/>
              <a:gd name="connsiteX15" fmla="*/ 11527491 w 12192000"/>
              <a:gd name="connsiteY15" fmla="*/ 6150504 h 6858000"/>
              <a:gd name="connsiteX16" fmla="*/ 11707491 w 12192000"/>
              <a:gd name="connsiteY16" fmla="*/ 6150504 h 6858000"/>
              <a:gd name="connsiteX17" fmla="*/ 11707491 w 12192000"/>
              <a:gd name="connsiteY17" fmla="*/ 6147543 h 6858000"/>
              <a:gd name="connsiteX18" fmla="*/ 11707491 w 12192000"/>
              <a:gd name="connsiteY18" fmla="*/ 5967543 h 6858000"/>
              <a:gd name="connsiteX19" fmla="*/ 11707491 w 12192000"/>
              <a:gd name="connsiteY19" fmla="*/ 887497 h 6858000"/>
              <a:gd name="connsiteX20" fmla="*/ 11707491 w 12192000"/>
              <a:gd name="connsiteY20" fmla="*/ 734964 h 6858000"/>
              <a:gd name="connsiteX21" fmla="*/ 11707491 w 12192000"/>
              <a:gd name="connsiteY21" fmla="*/ 707497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6858000 h 6858000"/>
              <a:gd name="connsiteX25" fmla="*/ 0 w 12192000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664511" y="887497"/>
                </a:moveTo>
                <a:lnTo>
                  <a:pt x="11527491" y="887497"/>
                </a:lnTo>
                <a:lnTo>
                  <a:pt x="11527491" y="5967543"/>
                </a:lnTo>
                <a:lnTo>
                  <a:pt x="664511" y="5967543"/>
                </a:lnTo>
                <a:close/>
                <a:moveTo>
                  <a:pt x="484509" y="707497"/>
                </a:moveTo>
                <a:lnTo>
                  <a:pt x="484509" y="887497"/>
                </a:lnTo>
                <a:lnTo>
                  <a:pt x="484510" y="887497"/>
                </a:lnTo>
                <a:lnTo>
                  <a:pt x="484510" y="5967543"/>
                </a:lnTo>
                <a:lnTo>
                  <a:pt x="484509" y="5967543"/>
                </a:lnTo>
                <a:lnTo>
                  <a:pt x="484509" y="6147543"/>
                </a:lnTo>
                <a:lnTo>
                  <a:pt x="484510" y="6147543"/>
                </a:lnTo>
                <a:lnTo>
                  <a:pt x="484510" y="6150504"/>
                </a:lnTo>
                <a:lnTo>
                  <a:pt x="664511" y="6150504"/>
                </a:lnTo>
                <a:lnTo>
                  <a:pt x="664511" y="6147543"/>
                </a:lnTo>
                <a:lnTo>
                  <a:pt x="11527491" y="6147543"/>
                </a:lnTo>
                <a:lnTo>
                  <a:pt x="11527491" y="6150504"/>
                </a:lnTo>
                <a:lnTo>
                  <a:pt x="11707491" y="6150504"/>
                </a:lnTo>
                <a:lnTo>
                  <a:pt x="11707491" y="6147543"/>
                </a:lnTo>
                <a:lnTo>
                  <a:pt x="11707491" y="5967543"/>
                </a:lnTo>
                <a:lnTo>
                  <a:pt x="11707491" y="887497"/>
                </a:lnTo>
                <a:lnTo>
                  <a:pt x="11707491" y="734964"/>
                </a:lnTo>
                <a:lnTo>
                  <a:pt x="11707491" y="70749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1188000" anchor="ctr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Drop photo here to add</a:t>
            </a:r>
            <a:br>
              <a:rPr lang="en-US" dirty="0"/>
            </a:br>
            <a:r>
              <a:rPr lang="en-US" dirty="0"/>
              <a:t>background photo.</a:t>
            </a:r>
            <a:br>
              <a:rPr lang="en-US" dirty="0"/>
            </a:br>
            <a:r>
              <a:rPr lang="en-US" dirty="0"/>
              <a:t>(then edit alt text)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9316D4C-C12B-3449-B9EE-F7CCDFBAA4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64511 w 12192000"/>
              <a:gd name="connsiteY0" fmla="*/ 887497 h 6858000"/>
              <a:gd name="connsiteX1" fmla="*/ 11527491 w 12192000"/>
              <a:gd name="connsiteY1" fmla="*/ 887497 h 6858000"/>
              <a:gd name="connsiteX2" fmla="*/ 11527491 w 12192000"/>
              <a:gd name="connsiteY2" fmla="*/ 5967543 h 6858000"/>
              <a:gd name="connsiteX3" fmla="*/ 664511 w 12192000"/>
              <a:gd name="connsiteY3" fmla="*/ 5967543 h 6858000"/>
              <a:gd name="connsiteX4" fmla="*/ 484509 w 12192000"/>
              <a:gd name="connsiteY4" fmla="*/ 707497 h 6858000"/>
              <a:gd name="connsiteX5" fmla="*/ 484509 w 12192000"/>
              <a:gd name="connsiteY5" fmla="*/ 887497 h 6858000"/>
              <a:gd name="connsiteX6" fmla="*/ 484510 w 12192000"/>
              <a:gd name="connsiteY6" fmla="*/ 887497 h 6858000"/>
              <a:gd name="connsiteX7" fmla="*/ 484510 w 12192000"/>
              <a:gd name="connsiteY7" fmla="*/ 5967543 h 6858000"/>
              <a:gd name="connsiteX8" fmla="*/ 484509 w 12192000"/>
              <a:gd name="connsiteY8" fmla="*/ 5967543 h 6858000"/>
              <a:gd name="connsiteX9" fmla="*/ 484509 w 12192000"/>
              <a:gd name="connsiteY9" fmla="*/ 6147543 h 6858000"/>
              <a:gd name="connsiteX10" fmla="*/ 484510 w 12192000"/>
              <a:gd name="connsiteY10" fmla="*/ 6147543 h 6858000"/>
              <a:gd name="connsiteX11" fmla="*/ 484510 w 12192000"/>
              <a:gd name="connsiteY11" fmla="*/ 6150504 h 6858000"/>
              <a:gd name="connsiteX12" fmla="*/ 664511 w 12192000"/>
              <a:gd name="connsiteY12" fmla="*/ 6150504 h 6858000"/>
              <a:gd name="connsiteX13" fmla="*/ 664511 w 12192000"/>
              <a:gd name="connsiteY13" fmla="*/ 6147543 h 6858000"/>
              <a:gd name="connsiteX14" fmla="*/ 11527491 w 12192000"/>
              <a:gd name="connsiteY14" fmla="*/ 6147543 h 6858000"/>
              <a:gd name="connsiteX15" fmla="*/ 11527491 w 12192000"/>
              <a:gd name="connsiteY15" fmla="*/ 6150504 h 6858000"/>
              <a:gd name="connsiteX16" fmla="*/ 11707491 w 12192000"/>
              <a:gd name="connsiteY16" fmla="*/ 6150504 h 6858000"/>
              <a:gd name="connsiteX17" fmla="*/ 11707491 w 12192000"/>
              <a:gd name="connsiteY17" fmla="*/ 6147543 h 6858000"/>
              <a:gd name="connsiteX18" fmla="*/ 11707491 w 12192000"/>
              <a:gd name="connsiteY18" fmla="*/ 5967543 h 6858000"/>
              <a:gd name="connsiteX19" fmla="*/ 11707491 w 12192000"/>
              <a:gd name="connsiteY19" fmla="*/ 887497 h 6858000"/>
              <a:gd name="connsiteX20" fmla="*/ 11707491 w 12192000"/>
              <a:gd name="connsiteY20" fmla="*/ 734964 h 6858000"/>
              <a:gd name="connsiteX21" fmla="*/ 11707491 w 12192000"/>
              <a:gd name="connsiteY21" fmla="*/ 707497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6858000 h 6858000"/>
              <a:gd name="connsiteX25" fmla="*/ 0 w 12192000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664511" y="887497"/>
                </a:moveTo>
                <a:lnTo>
                  <a:pt x="11527491" y="887497"/>
                </a:lnTo>
                <a:lnTo>
                  <a:pt x="11527491" y="5967543"/>
                </a:lnTo>
                <a:lnTo>
                  <a:pt x="664511" y="5967543"/>
                </a:lnTo>
                <a:close/>
                <a:moveTo>
                  <a:pt x="484509" y="707497"/>
                </a:moveTo>
                <a:lnTo>
                  <a:pt x="484509" y="887497"/>
                </a:lnTo>
                <a:lnTo>
                  <a:pt x="484510" y="887497"/>
                </a:lnTo>
                <a:lnTo>
                  <a:pt x="484510" y="5967543"/>
                </a:lnTo>
                <a:lnTo>
                  <a:pt x="484509" y="5967543"/>
                </a:lnTo>
                <a:lnTo>
                  <a:pt x="484509" y="6147543"/>
                </a:lnTo>
                <a:lnTo>
                  <a:pt x="484510" y="6147543"/>
                </a:lnTo>
                <a:lnTo>
                  <a:pt x="484510" y="6150504"/>
                </a:lnTo>
                <a:lnTo>
                  <a:pt x="664511" y="6150504"/>
                </a:lnTo>
                <a:lnTo>
                  <a:pt x="664511" y="6147543"/>
                </a:lnTo>
                <a:lnTo>
                  <a:pt x="11527491" y="6147543"/>
                </a:lnTo>
                <a:lnTo>
                  <a:pt x="11527491" y="6150504"/>
                </a:lnTo>
                <a:lnTo>
                  <a:pt x="11707491" y="6150504"/>
                </a:lnTo>
                <a:lnTo>
                  <a:pt x="11707491" y="6147543"/>
                </a:lnTo>
                <a:lnTo>
                  <a:pt x="11707491" y="5967543"/>
                </a:lnTo>
                <a:lnTo>
                  <a:pt x="11707491" y="887497"/>
                </a:lnTo>
                <a:lnTo>
                  <a:pt x="11707491" y="734964"/>
                </a:lnTo>
                <a:lnTo>
                  <a:pt x="11707491" y="70749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50000">
                <a:srgbClr val="000000">
                  <a:alpha val="54000"/>
                </a:srgbClr>
              </a:gs>
              <a:gs pos="12000">
                <a:schemeClr val="tx1">
                  <a:alpha val="55000"/>
                </a:schemeClr>
              </a:gs>
              <a:gs pos="82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2C857AFE-1172-BA41-AF85-C4A51E95B2CA}"/>
              </a:ext>
            </a:extLst>
          </p:cNvPr>
          <p:cNvSpPr>
            <a:spLocks/>
          </p:cNvSpPr>
          <p:nvPr userDrawn="1"/>
        </p:nvSpPr>
        <p:spPr>
          <a:xfrm>
            <a:off x="484509" y="707497"/>
            <a:ext cx="11222982" cy="5443007"/>
          </a:xfrm>
          <a:custGeom>
            <a:avLst/>
            <a:gdLst>
              <a:gd name="connsiteX0" fmla="*/ 180002 w 11222982"/>
              <a:gd name="connsiteY0" fmla="*/ 180000 h 5443007"/>
              <a:gd name="connsiteX1" fmla="*/ 180002 w 11222982"/>
              <a:gd name="connsiteY1" fmla="*/ 5260046 h 5443007"/>
              <a:gd name="connsiteX2" fmla="*/ 11042982 w 11222982"/>
              <a:gd name="connsiteY2" fmla="*/ 5260046 h 5443007"/>
              <a:gd name="connsiteX3" fmla="*/ 11042982 w 11222982"/>
              <a:gd name="connsiteY3" fmla="*/ 180000 h 5443007"/>
              <a:gd name="connsiteX4" fmla="*/ 0 w 11222982"/>
              <a:gd name="connsiteY4" fmla="*/ 0 h 5443007"/>
              <a:gd name="connsiteX5" fmla="*/ 11222982 w 11222982"/>
              <a:gd name="connsiteY5" fmla="*/ 0 h 5443007"/>
              <a:gd name="connsiteX6" fmla="*/ 11222982 w 11222982"/>
              <a:gd name="connsiteY6" fmla="*/ 27467 h 5443007"/>
              <a:gd name="connsiteX7" fmla="*/ 11222982 w 11222982"/>
              <a:gd name="connsiteY7" fmla="*/ 180000 h 5443007"/>
              <a:gd name="connsiteX8" fmla="*/ 11222982 w 11222982"/>
              <a:gd name="connsiteY8" fmla="*/ 5260046 h 5443007"/>
              <a:gd name="connsiteX9" fmla="*/ 11222982 w 11222982"/>
              <a:gd name="connsiteY9" fmla="*/ 5440046 h 5443007"/>
              <a:gd name="connsiteX10" fmla="*/ 11222982 w 11222982"/>
              <a:gd name="connsiteY10" fmla="*/ 5443007 h 5443007"/>
              <a:gd name="connsiteX11" fmla="*/ 11042982 w 11222982"/>
              <a:gd name="connsiteY11" fmla="*/ 5443007 h 5443007"/>
              <a:gd name="connsiteX12" fmla="*/ 11042982 w 11222982"/>
              <a:gd name="connsiteY12" fmla="*/ 5440046 h 5443007"/>
              <a:gd name="connsiteX13" fmla="*/ 180002 w 11222982"/>
              <a:gd name="connsiteY13" fmla="*/ 5440046 h 5443007"/>
              <a:gd name="connsiteX14" fmla="*/ 180002 w 11222982"/>
              <a:gd name="connsiteY14" fmla="*/ 5443007 h 5443007"/>
              <a:gd name="connsiteX15" fmla="*/ 1 w 11222982"/>
              <a:gd name="connsiteY15" fmla="*/ 5443007 h 5443007"/>
              <a:gd name="connsiteX16" fmla="*/ 1 w 11222982"/>
              <a:gd name="connsiteY16" fmla="*/ 5440046 h 5443007"/>
              <a:gd name="connsiteX17" fmla="*/ 0 w 11222982"/>
              <a:gd name="connsiteY17" fmla="*/ 5440046 h 5443007"/>
              <a:gd name="connsiteX18" fmla="*/ 0 w 11222982"/>
              <a:gd name="connsiteY18" fmla="*/ 5260046 h 5443007"/>
              <a:gd name="connsiteX19" fmla="*/ 1 w 11222982"/>
              <a:gd name="connsiteY19" fmla="*/ 5260046 h 5443007"/>
              <a:gd name="connsiteX20" fmla="*/ 1 w 11222982"/>
              <a:gd name="connsiteY20" fmla="*/ 180000 h 5443007"/>
              <a:gd name="connsiteX21" fmla="*/ 0 w 11222982"/>
              <a:gd name="connsiteY21" fmla="*/ 180000 h 544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22982" h="5443007">
                <a:moveTo>
                  <a:pt x="180002" y="180000"/>
                </a:moveTo>
                <a:lnTo>
                  <a:pt x="180002" y="5260046"/>
                </a:lnTo>
                <a:lnTo>
                  <a:pt x="11042982" y="5260046"/>
                </a:lnTo>
                <a:lnTo>
                  <a:pt x="11042982" y="180000"/>
                </a:lnTo>
                <a:close/>
                <a:moveTo>
                  <a:pt x="0" y="0"/>
                </a:moveTo>
                <a:lnTo>
                  <a:pt x="11222982" y="0"/>
                </a:lnTo>
                <a:lnTo>
                  <a:pt x="11222982" y="27467"/>
                </a:lnTo>
                <a:lnTo>
                  <a:pt x="11222982" y="180000"/>
                </a:lnTo>
                <a:lnTo>
                  <a:pt x="11222982" y="5260046"/>
                </a:lnTo>
                <a:lnTo>
                  <a:pt x="11222982" y="5440046"/>
                </a:lnTo>
                <a:lnTo>
                  <a:pt x="11222982" y="5443007"/>
                </a:lnTo>
                <a:lnTo>
                  <a:pt x="11042982" y="5443007"/>
                </a:lnTo>
                <a:lnTo>
                  <a:pt x="11042982" y="5440046"/>
                </a:lnTo>
                <a:lnTo>
                  <a:pt x="180002" y="5440046"/>
                </a:lnTo>
                <a:lnTo>
                  <a:pt x="180002" y="5443007"/>
                </a:lnTo>
                <a:lnTo>
                  <a:pt x="1" y="5443007"/>
                </a:lnTo>
                <a:lnTo>
                  <a:pt x="1" y="5440046"/>
                </a:lnTo>
                <a:lnTo>
                  <a:pt x="0" y="5440046"/>
                </a:lnTo>
                <a:lnTo>
                  <a:pt x="0" y="5260046"/>
                </a:lnTo>
                <a:lnTo>
                  <a:pt x="1" y="5260046"/>
                </a:lnTo>
                <a:lnTo>
                  <a:pt x="1" y="180000"/>
                </a:lnTo>
                <a:lnTo>
                  <a:pt x="0" y="180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55BA3F-6864-D84A-9233-DC55336FAC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955" y="1635814"/>
            <a:ext cx="4867046" cy="3769166"/>
          </a:xfrm>
          <a:noFill/>
          <a:ln>
            <a:noFill/>
          </a:ln>
        </p:spPr>
        <p:txBody>
          <a:bodyPr vert="horz" wrap="square" lIns="0" tIns="360000" rIns="180000" bIns="0" rtlCol="0" anchor="ctr">
            <a:noAutofit/>
          </a:bodyPr>
          <a:lstStyle>
            <a:lvl1pPr>
              <a:defRPr lang="en-US" sz="4800" baseline="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a Title To Your Divider Slide</a:t>
            </a:r>
          </a:p>
        </p:txBody>
      </p:sp>
    </p:spTree>
    <p:extLst>
      <p:ext uri="{BB962C8B-B14F-4D97-AF65-F5344CB8AC3E}">
        <p14:creationId xmlns:p14="http://schemas.microsoft.com/office/powerpoint/2010/main" val="4119385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78" userDrawn="1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45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8EAD049-4EF0-C74A-869D-75BA93F081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FDDBC3A-F6EE-A145-BB54-0B5D845DE7C4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563D341-B3BC-2544-AE04-77E07AD48F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294C7FA-C886-C644-899E-C57AD0687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87188" y="-254000"/>
            <a:ext cx="2167267" cy="4917440"/>
            <a:chOff x="12087188" y="-254000"/>
            <a:chExt cx="2167267" cy="491744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EE00E72-917B-EB4A-B4FA-89040CCDFB2B}"/>
                </a:ext>
              </a:extLst>
            </p:cNvPr>
            <p:cNvSpPr/>
            <p:nvPr userDrawn="1"/>
          </p:nvSpPr>
          <p:spPr>
            <a:xfrm>
              <a:off x="12254204" y="199076"/>
              <a:ext cx="2000251" cy="44643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97474BE-BD02-DB4E-8593-210D7243723C}"/>
                </a:ext>
              </a:extLst>
            </p:cNvPr>
            <p:cNvSpPr/>
            <p:nvPr userDrawn="1"/>
          </p:nvSpPr>
          <p:spPr>
            <a:xfrm>
              <a:off x="12254204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05E3FCD1-BE72-FF47-A2A4-68B95B0635F4}"/>
                </a:ext>
              </a:extLst>
            </p:cNvPr>
            <p:cNvSpPr/>
            <p:nvPr userDrawn="1"/>
          </p:nvSpPr>
          <p:spPr>
            <a:xfrm flipH="1">
              <a:off x="12087188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E6CCB0E-541E-E547-AA3A-3C3D5FBF9CA6}"/>
                </a:ext>
              </a:extLst>
            </p:cNvPr>
            <p:cNvSpPr txBox="1"/>
            <p:nvPr userDrawn="1"/>
          </p:nvSpPr>
          <p:spPr>
            <a:xfrm>
              <a:off x="12483865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08C6FF2-2E78-0745-9DEC-69D558B3DE0B}"/>
                </a:ext>
              </a:extLst>
            </p:cNvPr>
            <p:cNvSpPr txBox="1"/>
            <p:nvPr userDrawn="1"/>
          </p:nvSpPr>
          <p:spPr>
            <a:xfrm>
              <a:off x="12335975" y="461900"/>
              <a:ext cx="1797275" cy="38423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</a:t>
              </a:r>
            </a:p>
            <a:p>
              <a:pPr marL="96838" marR="0" lvl="0" indent="-968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charset="2"/>
                <a:buChar char="§"/>
                <a:tabLst/>
                <a:defRPr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If the image covers your text, right click the image, and select “Arrange - &gt;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Send to back”.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To change the image, delete the existing image to reset the photo placeholder functionality.</a:t>
              </a:r>
            </a:p>
            <a:p>
              <a:pPr marL="96838" marR="0" lvl="0" indent="-968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charset="2"/>
                <a:buChar char="§"/>
                <a:tabLst/>
                <a:defRPr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Cropping the image: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This slide is built with layered placeholders. You will need to move the dark overlay in order to click the photo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crop.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Once the overlay is moved aside, right-click </a:t>
              </a: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on the image. Choose ‘Crop’ from the menu. Adjust size &amp; position. Press esc or click outside image area to exit cropping mode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800" y="357216"/>
            <a:ext cx="11480400" cy="1562400"/>
          </a:xfrm>
          <a:solidFill>
            <a:schemeClr val="tx1">
              <a:alpha val="54000"/>
            </a:schemeClr>
          </a:solidFill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A1CF8A-1741-6B40-A154-613324130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2" y="2468097"/>
            <a:ext cx="5400000" cy="455613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7" name="Text Placeholder 57">
            <a:extLst>
              <a:ext uri="{FF2B5EF4-FFF2-40B4-BE49-F238E27FC236}">
                <a16:creationId xmlns:a16="http://schemas.microsoft.com/office/drawing/2014/main" id="{1AF0F73F-121B-4645-901F-267B00C591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3015397"/>
            <a:ext cx="5411922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5" name="Text Placeholder 53">
            <a:extLst>
              <a:ext uri="{FF2B5EF4-FFF2-40B4-BE49-F238E27FC236}">
                <a16:creationId xmlns:a16="http://schemas.microsoft.com/office/drawing/2014/main" id="{85171A1C-33F0-154B-A90A-134189461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4399" y="2468097"/>
            <a:ext cx="5412090" cy="455613"/>
          </a:xfr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  <a:endParaRPr lang="en-US" dirty="0"/>
          </a:p>
        </p:txBody>
      </p:sp>
      <p:sp>
        <p:nvSpPr>
          <p:cNvPr id="20" name="Text Placeholder 57">
            <a:extLst>
              <a:ext uri="{FF2B5EF4-FFF2-40B4-BE49-F238E27FC236}">
                <a16:creationId xmlns:a16="http://schemas.microsoft.com/office/drawing/2014/main" id="{D832DB65-C34A-724C-BC2D-C88133F6D6C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4399" y="3015397"/>
            <a:ext cx="5421633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9C4D6D-A922-1345-A1A8-1C756DCF58EF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AA6FF0F-EF68-C34F-8441-557C608E34D2}"/>
              </a:ext>
            </a:extLst>
          </p:cNvPr>
          <p:cNvSpPr/>
          <p:nvPr userDrawn="1"/>
        </p:nvSpPr>
        <p:spPr>
          <a:xfrm rot="5400000">
            <a:off x="4957584" y="-4957585"/>
            <a:ext cx="2276833" cy="12192003"/>
          </a:xfrm>
          <a:custGeom>
            <a:avLst/>
            <a:gdLst>
              <a:gd name="connsiteX0" fmla="*/ 360000 w 2276833"/>
              <a:gd name="connsiteY0" fmla="*/ 11832003 h 12192003"/>
              <a:gd name="connsiteX1" fmla="*/ 1916832 w 2276833"/>
              <a:gd name="connsiteY1" fmla="*/ 11832003 h 12192003"/>
              <a:gd name="connsiteX2" fmla="*/ 1916833 w 2276833"/>
              <a:gd name="connsiteY2" fmla="*/ 360002 h 12192003"/>
              <a:gd name="connsiteX3" fmla="*/ 360000 w 2276833"/>
              <a:gd name="connsiteY3" fmla="*/ 360002 h 12192003"/>
              <a:gd name="connsiteX4" fmla="*/ 0 w 2276833"/>
              <a:gd name="connsiteY4" fmla="*/ 12192000 h 12192003"/>
              <a:gd name="connsiteX5" fmla="*/ 0 w 2276833"/>
              <a:gd name="connsiteY5" fmla="*/ 0 h 12192003"/>
              <a:gd name="connsiteX6" fmla="*/ 360000 w 2276833"/>
              <a:gd name="connsiteY6" fmla="*/ 0 h 12192003"/>
              <a:gd name="connsiteX7" fmla="*/ 360000 w 2276833"/>
              <a:gd name="connsiteY7" fmla="*/ 1 h 12192003"/>
              <a:gd name="connsiteX8" fmla="*/ 1916833 w 2276833"/>
              <a:gd name="connsiteY8" fmla="*/ 1 h 12192003"/>
              <a:gd name="connsiteX9" fmla="*/ 1916833 w 2276833"/>
              <a:gd name="connsiteY9" fmla="*/ 0 h 12192003"/>
              <a:gd name="connsiteX10" fmla="*/ 2276833 w 2276833"/>
              <a:gd name="connsiteY10" fmla="*/ 0 h 12192003"/>
              <a:gd name="connsiteX11" fmla="*/ 2276832 w 2276833"/>
              <a:gd name="connsiteY11" fmla="*/ 12192000 h 12192003"/>
              <a:gd name="connsiteX12" fmla="*/ 2266791 w 2276833"/>
              <a:gd name="connsiteY12" fmla="*/ 12192000 h 12192003"/>
              <a:gd name="connsiteX13" fmla="*/ 2266791 w 2276833"/>
              <a:gd name="connsiteY13" fmla="*/ 12192003 h 12192003"/>
              <a:gd name="connsiteX14" fmla="*/ 0 w 2276833"/>
              <a:gd name="connsiteY14" fmla="*/ 12192003 h 12192003"/>
              <a:gd name="connsiteX15" fmla="*/ 0 w 2276833"/>
              <a:gd name="connsiteY15" fmla="*/ 12192000 h 1219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6833" h="12192003">
                <a:moveTo>
                  <a:pt x="360000" y="11832003"/>
                </a:moveTo>
                <a:lnTo>
                  <a:pt x="1916832" y="11832003"/>
                </a:lnTo>
                <a:lnTo>
                  <a:pt x="1916833" y="360002"/>
                </a:lnTo>
                <a:lnTo>
                  <a:pt x="360000" y="360002"/>
                </a:lnTo>
                <a:close/>
                <a:moveTo>
                  <a:pt x="0" y="12192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1916833" y="1"/>
                </a:lnTo>
                <a:lnTo>
                  <a:pt x="1916833" y="0"/>
                </a:lnTo>
                <a:lnTo>
                  <a:pt x="2276833" y="0"/>
                </a:lnTo>
                <a:lnTo>
                  <a:pt x="2276832" y="12192000"/>
                </a:lnTo>
                <a:lnTo>
                  <a:pt x="2266791" y="12192000"/>
                </a:lnTo>
                <a:lnTo>
                  <a:pt x="2266791" y="12192003"/>
                </a:lnTo>
                <a:lnTo>
                  <a:pt x="0" y="12192003"/>
                </a:lnTo>
                <a:lnTo>
                  <a:pt x="0" y="12192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8" name="Picture 27" descr="York University Logo&#10;">
            <a:extLst>
              <a:ext uri="{FF2B5EF4-FFF2-40B4-BE49-F238E27FC236}">
                <a16:creationId xmlns:a16="http://schemas.microsoft.com/office/drawing/2014/main" id="{9C3BBD24-06A8-1A4A-99ED-8A60807077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03B2061-D856-4A41-B120-2B85C6C79AA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55512" y="358954"/>
            <a:ext cx="11480977" cy="1558925"/>
          </a:xfrm>
        </p:spPr>
        <p:txBody>
          <a:bodyPr bIns="180000" anchor="b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Drag and drop photo onto slide to add header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63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3739" userDrawn="1">
          <p15:clr>
            <a:srgbClr val="FBAE40"/>
          </p15:clr>
        </p15:guide>
        <p15:guide id="5" pos="3940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9" orient="horz" pos="1842" userDrawn="1">
          <p15:clr>
            <a:srgbClr val="FBAE40"/>
          </p15:clr>
        </p15:guide>
        <p15:guide id="10" orient="horz" pos="388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0ABD4336-A394-8946-8261-758F2EC73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87188" y="-254000"/>
            <a:ext cx="2167267" cy="4917440"/>
            <a:chOff x="12087188" y="-254000"/>
            <a:chExt cx="2167267" cy="491744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678B5D3-5E3C-F746-975F-BDCD08C8F4DC}"/>
                </a:ext>
              </a:extLst>
            </p:cNvPr>
            <p:cNvSpPr/>
            <p:nvPr userDrawn="1"/>
          </p:nvSpPr>
          <p:spPr>
            <a:xfrm>
              <a:off x="12254204" y="199076"/>
              <a:ext cx="2000251" cy="44643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1A4D6CF-AB15-9E40-B8B5-72B13906F0DA}"/>
                </a:ext>
              </a:extLst>
            </p:cNvPr>
            <p:cNvSpPr/>
            <p:nvPr userDrawn="1"/>
          </p:nvSpPr>
          <p:spPr>
            <a:xfrm>
              <a:off x="12254204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37C83726-8860-9C43-9F54-83491053B49C}"/>
                </a:ext>
              </a:extLst>
            </p:cNvPr>
            <p:cNvSpPr/>
            <p:nvPr userDrawn="1"/>
          </p:nvSpPr>
          <p:spPr>
            <a:xfrm flipH="1">
              <a:off x="12087188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37F699A-5DEF-6D4D-B350-C10DFAB8DB40}"/>
                </a:ext>
              </a:extLst>
            </p:cNvPr>
            <p:cNvSpPr txBox="1"/>
            <p:nvPr userDrawn="1"/>
          </p:nvSpPr>
          <p:spPr>
            <a:xfrm>
              <a:off x="12483865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565D00-8523-3A41-AF1A-5EDE41AE8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  <a:solidFill>
            <a:schemeClr val="bg1"/>
          </a:solidFill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902E00-9141-2942-BE5E-1EBFADC0CC8C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6BB5F2F-F596-C249-8BD4-AC755C6C33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0B93398-B2F0-0D4B-8824-7FF221E7D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35975" y="461900"/>
            <a:ext cx="1797275" cy="3842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96838" indent="-96838"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</a:pP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To add a photo, drag a photo onto the slide or click the icon in the placeholder to browse for your image.</a:t>
            </a:r>
          </a:p>
          <a:p>
            <a:pPr marL="96838" marR="0" lvl="0" indent="-968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If the image covers your text, right click the image, and select “Arrange - &gt;</a:t>
            </a: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Send to back”.</a:t>
            </a:r>
          </a:p>
          <a:p>
            <a:pPr marL="96838" indent="-96838"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</a:pPr>
            <a:r>
              <a: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Arial" charset="0"/>
              </a:rPr>
              <a:t>To change the image, delete the existing image to reset the photo placeholder functionality.</a:t>
            </a:r>
          </a:p>
          <a:p>
            <a:pPr marL="96838" marR="0" lvl="0" indent="-968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Cropping the image:</a:t>
            </a: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This slide is built with layered placeholders. You will need to move the dark overlay in order to click the photo</a:t>
            </a: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to crop.</a:t>
            </a: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Once the overlay is moved aside, right-click </a:t>
            </a: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on the image. Choose ‘Crop’ from the menu. Adjust size &amp; position. Press esc or click outside image area to exit cropping mode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800" y="348748"/>
            <a:ext cx="11480400" cy="1569600"/>
          </a:xfrm>
          <a:solidFill>
            <a:schemeClr val="tx1">
              <a:alpha val="54000"/>
            </a:schemeClr>
          </a:solidFill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A1CF8A-1741-6B40-A154-613324130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59" y="2468097"/>
            <a:ext cx="3514725" cy="455613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4" name="Text Placeholder 57">
            <a:extLst>
              <a:ext uri="{FF2B5EF4-FFF2-40B4-BE49-F238E27FC236}">
                <a16:creationId xmlns:a16="http://schemas.microsoft.com/office/drawing/2014/main" id="{A0685936-FD89-8644-B6EC-36AD7532F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3015397"/>
            <a:ext cx="3523302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5" name="Text Placeholder 53">
            <a:extLst>
              <a:ext uri="{FF2B5EF4-FFF2-40B4-BE49-F238E27FC236}">
                <a16:creationId xmlns:a16="http://schemas.microsoft.com/office/drawing/2014/main" id="{85171A1C-33F0-154B-A90A-134189461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38637" y="2468097"/>
            <a:ext cx="3514725" cy="455613"/>
          </a:xfr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  <a:endParaRPr lang="en-US" dirty="0"/>
          </a:p>
        </p:txBody>
      </p:sp>
      <p:sp>
        <p:nvSpPr>
          <p:cNvPr id="16" name="Text Placeholder 57">
            <a:extLst>
              <a:ext uri="{FF2B5EF4-FFF2-40B4-BE49-F238E27FC236}">
                <a16:creationId xmlns:a16="http://schemas.microsoft.com/office/drawing/2014/main" id="{1490539A-E4E2-DE44-B3A7-F6ADD2E83C6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8637" y="3015397"/>
            <a:ext cx="3510000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6" name="Text Placeholder 53">
            <a:extLst>
              <a:ext uri="{FF2B5EF4-FFF2-40B4-BE49-F238E27FC236}">
                <a16:creationId xmlns:a16="http://schemas.microsoft.com/office/drawing/2014/main" id="{A0CAE2A1-4EB9-AE45-A294-C7AF8E330E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75244" y="2468097"/>
            <a:ext cx="3513519" cy="455613"/>
          </a:xfr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7" name="Text Placeholder 57">
            <a:extLst>
              <a:ext uri="{FF2B5EF4-FFF2-40B4-BE49-F238E27FC236}">
                <a16:creationId xmlns:a16="http://schemas.microsoft.com/office/drawing/2014/main" id="{6A290EEA-CFEC-614B-B849-D38F318885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75244" y="3015397"/>
            <a:ext cx="3514385" cy="3138341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0" name="Picture 29" descr="York University Logo">
            <a:extLst>
              <a:ext uri="{FF2B5EF4-FFF2-40B4-BE49-F238E27FC236}">
                <a16:creationId xmlns:a16="http://schemas.microsoft.com/office/drawing/2014/main" id="{F1CD1720-798A-2144-8E95-90329F56E5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C3A69CB-0B60-2E46-9CE9-075656CED18E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AA6FF0F-EF68-C34F-8441-557C608E34D2}"/>
              </a:ext>
            </a:extLst>
          </p:cNvPr>
          <p:cNvSpPr/>
          <p:nvPr userDrawn="1"/>
        </p:nvSpPr>
        <p:spPr>
          <a:xfrm rot="5400000">
            <a:off x="4957584" y="-4957585"/>
            <a:ext cx="2276833" cy="12192003"/>
          </a:xfrm>
          <a:custGeom>
            <a:avLst/>
            <a:gdLst>
              <a:gd name="connsiteX0" fmla="*/ 360000 w 2276833"/>
              <a:gd name="connsiteY0" fmla="*/ 11832003 h 12192003"/>
              <a:gd name="connsiteX1" fmla="*/ 1916832 w 2276833"/>
              <a:gd name="connsiteY1" fmla="*/ 11832003 h 12192003"/>
              <a:gd name="connsiteX2" fmla="*/ 1916833 w 2276833"/>
              <a:gd name="connsiteY2" fmla="*/ 360002 h 12192003"/>
              <a:gd name="connsiteX3" fmla="*/ 360000 w 2276833"/>
              <a:gd name="connsiteY3" fmla="*/ 360002 h 12192003"/>
              <a:gd name="connsiteX4" fmla="*/ 0 w 2276833"/>
              <a:gd name="connsiteY4" fmla="*/ 12192000 h 12192003"/>
              <a:gd name="connsiteX5" fmla="*/ 0 w 2276833"/>
              <a:gd name="connsiteY5" fmla="*/ 0 h 12192003"/>
              <a:gd name="connsiteX6" fmla="*/ 360000 w 2276833"/>
              <a:gd name="connsiteY6" fmla="*/ 0 h 12192003"/>
              <a:gd name="connsiteX7" fmla="*/ 360000 w 2276833"/>
              <a:gd name="connsiteY7" fmla="*/ 1 h 12192003"/>
              <a:gd name="connsiteX8" fmla="*/ 1916833 w 2276833"/>
              <a:gd name="connsiteY8" fmla="*/ 1 h 12192003"/>
              <a:gd name="connsiteX9" fmla="*/ 1916833 w 2276833"/>
              <a:gd name="connsiteY9" fmla="*/ 0 h 12192003"/>
              <a:gd name="connsiteX10" fmla="*/ 2276833 w 2276833"/>
              <a:gd name="connsiteY10" fmla="*/ 0 h 12192003"/>
              <a:gd name="connsiteX11" fmla="*/ 2276832 w 2276833"/>
              <a:gd name="connsiteY11" fmla="*/ 12192000 h 12192003"/>
              <a:gd name="connsiteX12" fmla="*/ 2266791 w 2276833"/>
              <a:gd name="connsiteY12" fmla="*/ 12192000 h 12192003"/>
              <a:gd name="connsiteX13" fmla="*/ 2266791 w 2276833"/>
              <a:gd name="connsiteY13" fmla="*/ 12192003 h 12192003"/>
              <a:gd name="connsiteX14" fmla="*/ 0 w 2276833"/>
              <a:gd name="connsiteY14" fmla="*/ 12192003 h 12192003"/>
              <a:gd name="connsiteX15" fmla="*/ 0 w 2276833"/>
              <a:gd name="connsiteY15" fmla="*/ 12192000 h 1219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6833" h="12192003">
                <a:moveTo>
                  <a:pt x="360000" y="11832003"/>
                </a:moveTo>
                <a:lnTo>
                  <a:pt x="1916832" y="11832003"/>
                </a:lnTo>
                <a:lnTo>
                  <a:pt x="1916833" y="360002"/>
                </a:lnTo>
                <a:lnTo>
                  <a:pt x="360000" y="360002"/>
                </a:lnTo>
                <a:close/>
                <a:moveTo>
                  <a:pt x="0" y="12192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1916833" y="1"/>
                </a:lnTo>
                <a:lnTo>
                  <a:pt x="1916833" y="0"/>
                </a:lnTo>
                <a:lnTo>
                  <a:pt x="2276833" y="0"/>
                </a:lnTo>
                <a:lnTo>
                  <a:pt x="2276832" y="12192000"/>
                </a:lnTo>
                <a:lnTo>
                  <a:pt x="2266791" y="12192000"/>
                </a:lnTo>
                <a:lnTo>
                  <a:pt x="2266791" y="12192003"/>
                </a:lnTo>
                <a:lnTo>
                  <a:pt x="0" y="12192003"/>
                </a:lnTo>
                <a:lnTo>
                  <a:pt x="0" y="12192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210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2547" userDrawn="1">
          <p15:clr>
            <a:srgbClr val="FBAE40"/>
          </p15:clr>
        </p15:guide>
        <p15:guide id="5" pos="2732" userDrawn="1">
          <p15:clr>
            <a:srgbClr val="FBAE40"/>
          </p15:clr>
        </p15:guide>
        <p15:guide id="6" pos="4947" userDrawn="1">
          <p15:clr>
            <a:srgbClr val="FBAE40"/>
          </p15:clr>
        </p15:guide>
        <p15:guide id="7" pos="5148" userDrawn="1">
          <p15:clr>
            <a:srgbClr val="FBAE40"/>
          </p15:clr>
        </p15:guide>
        <p15:guide id="8" pos="7363" userDrawn="1">
          <p15:clr>
            <a:srgbClr val="FBAE40"/>
          </p15:clr>
        </p15:guide>
        <p15:guide id="11" orient="horz" pos="1843" userDrawn="1">
          <p15:clr>
            <a:srgbClr val="FBAE40"/>
          </p15:clr>
        </p15:guide>
        <p15:guide id="12" orient="horz" pos="388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00B7A318-AF95-C64A-9742-DB1B6ECAF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87188" y="-254000"/>
            <a:ext cx="2167267" cy="4917440"/>
            <a:chOff x="12087188" y="-254000"/>
            <a:chExt cx="2167267" cy="491744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6EAEB48-48CA-924E-80EB-0D1797E4D96E}"/>
                </a:ext>
              </a:extLst>
            </p:cNvPr>
            <p:cNvSpPr/>
            <p:nvPr userDrawn="1"/>
          </p:nvSpPr>
          <p:spPr>
            <a:xfrm>
              <a:off x="12254204" y="199076"/>
              <a:ext cx="2000251" cy="44643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859D891-5A58-AD47-95FC-E659DE2EB075}"/>
                </a:ext>
              </a:extLst>
            </p:cNvPr>
            <p:cNvSpPr/>
            <p:nvPr userDrawn="1"/>
          </p:nvSpPr>
          <p:spPr>
            <a:xfrm>
              <a:off x="12254204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" name="Right Triangle 29">
              <a:extLst>
                <a:ext uri="{FF2B5EF4-FFF2-40B4-BE49-F238E27FC236}">
                  <a16:creationId xmlns:a16="http://schemas.microsoft.com/office/drawing/2014/main" id="{AEC968F2-950A-BB4A-AE63-A6C35D8C4E2C}"/>
                </a:ext>
              </a:extLst>
            </p:cNvPr>
            <p:cNvSpPr/>
            <p:nvPr userDrawn="1"/>
          </p:nvSpPr>
          <p:spPr>
            <a:xfrm flipH="1">
              <a:off x="12087188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C9B3ED5-A7F5-F04D-B2FF-378CE1BBBA9F}"/>
                </a:ext>
              </a:extLst>
            </p:cNvPr>
            <p:cNvSpPr txBox="1"/>
            <p:nvPr userDrawn="1"/>
          </p:nvSpPr>
          <p:spPr>
            <a:xfrm>
              <a:off x="12483865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7E0ECFF-121E-054B-8DCF-5C9116034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A22C250-B3C1-6644-99DF-533EEC469E0B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F1A7A67-75D1-B346-90CF-2827CAC823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  <p:sp>
        <p:nvSpPr>
          <p:cNvPr id="69" name="Title 1">
            <a:extLst>
              <a:ext uri="{FF2B5EF4-FFF2-40B4-BE49-F238E27FC236}">
                <a16:creationId xmlns:a16="http://schemas.microsoft.com/office/drawing/2014/main" id="{20E1D805-0FBE-4047-AA28-F7B71DA35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800" y="357216"/>
            <a:ext cx="11480400" cy="1562400"/>
          </a:xfrm>
          <a:solidFill>
            <a:schemeClr val="tx1">
              <a:alpha val="54000"/>
            </a:schemeClr>
          </a:solidFill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AED740-9869-424A-98FC-8ABAD1295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35975" y="461900"/>
            <a:ext cx="1797275" cy="3842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96838" indent="-96838"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</a:pP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To add a photo, drag a photo onto the slide or click the icon in the placeholder to browse for your image.</a:t>
            </a:r>
          </a:p>
          <a:p>
            <a:pPr marL="96838" marR="0" lvl="0" indent="-968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If the image covers your text, right click the image, and select “Arrange - &gt;</a:t>
            </a: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Send to back”.</a:t>
            </a:r>
          </a:p>
          <a:p>
            <a:pPr marL="96838" indent="-96838"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</a:pPr>
            <a:r>
              <a: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Arial" charset="0"/>
              </a:rPr>
              <a:t>To change the image, delete the existing image to reset the photo placeholder functionality.</a:t>
            </a:r>
          </a:p>
          <a:p>
            <a:pPr marL="96838" marR="0" lvl="0" indent="-968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Cropping the image:</a:t>
            </a: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This slide is built with layered placeholders. You will need to move the dark overlay in order to click the photo</a:t>
            </a: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to crop.</a:t>
            </a: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b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</a:br>
            <a:r>
              <a:rPr lang="en-US"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Once the overlay is moved aside, right-click </a:t>
            </a:r>
            <a:r>
              <a:rPr lang="en-US" sz="900" b="0" i="0">
                <a:solidFill>
                  <a:schemeClr val="tx1">
                    <a:lumMod val="75000"/>
                    <a:lumOff val="25000"/>
                  </a:schemeClr>
                </a:solidFill>
                <a:latin typeface="IBM Plex Sans" panose="020B0503050203000203" pitchFamily="34" charset="77"/>
                <a:ea typeface="Roboto" charset="0"/>
                <a:cs typeface="Roboto" charset="0"/>
              </a:rPr>
              <a:t>on the image. Choose ‘Crop’ from the menu. Adjust size &amp; position. Press esc or click outside image area to exit cropping mode</a:t>
            </a:r>
          </a:p>
        </p:txBody>
      </p:sp>
      <p:pic>
        <p:nvPicPr>
          <p:cNvPr id="32" name="Picture 31" descr="York University Logo">
            <a:extLst>
              <a:ext uri="{FF2B5EF4-FFF2-40B4-BE49-F238E27FC236}">
                <a16:creationId xmlns:a16="http://schemas.microsoft.com/office/drawing/2014/main" id="{E8D4B176-2C79-484B-A8DE-FEC4A3AFEB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A1CF8A-1741-6B40-A154-613324130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60" y="2467711"/>
            <a:ext cx="2539980" cy="455613"/>
          </a:xfrm>
        </p:spPr>
        <p:txBody>
          <a:bodyPr lIns="0" anchor="b">
            <a:noAutofit/>
          </a:bodyPr>
          <a:lstStyle>
            <a:lvl1pPr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6" name="Text Placeholder 57">
            <a:extLst>
              <a:ext uri="{FF2B5EF4-FFF2-40B4-BE49-F238E27FC236}">
                <a16:creationId xmlns:a16="http://schemas.microsoft.com/office/drawing/2014/main" id="{CD95C082-98A0-6748-A678-AAFE8DE67E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3015397"/>
            <a:ext cx="2540254" cy="3138341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7" name="Text Placeholder 53">
            <a:extLst>
              <a:ext uri="{FF2B5EF4-FFF2-40B4-BE49-F238E27FC236}">
                <a16:creationId xmlns:a16="http://schemas.microsoft.com/office/drawing/2014/main" id="{05ABEBBB-8B74-7A42-8A9F-A3DDD027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2808" y="2467711"/>
            <a:ext cx="2552855" cy="455613"/>
          </a:xfrm>
        </p:spPr>
        <p:txBody>
          <a:bodyPr lIns="0" anchor="b">
            <a:noAutofit/>
          </a:bodyPr>
          <a:lstStyle>
            <a:lvl1pPr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8" name="Text Placeholder 57">
            <a:extLst>
              <a:ext uri="{FF2B5EF4-FFF2-40B4-BE49-F238E27FC236}">
                <a16:creationId xmlns:a16="http://schemas.microsoft.com/office/drawing/2014/main" id="{D443BBF1-455E-AF49-A986-7358896677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82530" y="3015397"/>
            <a:ext cx="2553130" cy="3138341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2" name="Text Placeholder 53">
            <a:extLst>
              <a:ext uri="{FF2B5EF4-FFF2-40B4-BE49-F238E27FC236}">
                <a16:creationId xmlns:a16="http://schemas.microsoft.com/office/drawing/2014/main" id="{4952AB17-501E-A84A-B8E5-47E1F3E05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4750" y="2467711"/>
            <a:ext cx="2562128" cy="455613"/>
          </a:xfrm>
        </p:spPr>
        <p:txBody>
          <a:bodyPr lIns="0" anchor="b">
            <a:noAutofit/>
          </a:bodyPr>
          <a:lstStyle>
            <a:lvl1pPr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9" name="Text Placeholder 57">
            <a:extLst>
              <a:ext uri="{FF2B5EF4-FFF2-40B4-BE49-F238E27FC236}">
                <a16:creationId xmlns:a16="http://schemas.microsoft.com/office/drawing/2014/main" id="{993B8260-5652-8746-BF74-85470FB855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751" y="3015397"/>
            <a:ext cx="2562404" cy="3138341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4" name="Text Placeholder 53">
            <a:extLst>
              <a:ext uri="{FF2B5EF4-FFF2-40B4-BE49-F238E27FC236}">
                <a16:creationId xmlns:a16="http://schemas.microsoft.com/office/drawing/2014/main" id="{DF00A96C-E66D-9343-B080-A9DE193668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32890" y="2467711"/>
            <a:ext cx="2555873" cy="455613"/>
          </a:xfrm>
        </p:spPr>
        <p:txBody>
          <a:bodyPr lIns="0" anchor="b">
            <a:noAutofit/>
          </a:bodyPr>
          <a:lstStyle>
            <a:lvl1pPr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20" name="Text Placeholder 57">
            <a:extLst>
              <a:ext uri="{FF2B5EF4-FFF2-40B4-BE49-F238E27FC236}">
                <a16:creationId xmlns:a16="http://schemas.microsoft.com/office/drawing/2014/main" id="{0E4B3554-1F36-134D-A7B1-C7726BF5C8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32890" y="3015397"/>
            <a:ext cx="2556148" cy="3138341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A81A7D1D-57C2-7F4D-86FF-CCB8244B5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957584" y="-4957585"/>
            <a:ext cx="2276833" cy="12192003"/>
          </a:xfrm>
          <a:custGeom>
            <a:avLst/>
            <a:gdLst>
              <a:gd name="connsiteX0" fmla="*/ 360000 w 2276833"/>
              <a:gd name="connsiteY0" fmla="*/ 11832003 h 12192003"/>
              <a:gd name="connsiteX1" fmla="*/ 1916832 w 2276833"/>
              <a:gd name="connsiteY1" fmla="*/ 11832003 h 12192003"/>
              <a:gd name="connsiteX2" fmla="*/ 1916833 w 2276833"/>
              <a:gd name="connsiteY2" fmla="*/ 360002 h 12192003"/>
              <a:gd name="connsiteX3" fmla="*/ 360000 w 2276833"/>
              <a:gd name="connsiteY3" fmla="*/ 360002 h 12192003"/>
              <a:gd name="connsiteX4" fmla="*/ 0 w 2276833"/>
              <a:gd name="connsiteY4" fmla="*/ 12192000 h 12192003"/>
              <a:gd name="connsiteX5" fmla="*/ 0 w 2276833"/>
              <a:gd name="connsiteY5" fmla="*/ 0 h 12192003"/>
              <a:gd name="connsiteX6" fmla="*/ 360000 w 2276833"/>
              <a:gd name="connsiteY6" fmla="*/ 0 h 12192003"/>
              <a:gd name="connsiteX7" fmla="*/ 360000 w 2276833"/>
              <a:gd name="connsiteY7" fmla="*/ 1 h 12192003"/>
              <a:gd name="connsiteX8" fmla="*/ 1916833 w 2276833"/>
              <a:gd name="connsiteY8" fmla="*/ 1 h 12192003"/>
              <a:gd name="connsiteX9" fmla="*/ 1916833 w 2276833"/>
              <a:gd name="connsiteY9" fmla="*/ 0 h 12192003"/>
              <a:gd name="connsiteX10" fmla="*/ 2276833 w 2276833"/>
              <a:gd name="connsiteY10" fmla="*/ 0 h 12192003"/>
              <a:gd name="connsiteX11" fmla="*/ 2276832 w 2276833"/>
              <a:gd name="connsiteY11" fmla="*/ 12192000 h 12192003"/>
              <a:gd name="connsiteX12" fmla="*/ 2266791 w 2276833"/>
              <a:gd name="connsiteY12" fmla="*/ 12192000 h 12192003"/>
              <a:gd name="connsiteX13" fmla="*/ 2266791 w 2276833"/>
              <a:gd name="connsiteY13" fmla="*/ 12192003 h 12192003"/>
              <a:gd name="connsiteX14" fmla="*/ 0 w 2276833"/>
              <a:gd name="connsiteY14" fmla="*/ 12192003 h 12192003"/>
              <a:gd name="connsiteX15" fmla="*/ 0 w 2276833"/>
              <a:gd name="connsiteY15" fmla="*/ 12192000 h 1219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6833" h="12192003">
                <a:moveTo>
                  <a:pt x="360000" y="11832003"/>
                </a:moveTo>
                <a:lnTo>
                  <a:pt x="1916832" y="11832003"/>
                </a:lnTo>
                <a:lnTo>
                  <a:pt x="1916833" y="360002"/>
                </a:lnTo>
                <a:lnTo>
                  <a:pt x="360000" y="360002"/>
                </a:lnTo>
                <a:close/>
                <a:moveTo>
                  <a:pt x="0" y="12192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1916833" y="1"/>
                </a:lnTo>
                <a:lnTo>
                  <a:pt x="1916833" y="0"/>
                </a:lnTo>
                <a:lnTo>
                  <a:pt x="2276833" y="0"/>
                </a:lnTo>
                <a:lnTo>
                  <a:pt x="2276832" y="12192000"/>
                </a:lnTo>
                <a:lnTo>
                  <a:pt x="2266791" y="12192000"/>
                </a:lnTo>
                <a:lnTo>
                  <a:pt x="2266791" y="12192003"/>
                </a:lnTo>
                <a:lnTo>
                  <a:pt x="0" y="12192003"/>
                </a:lnTo>
                <a:lnTo>
                  <a:pt x="0" y="12192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9E4E51C-FB87-8B4E-8FE3-8608D1425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30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FBAE40"/>
          </p15:clr>
        </p15:guide>
        <p15:guide id="2" pos="7680" userDrawn="1">
          <p15:clr>
            <a:srgbClr val="FBAE40"/>
          </p15:clr>
        </p15:guide>
        <p15:guide id="3" pos="316" userDrawn="1">
          <p15:clr>
            <a:srgbClr val="FBAE40"/>
          </p15:clr>
        </p15:guide>
        <p15:guide id="4" pos="1927" userDrawn="1">
          <p15:clr>
            <a:srgbClr val="FBAE40"/>
          </p15:clr>
        </p15:guide>
        <p15:guide id="5" pos="2128" userDrawn="1">
          <p15:clr>
            <a:srgbClr val="FBAE40"/>
          </p15:clr>
        </p15:guide>
        <p15:guide id="6" pos="3739" userDrawn="1">
          <p15:clr>
            <a:srgbClr val="FBAE40"/>
          </p15:clr>
        </p15:guide>
        <p15:guide id="7" pos="3940" userDrawn="1">
          <p15:clr>
            <a:srgbClr val="FBAE40"/>
          </p15:clr>
        </p15:guide>
        <p15:guide id="8" pos="5551" userDrawn="1">
          <p15:clr>
            <a:srgbClr val="FBAE40"/>
          </p15:clr>
        </p15:guide>
        <p15:guide id="9" pos="5752" userDrawn="1">
          <p15:clr>
            <a:srgbClr val="FBAE40"/>
          </p15:clr>
        </p15:guide>
        <p15:guide id="10" pos="7363" userDrawn="1">
          <p15:clr>
            <a:srgbClr val="FBAE40"/>
          </p15:clr>
        </p15:guide>
        <p15:guide id="11" orient="horz" userDrawn="1">
          <p15:clr>
            <a:srgbClr val="FBAE40"/>
          </p15:clr>
        </p15:guide>
        <p15:guide id="12" orient="horz" pos="4320" userDrawn="1">
          <p15:clr>
            <a:srgbClr val="FBAE40"/>
          </p15:clr>
        </p15:guide>
        <p15:guide id="13" orient="horz" pos="1843" userDrawn="1">
          <p15:clr>
            <a:srgbClr val="FBAE40"/>
          </p15:clr>
        </p15:guide>
        <p15:guide id="14" orient="horz" pos="388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EA3B59-861D-CC42-A8F6-D7799EDD6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9" name="Text Placeholder 57">
            <a:extLst>
              <a:ext uri="{FF2B5EF4-FFF2-40B4-BE49-F238E27FC236}">
                <a16:creationId xmlns:a16="http://schemas.microsoft.com/office/drawing/2014/main" id="{82A7616C-08E1-5C4A-94C3-59BF945740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196975"/>
            <a:ext cx="5469192" cy="3631399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F470C1-9891-4042-9E4B-7B72C488D5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99187" y="1196975"/>
            <a:ext cx="5481638" cy="3631963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0C011D8-2A62-E249-872A-5B51381422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983481"/>
            <a:ext cx="12192000" cy="1182370"/>
          </a:xfrm>
          <a:solidFill>
            <a:schemeClr val="accent1"/>
          </a:solidFill>
        </p:spPr>
        <p:txBody>
          <a:bodyPr lIns="360000" rIns="360000" anchor="ctr">
            <a:noAutofit/>
          </a:bodyPr>
          <a:lstStyle>
            <a:lvl1pPr algn="ctr">
              <a:spcBef>
                <a:spcPts val="0"/>
              </a:spcBef>
              <a:defRPr sz="25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add key message here</a:t>
            </a:r>
            <a:endParaRPr lang="en-US" dirty="0"/>
          </a:p>
        </p:txBody>
      </p:sp>
      <p:pic>
        <p:nvPicPr>
          <p:cNvPr id="11" name="Picture 10" descr="York University Logo">
            <a:extLst>
              <a:ext uri="{FF2B5EF4-FFF2-40B4-BE49-F238E27FC236}">
                <a16:creationId xmlns:a16="http://schemas.microsoft.com/office/drawing/2014/main" id="{ACA75758-CE2F-AD4D-9C00-A5C4D75409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83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3772" userDrawn="1">
          <p15:clr>
            <a:srgbClr val="FBAE40"/>
          </p15:clr>
        </p15:guide>
        <p15:guide id="5" pos="3908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7" orient="horz" pos="3045" userDrawn="1">
          <p15:clr>
            <a:srgbClr val="FBAE40"/>
          </p15:clr>
        </p15:guide>
        <p15:guide id="9" orient="horz" pos="754" userDrawn="1">
          <p15:clr>
            <a:srgbClr val="FBAE40"/>
          </p15:clr>
        </p15:guide>
        <p15:guide id="10" orient="horz" pos="388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Slide - Right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2438-6E57-9647-843B-BA5F13D0A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380" y="241403"/>
            <a:ext cx="11161240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5B00F938-8D68-9B4D-9BF9-D2B9ADDA70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9197" y="1196975"/>
            <a:ext cx="6773796" cy="2377498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 descr="York University Logo">
            <a:extLst>
              <a:ext uri="{FF2B5EF4-FFF2-40B4-BE49-F238E27FC236}">
                <a16:creationId xmlns:a16="http://schemas.microsoft.com/office/drawing/2014/main" id="{422D4709-976D-8A4B-91D9-0F46B2A3B2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F7FFA-B04E-C541-A81B-39886A3ECF51}"/>
              </a:ext>
            </a:extLst>
          </p:cNvPr>
          <p:cNvSpPr/>
          <p:nvPr userDrawn="1"/>
        </p:nvSpPr>
        <p:spPr>
          <a:xfrm>
            <a:off x="7464425" y="1196976"/>
            <a:ext cx="4727575" cy="49689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92504-3200-184C-B462-F52FB17C00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04938" y="3789363"/>
            <a:ext cx="3775886" cy="220037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supporting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4EFEAB-5229-BC4B-901B-5A2A517F55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6871" y="1400175"/>
            <a:ext cx="3795771" cy="2173288"/>
          </a:xfrm>
          <a:prstGeom prst="callout1">
            <a:avLst>
              <a:gd name="adj1" fmla="val 99688"/>
              <a:gd name="adj2" fmla="val 118"/>
              <a:gd name="adj3" fmla="val 99626"/>
              <a:gd name="adj4" fmla="val 99603"/>
            </a:avLst>
          </a:prstGeom>
          <a:ln w="12700">
            <a:solidFill>
              <a:schemeClr val="bg1"/>
            </a:solidFill>
          </a:ln>
        </p:spPr>
        <p:txBody>
          <a:bodyPr bIns="180000" anchor="b">
            <a:noAutofit/>
          </a:bodyPr>
          <a:lstStyle>
            <a:lvl1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 dirty="0"/>
              <a:t>XX% </a:t>
            </a:r>
          </a:p>
          <a:p>
            <a:pPr lvl="0"/>
            <a:r>
              <a:rPr lang="en-US" dirty="0"/>
              <a:t>Key takeaway here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1AB37550-8A87-7441-9466-8056CD272C0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19197" y="3789040"/>
            <a:ext cx="6773796" cy="2377497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318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5" pos="4702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9" orient="horz" pos="2251" userDrawn="1">
          <p15:clr>
            <a:srgbClr val="FBAE40"/>
          </p15:clr>
        </p15:guide>
        <p15:guide id="10" orient="horz" pos="2387" userDrawn="1">
          <p15:clr>
            <a:srgbClr val="FBAE40"/>
          </p15:clr>
        </p15:guide>
        <p15:guide id="11" orient="horz" pos="754" userDrawn="1">
          <p15:clr>
            <a:srgbClr val="FBAE40"/>
          </p15:clr>
        </p15:guide>
        <p15:guide id="12" orient="horz" pos="3884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Slide - Left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2438-6E57-9647-843B-BA5F13D0A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380" y="241403"/>
            <a:ext cx="11161240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pic>
        <p:nvPicPr>
          <p:cNvPr id="15" name="Picture 14" descr="York University Logo&#10;">
            <a:extLst>
              <a:ext uri="{FF2B5EF4-FFF2-40B4-BE49-F238E27FC236}">
                <a16:creationId xmlns:a16="http://schemas.microsoft.com/office/drawing/2014/main" id="{30D26959-709E-344A-9D91-500503F8D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F7FFA-B04E-C541-A81B-39886A3ECF51}"/>
              </a:ext>
            </a:extLst>
          </p:cNvPr>
          <p:cNvSpPr/>
          <p:nvPr userDrawn="1"/>
        </p:nvSpPr>
        <p:spPr>
          <a:xfrm>
            <a:off x="0" y="1196975"/>
            <a:ext cx="4709020" cy="4975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627D0DAE-E129-5445-8C07-39C5633DAD9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07029" y="3789040"/>
            <a:ext cx="6773796" cy="2377497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3C53C104-C340-4445-B597-ADA10F2292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7029" y="1196975"/>
            <a:ext cx="6773796" cy="2377498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92504-3200-184C-B462-F52FB17C00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784" y="3741738"/>
            <a:ext cx="3689059" cy="2248001"/>
          </a:xfrm>
        </p:spPr>
        <p:txBody>
          <a:bodyPr bIns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supporting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4EFEAB-5229-BC4B-901B-5A2A517F55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175" y="1400175"/>
            <a:ext cx="3708487" cy="2215480"/>
          </a:xfrm>
          <a:prstGeom prst="callout1">
            <a:avLst>
              <a:gd name="adj1" fmla="val 99688"/>
              <a:gd name="adj2" fmla="val 118"/>
              <a:gd name="adj3" fmla="val 99626"/>
              <a:gd name="adj4" fmla="val 99603"/>
            </a:avLst>
          </a:prstGeom>
          <a:ln w="12700">
            <a:solidFill>
              <a:schemeClr val="bg1"/>
            </a:solidFill>
          </a:ln>
        </p:spPr>
        <p:txBody>
          <a:bodyPr bIns="0" anchor="b">
            <a:noAutofit/>
          </a:bodyPr>
          <a:lstStyle>
            <a:lvl1pPr>
              <a:defRPr sz="28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  <a:lvl2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2pPr>
            <a:lvl3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en-US" dirty="0"/>
              <a:t>XX% </a:t>
            </a:r>
          </a:p>
          <a:p>
            <a:pPr lvl="0"/>
            <a:r>
              <a:rPr lang="en-US" dirty="0"/>
              <a:t>Key takeaway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27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7" orient="horz" pos="754" userDrawn="1">
          <p15:clr>
            <a:srgbClr val="FBAE40"/>
          </p15:clr>
        </p15:guide>
        <p15:guide id="8" orient="horz" pos="2251" userDrawn="1">
          <p15:clr>
            <a:srgbClr val="FBAE40"/>
          </p15:clr>
        </p15:guide>
        <p15:guide id="9" orient="horz" pos="2387" userDrawn="1">
          <p15:clr>
            <a:srgbClr val="FBAE40"/>
          </p15:clr>
        </p15:guide>
        <p15:guide id="10" orient="horz" pos="388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lumn Slid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FD4B6989-F90F-3540-B459-E0BE32A07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87188" y="-254000"/>
            <a:ext cx="2167267" cy="2173235"/>
            <a:chOff x="12087188" y="-254000"/>
            <a:chExt cx="2167267" cy="217323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D2173E-D878-4740-90EB-CA07169DA88F}"/>
                </a:ext>
              </a:extLst>
            </p:cNvPr>
            <p:cNvSpPr/>
            <p:nvPr userDrawn="1"/>
          </p:nvSpPr>
          <p:spPr>
            <a:xfrm>
              <a:off x="12254204" y="199076"/>
              <a:ext cx="2000251" cy="172015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CED0850-027D-4E45-B12D-7FB26A0F98AC}"/>
                </a:ext>
              </a:extLst>
            </p:cNvPr>
            <p:cNvSpPr/>
            <p:nvPr userDrawn="1"/>
          </p:nvSpPr>
          <p:spPr>
            <a:xfrm>
              <a:off x="12254204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CD2A2308-A29F-F24B-9343-825F7C12ECFF}"/>
                </a:ext>
              </a:extLst>
            </p:cNvPr>
            <p:cNvSpPr/>
            <p:nvPr userDrawn="1"/>
          </p:nvSpPr>
          <p:spPr>
            <a:xfrm flipH="1">
              <a:off x="12087188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816774A-34AD-5B46-885F-33D516C7EEBA}"/>
                </a:ext>
              </a:extLst>
            </p:cNvPr>
            <p:cNvSpPr txBox="1"/>
            <p:nvPr userDrawn="1"/>
          </p:nvSpPr>
          <p:spPr>
            <a:xfrm>
              <a:off x="12483865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996C894-1126-CC4E-B48F-FABE58430EC9}"/>
                </a:ext>
              </a:extLst>
            </p:cNvPr>
            <p:cNvSpPr txBox="1"/>
            <p:nvPr userDrawn="1"/>
          </p:nvSpPr>
          <p:spPr>
            <a:xfrm>
              <a:off x="12335975" y="461901"/>
              <a:ext cx="1797275" cy="141714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To change the image, delete the existing image to reset the photo placeholder functionality.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2DE9D7-90CC-8047-8F7B-835D25D3B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  <a:solidFill>
            <a:schemeClr val="bg1"/>
          </a:solidFill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DC16862-5469-E448-AEB8-7C21763B1CF5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F7B01E6-D212-7445-9084-4B465A1B82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D33E130-96B9-2A4D-8ECC-62AAABB506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8866" y="225425"/>
            <a:ext cx="7197753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9D18FA23-2CD1-AD41-99C8-1AC86935DD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866" y="1268412"/>
            <a:ext cx="7201959" cy="4897437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York University Logo">
            <a:extLst>
              <a:ext uri="{FF2B5EF4-FFF2-40B4-BE49-F238E27FC236}">
                <a16:creationId xmlns:a16="http://schemas.microsoft.com/office/drawing/2014/main" id="{70AB483B-B616-384E-83C0-785A1EA163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19" name="Freeform 18">
            <a:extLst>
              <a:ext uri="{FF2B5EF4-FFF2-40B4-BE49-F238E27FC236}">
                <a16:creationId xmlns:a16="http://schemas.microsoft.com/office/drawing/2014/main" id="{43A43FB6-03C7-CC41-BCE9-0DF5F24BF3CB}"/>
              </a:ext>
            </a:extLst>
          </p:cNvPr>
          <p:cNvSpPr/>
          <p:nvPr userDrawn="1"/>
        </p:nvSpPr>
        <p:spPr>
          <a:xfrm>
            <a:off x="182982" y="179445"/>
            <a:ext cx="3913029" cy="6499333"/>
          </a:xfrm>
          <a:custGeom>
            <a:avLst/>
            <a:gdLst>
              <a:gd name="connsiteX0" fmla="*/ 180000 w 3913029"/>
              <a:gd name="connsiteY0" fmla="*/ 180000 h 6499333"/>
              <a:gd name="connsiteX1" fmla="*/ 180000 w 3913029"/>
              <a:gd name="connsiteY1" fmla="*/ 6318469 h 6499333"/>
              <a:gd name="connsiteX2" fmla="*/ 3731334 w 3913029"/>
              <a:gd name="connsiteY2" fmla="*/ 6318469 h 6499333"/>
              <a:gd name="connsiteX3" fmla="*/ 3731334 w 3913029"/>
              <a:gd name="connsiteY3" fmla="*/ 180000 h 6499333"/>
              <a:gd name="connsiteX4" fmla="*/ 0 w 3913029"/>
              <a:gd name="connsiteY4" fmla="*/ 0 h 6499333"/>
              <a:gd name="connsiteX5" fmla="*/ 3913029 w 3913029"/>
              <a:gd name="connsiteY5" fmla="*/ 0 h 6499333"/>
              <a:gd name="connsiteX6" fmla="*/ 3913029 w 3913029"/>
              <a:gd name="connsiteY6" fmla="*/ 180000 h 6499333"/>
              <a:gd name="connsiteX7" fmla="*/ 3911334 w 3913029"/>
              <a:gd name="connsiteY7" fmla="*/ 180000 h 6499333"/>
              <a:gd name="connsiteX8" fmla="*/ 3911334 w 3913029"/>
              <a:gd name="connsiteY8" fmla="*/ 6318469 h 6499333"/>
              <a:gd name="connsiteX9" fmla="*/ 3913029 w 3913029"/>
              <a:gd name="connsiteY9" fmla="*/ 6318469 h 6499333"/>
              <a:gd name="connsiteX10" fmla="*/ 3913029 w 3913029"/>
              <a:gd name="connsiteY10" fmla="*/ 6498469 h 6499333"/>
              <a:gd name="connsiteX11" fmla="*/ 3911334 w 3913029"/>
              <a:gd name="connsiteY11" fmla="*/ 6498469 h 6499333"/>
              <a:gd name="connsiteX12" fmla="*/ 3911334 w 3913029"/>
              <a:gd name="connsiteY12" fmla="*/ 6499333 h 6499333"/>
              <a:gd name="connsiteX13" fmla="*/ 3731334 w 3913029"/>
              <a:gd name="connsiteY13" fmla="*/ 6499333 h 6499333"/>
              <a:gd name="connsiteX14" fmla="*/ 3731334 w 3913029"/>
              <a:gd name="connsiteY14" fmla="*/ 6498469 h 6499333"/>
              <a:gd name="connsiteX15" fmla="*/ 180000 w 3913029"/>
              <a:gd name="connsiteY15" fmla="*/ 6498469 h 6499333"/>
              <a:gd name="connsiteX16" fmla="*/ 180000 w 3913029"/>
              <a:gd name="connsiteY16" fmla="*/ 6499333 h 6499333"/>
              <a:gd name="connsiteX17" fmla="*/ 0 w 3913029"/>
              <a:gd name="connsiteY17" fmla="*/ 6499333 h 6499333"/>
              <a:gd name="connsiteX18" fmla="*/ 0 w 3913029"/>
              <a:gd name="connsiteY18" fmla="*/ 6498469 h 6499333"/>
              <a:gd name="connsiteX19" fmla="*/ 0 w 3913029"/>
              <a:gd name="connsiteY19" fmla="*/ 6318469 h 6499333"/>
              <a:gd name="connsiteX20" fmla="*/ 0 w 3913029"/>
              <a:gd name="connsiteY20" fmla="*/ 180000 h 6499333"/>
              <a:gd name="connsiteX21" fmla="*/ 0 w 3913029"/>
              <a:gd name="connsiteY21" fmla="*/ 180000 h 649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13029" h="6499333">
                <a:moveTo>
                  <a:pt x="180000" y="180000"/>
                </a:moveTo>
                <a:lnTo>
                  <a:pt x="180000" y="6318469"/>
                </a:lnTo>
                <a:lnTo>
                  <a:pt x="3731334" y="6318469"/>
                </a:lnTo>
                <a:lnTo>
                  <a:pt x="3731334" y="180000"/>
                </a:lnTo>
                <a:close/>
                <a:moveTo>
                  <a:pt x="0" y="0"/>
                </a:moveTo>
                <a:lnTo>
                  <a:pt x="3913029" y="0"/>
                </a:lnTo>
                <a:lnTo>
                  <a:pt x="3913029" y="180000"/>
                </a:lnTo>
                <a:lnTo>
                  <a:pt x="3911334" y="180000"/>
                </a:lnTo>
                <a:lnTo>
                  <a:pt x="3911334" y="6318469"/>
                </a:lnTo>
                <a:lnTo>
                  <a:pt x="3913029" y="6318469"/>
                </a:lnTo>
                <a:lnTo>
                  <a:pt x="3913029" y="6498469"/>
                </a:lnTo>
                <a:lnTo>
                  <a:pt x="3911334" y="6498469"/>
                </a:lnTo>
                <a:lnTo>
                  <a:pt x="3911334" y="6499333"/>
                </a:lnTo>
                <a:lnTo>
                  <a:pt x="3731334" y="6499333"/>
                </a:lnTo>
                <a:lnTo>
                  <a:pt x="3731334" y="6498469"/>
                </a:lnTo>
                <a:lnTo>
                  <a:pt x="180000" y="6498469"/>
                </a:lnTo>
                <a:lnTo>
                  <a:pt x="180000" y="6499333"/>
                </a:lnTo>
                <a:lnTo>
                  <a:pt x="0" y="6499333"/>
                </a:lnTo>
                <a:lnTo>
                  <a:pt x="0" y="6498469"/>
                </a:lnTo>
                <a:lnTo>
                  <a:pt x="0" y="6318469"/>
                </a:lnTo>
                <a:lnTo>
                  <a:pt x="0" y="180000"/>
                </a:lnTo>
                <a:lnTo>
                  <a:pt x="0" y="180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10960A72-CFDD-F747-A1D3-7264486AF54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1738"/>
            <a:ext cx="4258733" cy="6856262"/>
          </a:xfrm>
          <a:custGeom>
            <a:avLst/>
            <a:gdLst>
              <a:gd name="connsiteX0" fmla="*/ 362982 w 4258733"/>
              <a:gd name="connsiteY0" fmla="*/ 357707 h 6856262"/>
              <a:gd name="connsiteX1" fmla="*/ 3914316 w 4258733"/>
              <a:gd name="connsiteY1" fmla="*/ 357707 h 6856262"/>
              <a:gd name="connsiteX2" fmla="*/ 3914316 w 4258733"/>
              <a:gd name="connsiteY2" fmla="*/ 6496176 h 6856262"/>
              <a:gd name="connsiteX3" fmla="*/ 362982 w 4258733"/>
              <a:gd name="connsiteY3" fmla="*/ 6496176 h 6856262"/>
              <a:gd name="connsiteX4" fmla="*/ 182982 w 4258733"/>
              <a:gd name="connsiteY4" fmla="*/ 177707 h 6856262"/>
              <a:gd name="connsiteX5" fmla="*/ 182982 w 4258733"/>
              <a:gd name="connsiteY5" fmla="*/ 357707 h 6856262"/>
              <a:gd name="connsiteX6" fmla="*/ 182982 w 4258733"/>
              <a:gd name="connsiteY6" fmla="*/ 6496176 h 6856262"/>
              <a:gd name="connsiteX7" fmla="*/ 182982 w 4258733"/>
              <a:gd name="connsiteY7" fmla="*/ 6676176 h 6856262"/>
              <a:gd name="connsiteX8" fmla="*/ 182982 w 4258733"/>
              <a:gd name="connsiteY8" fmla="*/ 6677040 h 6856262"/>
              <a:gd name="connsiteX9" fmla="*/ 362982 w 4258733"/>
              <a:gd name="connsiteY9" fmla="*/ 6677040 h 6856262"/>
              <a:gd name="connsiteX10" fmla="*/ 362982 w 4258733"/>
              <a:gd name="connsiteY10" fmla="*/ 6676176 h 6856262"/>
              <a:gd name="connsiteX11" fmla="*/ 3914316 w 4258733"/>
              <a:gd name="connsiteY11" fmla="*/ 6676176 h 6856262"/>
              <a:gd name="connsiteX12" fmla="*/ 3914316 w 4258733"/>
              <a:gd name="connsiteY12" fmla="*/ 6677040 h 6856262"/>
              <a:gd name="connsiteX13" fmla="*/ 4094316 w 4258733"/>
              <a:gd name="connsiteY13" fmla="*/ 6677040 h 6856262"/>
              <a:gd name="connsiteX14" fmla="*/ 4094316 w 4258733"/>
              <a:gd name="connsiteY14" fmla="*/ 6676176 h 6856262"/>
              <a:gd name="connsiteX15" fmla="*/ 4096011 w 4258733"/>
              <a:gd name="connsiteY15" fmla="*/ 6676176 h 6856262"/>
              <a:gd name="connsiteX16" fmla="*/ 4096011 w 4258733"/>
              <a:gd name="connsiteY16" fmla="*/ 6496176 h 6856262"/>
              <a:gd name="connsiteX17" fmla="*/ 4094316 w 4258733"/>
              <a:gd name="connsiteY17" fmla="*/ 6496176 h 6856262"/>
              <a:gd name="connsiteX18" fmla="*/ 4094316 w 4258733"/>
              <a:gd name="connsiteY18" fmla="*/ 357707 h 6856262"/>
              <a:gd name="connsiteX19" fmla="*/ 4096011 w 4258733"/>
              <a:gd name="connsiteY19" fmla="*/ 357707 h 6856262"/>
              <a:gd name="connsiteX20" fmla="*/ 4096011 w 4258733"/>
              <a:gd name="connsiteY20" fmla="*/ 177707 h 6856262"/>
              <a:gd name="connsiteX21" fmla="*/ 0 w 4258733"/>
              <a:gd name="connsiteY21" fmla="*/ 0 h 6856262"/>
              <a:gd name="connsiteX22" fmla="*/ 4258733 w 4258733"/>
              <a:gd name="connsiteY22" fmla="*/ 0 h 6856262"/>
              <a:gd name="connsiteX23" fmla="*/ 4258733 w 4258733"/>
              <a:gd name="connsiteY23" fmla="*/ 6856262 h 6856262"/>
              <a:gd name="connsiteX24" fmla="*/ 0 w 4258733"/>
              <a:gd name="connsiteY24" fmla="*/ 6856262 h 6856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58733" h="6856262">
                <a:moveTo>
                  <a:pt x="362982" y="357707"/>
                </a:moveTo>
                <a:lnTo>
                  <a:pt x="3914316" y="357707"/>
                </a:lnTo>
                <a:lnTo>
                  <a:pt x="3914316" y="6496176"/>
                </a:lnTo>
                <a:lnTo>
                  <a:pt x="362982" y="6496176"/>
                </a:lnTo>
                <a:close/>
                <a:moveTo>
                  <a:pt x="182982" y="177707"/>
                </a:moveTo>
                <a:lnTo>
                  <a:pt x="182982" y="357707"/>
                </a:lnTo>
                <a:lnTo>
                  <a:pt x="182982" y="6496176"/>
                </a:lnTo>
                <a:lnTo>
                  <a:pt x="182982" y="6676176"/>
                </a:lnTo>
                <a:lnTo>
                  <a:pt x="182982" y="6677040"/>
                </a:lnTo>
                <a:lnTo>
                  <a:pt x="362982" y="6677040"/>
                </a:lnTo>
                <a:lnTo>
                  <a:pt x="362982" y="6676176"/>
                </a:lnTo>
                <a:lnTo>
                  <a:pt x="3914316" y="6676176"/>
                </a:lnTo>
                <a:lnTo>
                  <a:pt x="3914316" y="6677040"/>
                </a:lnTo>
                <a:lnTo>
                  <a:pt x="4094316" y="6677040"/>
                </a:lnTo>
                <a:lnTo>
                  <a:pt x="4094316" y="6676176"/>
                </a:lnTo>
                <a:lnTo>
                  <a:pt x="4096011" y="6676176"/>
                </a:lnTo>
                <a:lnTo>
                  <a:pt x="4096011" y="6496176"/>
                </a:lnTo>
                <a:lnTo>
                  <a:pt x="4094316" y="6496176"/>
                </a:lnTo>
                <a:lnTo>
                  <a:pt x="4094316" y="357707"/>
                </a:lnTo>
                <a:lnTo>
                  <a:pt x="4096011" y="357707"/>
                </a:lnTo>
                <a:lnTo>
                  <a:pt x="4096011" y="177707"/>
                </a:lnTo>
                <a:close/>
                <a:moveTo>
                  <a:pt x="0" y="0"/>
                </a:moveTo>
                <a:lnTo>
                  <a:pt x="4258733" y="0"/>
                </a:lnTo>
                <a:lnTo>
                  <a:pt x="4258733" y="6856262"/>
                </a:lnTo>
                <a:lnTo>
                  <a:pt x="0" y="6856262"/>
                </a:lnTo>
                <a:close/>
              </a:path>
            </a:pathLst>
          </a:custGeom>
        </p:spPr>
        <p:txBody>
          <a:bodyPr wrap="square" bIns="180000" anchor="ctr">
            <a:noAutofit/>
          </a:bodyPr>
          <a:lstStyle>
            <a:lvl1pPr algn="ctr">
              <a:defRPr sz="1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Drag and drop photo onto slide</a:t>
            </a:r>
            <a:br>
              <a:rPr lang="en-US"/>
            </a:br>
            <a:r>
              <a:rPr lang="en-US"/>
              <a:t>to add image 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2718D5-9D0C-8349-B83F-55829CC37D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2940" y="6304235"/>
            <a:ext cx="6131146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819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8" orient="horz" pos="388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lumn Slid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049B0C24-814C-1040-908B-A0A3895EA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87188" y="-254000"/>
            <a:ext cx="2167267" cy="2173235"/>
            <a:chOff x="12087188" y="-254000"/>
            <a:chExt cx="2167267" cy="217323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8AA228-1239-7F4A-87A7-406D7279A98A}"/>
                </a:ext>
              </a:extLst>
            </p:cNvPr>
            <p:cNvSpPr/>
            <p:nvPr userDrawn="1"/>
          </p:nvSpPr>
          <p:spPr>
            <a:xfrm>
              <a:off x="12254204" y="199076"/>
              <a:ext cx="2000251" cy="172015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2E753BE-14D9-9841-9B8E-842B2AEA9B98}"/>
                </a:ext>
              </a:extLst>
            </p:cNvPr>
            <p:cNvSpPr/>
            <p:nvPr userDrawn="1"/>
          </p:nvSpPr>
          <p:spPr>
            <a:xfrm>
              <a:off x="12254204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EEB03640-B3DC-6141-8963-CA85ADD62A55}"/>
                </a:ext>
              </a:extLst>
            </p:cNvPr>
            <p:cNvSpPr/>
            <p:nvPr userDrawn="1"/>
          </p:nvSpPr>
          <p:spPr>
            <a:xfrm flipH="1">
              <a:off x="12087188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041DCC-2730-F94F-8430-ACB27754D8DA}"/>
                </a:ext>
              </a:extLst>
            </p:cNvPr>
            <p:cNvSpPr txBox="1"/>
            <p:nvPr userDrawn="1"/>
          </p:nvSpPr>
          <p:spPr>
            <a:xfrm>
              <a:off x="12483865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E3F4016-C4AF-3243-BCD6-E609952A7EF9}"/>
                </a:ext>
              </a:extLst>
            </p:cNvPr>
            <p:cNvSpPr txBox="1"/>
            <p:nvPr userDrawn="1"/>
          </p:nvSpPr>
          <p:spPr>
            <a:xfrm>
              <a:off x="12335975" y="461901"/>
              <a:ext cx="1797275" cy="141714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To change the image, delete the existing image to reset the photo placeholder functionality.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235C1CE-EAE6-9C42-B8C0-6592D849F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  <a:solidFill>
            <a:schemeClr val="bg1"/>
          </a:solidFill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5BAD28-2BC6-E645-AAF7-DE9E1B4E4F97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9E4F316-DB5E-534E-8678-2B126D6FA5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D33E130-96B9-2A4D-8ECC-62AAABB506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641" y="225425"/>
            <a:ext cx="7197753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2718D5-9D0C-8349-B83F-55829CC37D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4465" y="6304235"/>
            <a:ext cx="672221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F8F1147-DAD1-334F-B034-7921149D6AFE}"/>
              </a:ext>
            </a:extLst>
          </p:cNvPr>
          <p:cNvSpPr/>
          <p:nvPr userDrawn="1"/>
        </p:nvSpPr>
        <p:spPr>
          <a:xfrm>
            <a:off x="8116249" y="179445"/>
            <a:ext cx="3913029" cy="6499333"/>
          </a:xfrm>
          <a:custGeom>
            <a:avLst/>
            <a:gdLst>
              <a:gd name="connsiteX0" fmla="*/ 180000 w 3913029"/>
              <a:gd name="connsiteY0" fmla="*/ 180000 h 6499333"/>
              <a:gd name="connsiteX1" fmla="*/ 180000 w 3913029"/>
              <a:gd name="connsiteY1" fmla="*/ 6318469 h 6499333"/>
              <a:gd name="connsiteX2" fmla="*/ 3731334 w 3913029"/>
              <a:gd name="connsiteY2" fmla="*/ 6318469 h 6499333"/>
              <a:gd name="connsiteX3" fmla="*/ 3731334 w 3913029"/>
              <a:gd name="connsiteY3" fmla="*/ 180000 h 6499333"/>
              <a:gd name="connsiteX4" fmla="*/ 0 w 3913029"/>
              <a:gd name="connsiteY4" fmla="*/ 0 h 6499333"/>
              <a:gd name="connsiteX5" fmla="*/ 3913029 w 3913029"/>
              <a:gd name="connsiteY5" fmla="*/ 0 h 6499333"/>
              <a:gd name="connsiteX6" fmla="*/ 3913029 w 3913029"/>
              <a:gd name="connsiteY6" fmla="*/ 180000 h 6499333"/>
              <a:gd name="connsiteX7" fmla="*/ 3911334 w 3913029"/>
              <a:gd name="connsiteY7" fmla="*/ 180000 h 6499333"/>
              <a:gd name="connsiteX8" fmla="*/ 3911334 w 3913029"/>
              <a:gd name="connsiteY8" fmla="*/ 6318469 h 6499333"/>
              <a:gd name="connsiteX9" fmla="*/ 3913029 w 3913029"/>
              <a:gd name="connsiteY9" fmla="*/ 6318469 h 6499333"/>
              <a:gd name="connsiteX10" fmla="*/ 3913029 w 3913029"/>
              <a:gd name="connsiteY10" fmla="*/ 6498469 h 6499333"/>
              <a:gd name="connsiteX11" fmla="*/ 3911334 w 3913029"/>
              <a:gd name="connsiteY11" fmla="*/ 6498469 h 6499333"/>
              <a:gd name="connsiteX12" fmla="*/ 3911334 w 3913029"/>
              <a:gd name="connsiteY12" fmla="*/ 6499333 h 6499333"/>
              <a:gd name="connsiteX13" fmla="*/ 3731334 w 3913029"/>
              <a:gd name="connsiteY13" fmla="*/ 6499333 h 6499333"/>
              <a:gd name="connsiteX14" fmla="*/ 3731334 w 3913029"/>
              <a:gd name="connsiteY14" fmla="*/ 6498469 h 6499333"/>
              <a:gd name="connsiteX15" fmla="*/ 180000 w 3913029"/>
              <a:gd name="connsiteY15" fmla="*/ 6498469 h 6499333"/>
              <a:gd name="connsiteX16" fmla="*/ 180000 w 3913029"/>
              <a:gd name="connsiteY16" fmla="*/ 6499333 h 6499333"/>
              <a:gd name="connsiteX17" fmla="*/ 0 w 3913029"/>
              <a:gd name="connsiteY17" fmla="*/ 6499333 h 6499333"/>
              <a:gd name="connsiteX18" fmla="*/ 0 w 3913029"/>
              <a:gd name="connsiteY18" fmla="*/ 6498469 h 6499333"/>
              <a:gd name="connsiteX19" fmla="*/ 0 w 3913029"/>
              <a:gd name="connsiteY19" fmla="*/ 6318469 h 6499333"/>
              <a:gd name="connsiteX20" fmla="*/ 0 w 3913029"/>
              <a:gd name="connsiteY20" fmla="*/ 180000 h 6499333"/>
              <a:gd name="connsiteX21" fmla="*/ 0 w 3913029"/>
              <a:gd name="connsiteY21" fmla="*/ 180000 h 649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13029" h="6499333">
                <a:moveTo>
                  <a:pt x="180000" y="180000"/>
                </a:moveTo>
                <a:lnTo>
                  <a:pt x="180000" y="6318469"/>
                </a:lnTo>
                <a:lnTo>
                  <a:pt x="3731334" y="6318469"/>
                </a:lnTo>
                <a:lnTo>
                  <a:pt x="3731334" y="180000"/>
                </a:lnTo>
                <a:close/>
                <a:moveTo>
                  <a:pt x="0" y="0"/>
                </a:moveTo>
                <a:lnTo>
                  <a:pt x="3913029" y="0"/>
                </a:lnTo>
                <a:lnTo>
                  <a:pt x="3913029" y="180000"/>
                </a:lnTo>
                <a:lnTo>
                  <a:pt x="3911334" y="180000"/>
                </a:lnTo>
                <a:lnTo>
                  <a:pt x="3911334" y="6318469"/>
                </a:lnTo>
                <a:lnTo>
                  <a:pt x="3913029" y="6318469"/>
                </a:lnTo>
                <a:lnTo>
                  <a:pt x="3913029" y="6498469"/>
                </a:lnTo>
                <a:lnTo>
                  <a:pt x="3911334" y="6498469"/>
                </a:lnTo>
                <a:lnTo>
                  <a:pt x="3911334" y="6499333"/>
                </a:lnTo>
                <a:lnTo>
                  <a:pt x="3731334" y="6499333"/>
                </a:lnTo>
                <a:lnTo>
                  <a:pt x="3731334" y="6498469"/>
                </a:lnTo>
                <a:lnTo>
                  <a:pt x="180000" y="6498469"/>
                </a:lnTo>
                <a:lnTo>
                  <a:pt x="180000" y="6499333"/>
                </a:lnTo>
                <a:lnTo>
                  <a:pt x="0" y="6499333"/>
                </a:lnTo>
                <a:lnTo>
                  <a:pt x="0" y="6498469"/>
                </a:lnTo>
                <a:lnTo>
                  <a:pt x="0" y="6318469"/>
                </a:lnTo>
                <a:lnTo>
                  <a:pt x="0" y="180000"/>
                </a:lnTo>
                <a:lnTo>
                  <a:pt x="0" y="180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68046148-C3C4-4143-90BF-3DA8EB1FD0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6" y="1268412"/>
            <a:ext cx="7197753" cy="4897437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B73989-1E96-2A4E-8D17-EFA6D8591E1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933267" y="1738"/>
            <a:ext cx="4258733" cy="6856262"/>
          </a:xfrm>
          <a:custGeom>
            <a:avLst/>
            <a:gdLst>
              <a:gd name="connsiteX0" fmla="*/ 362982 w 4258733"/>
              <a:gd name="connsiteY0" fmla="*/ 357707 h 6856262"/>
              <a:gd name="connsiteX1" fmla="*/ 3914316 w 4258733"/>
              <a:gd name="connsiteY1" fmla="*/ 357707 h 6856262"/>
              <a:gd name="connsiteX2" fmla="*/ 3914316 w 4258733"/>
              <a:gd name="connsiteY2" fmla="*/ 6496176 h 6856262"/>
              <a:gd name="connsiteX3" fmla="*/ 362982 w 4258733"/>
              <a:gd name="connsiteY3" fmla="*/ 6496176 h 6856262"/>
              <a:gd name="connsiteX4" fmla="*/ 182982 w 4258733"/>
              <a:gd name="connsiteY4" fmla="*/ 177707 h 6856262"/>
              <a:gd name="connsiteX5" fmla="*/ 182982 w 4258733"/>
              <a:gd name="connsiteY5" fmla="*/ 357707 h 6856262"/>
              <a:gd name="connsiteX6" fmla="*/ 182982 w 4258733"/>
              <a:gd name="connsiteY6" fmla="*/ 6496176 h 6856262"/>
              <a:gd name="connsiteX7" fmla="*/ 182982 w 4258733"/>
              <a:gd name="connsiteY7" fmla="*/ 6676176 h 6856262"/>
              <a:gd name="connsiteX8" fmla="*/ 182982 w 4258733"/>
              <a:gd name="connsiteY8" fmla="*/ 6677040 h 6856262"/>
              <a:gd name="connsiteX9" fmla="*/ 362982 w 4258733"/>
              <a:gd name="connsiteY9" fmla="*/ 6677040 h 6856262"/>
              <a:gd name="connsiteX10" fmla="*/ 362982 w 4258733"/>
              <a:gd name="connsiteY10" fmla="*/ 6676176 h 6856262"/>
              <a:gd name="connsiteX11" fmla="*/ 3914316 w 4258733"/>
              <a:gd name="connsiteY11" fmla="*/ 6676176 h 6856262"/>
              <a:gd name="connsiteX12" fmla="*/ 3914316 w 4258733"/>
              <a:gd name="connsiteY12" fmla="*/ 6677040 h 6856262"/>
              <a:gd name="connsiteX13" fmla="*/ 4094316 w 4258733"/>
              <a:gd name="connsiteY13" fmla="*/ 6677040 h 6856262"/>
              <a:gd name="connsiteX14" fmla="*/ 4094316 w 4258733"/>
              <a:gd name="connsiteY14" fmla="*/ 6676176 h 6856262"/>
              <a:gd name="connsiteX15" fmla="*/ 4096011 w 4258733"/>
              <a:gd name="connsiteY15" fmla="*/ 6676176 h 6856262"/>
              <a:gd name="connsiteX16" fmla="*/ 4096011 w 4258733"/>
              <a:gd name="connsiteY16" fmla="*/ 6496176 h 6856262"/>
              <a:gd name="connsiteX17" fmla="*/ 4094316 w 4258733"/>
              <a:gd name="connsiteY17" fmla="*/ 6496176 h 6856262"/>
              <a:gd name="connsiteX18" fmla="*/ 4094316 w 4258733"/>
              <a:gd name="connsiteY18" fmla="*/ 357707 h 6856262"/>
              <a:gd name="connsiteX19" fmla="*/ 4096011 w 4258733"/>
              <a:gd name="connsiteY19" fmla="*/ 357707 h 6856262"/>
              <a:gd name="connsiteX20" fmla="*/ 4096011 w 4258733"/>
              <a:gd name="connsiteY20" fmla="*/ 177707 h 6856262"/>
              <a:gd name="connsiteX21" fmla="*/ 0 w 4258733"/>
              <a:gd name="connsiteY21" fmla="*/ 0 h 6856262"/>
              <a:gd name="connsiteX22" fmla="*/ 4258733 w 4258733"/>
              <a:gd name="connsiteY22" fmla="*/ 0 h 6856262"/>
              <a:gd name="connsiteX23" fmla="*/ 4258733 w 4258733"/>
              <a:gd name="connsiteY23" fmla="*/ 6856262 h 6856262"/>
              <a:gd name="connsiteX24" fmla="*/ 0 w 4258733"/>
              <a:gd name="connsiteY24" fmla="*/ 6856262 h 6856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58733" h="6856262">
                <a:moveTo>
                  <a:pt x="362982" y="357707"/>
                </a:moveTo>
                <a:lnTo>
                  <a:pt x="3914316" y="357707"/>
                </a:lnTo>
                <a:lnTo>
                  <a:pt x="3914316" y="6496176"/>
                </a:lnTo>
                <a:lnTo>
                  <a:pt x="362982" y="6496176"/>
                </a:lnTo>
                <a:close/>
                <a:moveTo>
                  <a:pt x="182982" y="177707"/>
                </a:moveTo>
                <a:lnTo>
                  <a:pt x="182982" y="357707"/>
                </a:lnTo>
                <a:lnTo>
                  <a:pt x="182982" y="6496176"/>
                </a:lnTo>
                <a:lnTo>
                  <a:pt x="182982" y="6676176"/>
                </a:lnTo>
                <a:lnTo>
                  <a:pt x="182982" y="6677040"/>
                </a:lnTo>
                <a:lnTo>
                  <a:pt x="362982" y="6677040"/>
                </a:lnTo>
                <a:lnTo>
                  <a:pt x="362982" y="6676176"/>
                </a:lnTo>
                <a:lnTo>
                  <a:pt x="3914316" y="6676176"/>
                </a:lnTo>
                <a:lnTo>
                  <a:pt x="3914316" y="6677040"/>
                </a:lnTo>
                <a:lnTo>
                  <a:pt x="4094316" y="6677040"/>
                </a:lnTo>
                <a:lnTo>
                  <a:pt x="4094316" y="6676176"/>
                </a:lnTo>
                <a:lnTo>
                  <a:pt x="4096011" y="6676176"/>
                </a:lnTo>
                <a:lnTo>
                  <a:pt x="4096011" y="6496176"/>
                </a:lnTo>
                <a:lnTo>
                  <a:pt x="4094316" y="6496176"/>
                </a:lnTo>
                <a:lnTo>
                  <a:pt x="4094316" y="357707"/>
                </a:lnTo>
                <a:lnTo>
                  <a:pt x="4096011" y="357707"/>
                </a:lnTo>
                <a:lnTo>
                  <a:pt x="4096011" y="177707"/>
                </a:lnTo>
                <a:close/>
                <a:moveTo>
                  <a:pt x="0" y="0"/>
                </a:moveTo>
                <a:lnTo>
                  <a:pt x="4258733" y="0"/>
                </a:lnTo>
                <a:lnTo>
                  <a:pt x="4258733" y="6856262"/>
                </a:lnTo>
                <a:lnTo>
                  <a:pt x="0" y="6856262"/>
                </a:lnTo>
                <a:close/>
              </a:path>
            </a:pathLst>
          </a:custGeom>
        </p:spPr>
        <p:txBody>
          <a:bodyPr wrap="square" bIns="180000" anchor="ctr">
            <a:noAutofit/>
          </a:bodyPr>
          <a:lstStyle>
            <a:lvl1pPr algn="ctr">
              <a:defRPr sz="1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Drag and drop photo onto slide</a:t>
            </a:r>
            <a:br>
              <a:rPr lang="en-US"/>
            </a:br>
            <a:r>
              <a:rPr lang="en-US"/>
              <a:t>to add image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E8C51-D1B6-3643-AD72-C9F9FFBE28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01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4861" userDrawn="1">
          <p15:clr>
            <a:srgbClr val="FBAE40"/>
          </p15:clr>
        </p15:guide>
        <p15:guide id="8" orient="horz" pos="388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-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3">
            <a:extLst>
              <a:ext uri="{FF2B5EF4-FFF2-40B4-BE49-F238E27FC236}">
                <a16:creationId xmlns:a16="http://schemas.microsoft.com/office/drawing/2014/main" id="{5217D531-B496-054C-9BDC-E7096734F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3273" y="8428"/>
            <a:ext cx="6292132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C0373C-6C5D-1F40-86FF-5BD9724B62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344" y="1529200"/>
            <a:ext cx="10497312" cy="3443288"/>
          </a:xfrm>
          <a:solidFill>
            <a:schemeClr val="bg1"/>
          </a:solidFill>
        </p:spPr>
        <p:txBody>
          <a:bodyPr anchor="ctr"/>
          <a:lstStyle>
            <a:lvl1pPr algn="ctr">
              <a:defRPr sz="3600" b="0" i="0">
                <a:latin typeface="IBM Plex Serif Medm" panose="02060503050406000203" pitchFamily="18" charset="77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A35A8FC-F629-EA4D-B295-B916CFA54C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175" y="5858415"/>
            <a:ext cx="11169650" cy="338036"/>
          </a:xfrm>
          <a:solidFill>
            <a:schemeClr val="bg1"/>
          </a:solidFill>
        </p:spPr>
        <p:txBody>
          <a:bodyPr anchor="ctr"/>
          <a:lstStyle>
            <a:lvl1pPr algn="r">
              <a:defRPr sz="1600" b="0" i="0">
                <a:latin typeface="IBM Plex Serif ExtLt" panose="02060303050406000203" pitchFamily="18" charset="77"/>
              </a:defRPr>
            </a:lvl1pPr>
          </a:lstStyle>
          <a:p>
            <a:pPr lvl="0"/>
            <a:r>
              <a:rPr lang="en-US"/>
              <a:t>- Click to add name</a:t>
            </a:r>
            <a:endParaRPr lang="en-US" dirty="0"/>
          </a:p>
        </p:txBody>
      </p:sp>
      <p:pic>
        <p:nvPicPr>
          <p:cNvPr id="13" name="Picture 12" descr="York University Logo">
            <a:extLst>
              <a:ext uri="{FF2B5EF4-FFF2-40B4-BE49-F238E27FC236}">
                <a16:creationId xmlns:a16="http://schemas.microsoft.com/office/drawing/2014/main" id="{E7FE781F-0518-2345-A57C-DEB4B8BFF1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D0FD2320-9916-B945-8520-A2418121744A}"/>
              </a:ext>
            </a:extLst>
          </p:cNvPr>
          <p:cNvSpPr/>
          <p:nvPr userDrawn="1"/>
        </p:nvSpPr>
        <p:spPr>
          <a:xfrm flipV="1">
            <a:off x="603504" y="4781035"/>
            <a:ext cx="10991088" cy="548640"/>
          </a:xfrm>
          <a:custGeom>
            <a:avLst/>
            <a:gdLst>
              <a:gd name="connsiteX0" fmla="*/ 0 w 10991088"/>
              <a:gd name="connsiteY0" fmla="*/ 493776 h 530352"/>
              <a:gd name="connsiteX1" fmla="*/ 0 w 10991088"/>
              <a:gd name="connsiteY1" fmla="*/ 0 h 530352"/>
              <a:gd name="connsiteX2" fmla="*/ 10991088 w 10991088"/>
              <a:gd name="connsiteY2" fmla="*/ 0 h 530352"/>
              <a:gd name="connsiteX3" fmla="*/ 10991088 w 10991088"/>
              <a:gd name="connsiteY3" fmla="*/ 530352 h 53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1088" h="530352">
                <a:moveTo>
                  <a:pt x="0" y="493776"/>
                </a:moveTo>
                <a:lnTo>
                  <a:pt x="0" y="0"/>
                </a:lnTo>
                <a:lnTo>
                  <a:pt x="10991088" y="0"/>
                </a:lnTo>
                <a:lnTo>
                  <a:pt x="10991088" y="530352"/>
                </a:lnTo>
              </a:path>
            </a:pathLst>
          </a:custGeom>
          <a:noFill/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B48568B-1C7F-1043-8FB4-C34722649442}"/>
              </a:ext>
            </a:extLst>
          </p:cNvPr>
          <p:cNvSpPr/>
          <p:nvPr userDrawn="1"/>
        </p:nvSpPr>
        <p:spPr>
          <a:xfrm>
            <a:off x="603504" y="1016374"/>
            <a:ext cx="10991088" cy="548640"/>
          </a:xfrm>
          <a:custGeom>
            <a:avLst/>
            <a:gdLst>
              <a:gd name="connsiteX0" fmla="*/ 0 w 10991088"/>
              <a:gd name="connsiteY0" fmla="*/ 493776 h 530352"/>
              <a:gd name="connsiteX1" fmla="*/ 0 w 10991088"/>
              <a:gd name="connsiteY1" fmla="*/ 0 h 530352"/>
              <a:gd name="connsiteX2" fmla="*/ 10991088 w 10991088"/>
              <a:gd name="connsiteY2" fmla="*/ 0 h 530352"/>
              <a:gd name="connsiteX3" fmla="*/ 10991088 w 10991088"/>
              <a:gd name="connsiteY3" fmla="*/ 530352 h 53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1088" h="530352">
                <a:moveTo>
                  <a:pt x="0" y="493776"/>
                </a:moveTo>
                <a:lnTo>
                  <a:pt x="0" y="0"/>
                </a:lnTo>
                <a:lnTo>
                  <a:pt x="10991088" y="0"/>
                </a:lnTo>
                <a:lnTo>
                  <a:pt x="10991088" y="530352"/>
                </a:lnTo>
              </a:path>
            </a:pathLst>
          </a:custGeom>
          <a:noFill/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CCB49D-21BD-7E44-AE19-8BE23A6D654A}"/>
              </a:ext>
            </a:extLst>
          </p:cNvPr>
          <p:cNvSpPr/>
          <p:nvPr userDrawn="1"/>
        </p:nvSpPr>
        <p:spPr>
          <a:xfrm>
            <a:off x="10308452" y="4671805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 dirty="0">
                <a:solidFill>
                  <a:schemeClr val="accent2"/>
                </a:solidFill>
                <a:latin typeface="IBM Plex Serif" panose="02060503050406000203" pitchFamily="18" charset="77"/>
              </a:rPr>
              <a:t>”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410E56-EAA4-184C-A88F-39DBFF3B3134}"/>
              </a:ext>
            </a:extLst>
          </p:cNvPr>
          <p:cNvSpPr/>
          <p:nvPr userDrawn="1"/>
        </p:nvSpPr>
        <p:spPr>
          <a:xfrm>
            <a:off x="688881" y="138550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 dirty="0">
                <a:solidFill>
                  <a:schemeClr val="accent2"/>
                </a:solidFill>
                <a:latin typeface="IBM Plex Serif" panose="02060503050406000203" pitchFamily="18" charset="77"/>
              </a:rPr>
              <a:t>“</a:t>
            </a: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FE461102-160B-E941-BE9A-9457FD743B27}"/>
              </a:ext>
            </a:extLst>
          </p:cNvPr>
          <p:cNvSpPr/>
          <p:nvPr userDrawn="1"/>
        </p:nvSpPr>
        <p:spPr>
          <a:xfrm>
            <a:off x="-279399" y="1463675"/>
            <a:ext cx="120650" cy="3149600"/>
          </a:xfrm>
          <a:custGeom>
            <a:avLst/>
            <a:gdLst>
              <a:gd name="connsiteX0" fmla="*/ 187325 w 187325"/>
              <a:gd name="connsiteY0" fmla="*/ 0 h 3140075"/>
              <a:gd name="connsiteX1" fmla="*/ 0 w 187325"/>
              <a:gd name="connsiteY1" fmla="*/ 0 h 3140075"/>
              <a:gd name="connsiteX2" fmla="*/ 0 w 187325"/>
              <a:gd name="connsiteY2" fmla="*/ 3140075 h 3140075"/>
              <a:gd name="connsiteX3" fmla="*/ 171450 w 187325"/>
              <a:gd name="connsiteY3" fmla="*/ 3140075 h 314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25" h="3140075">
                <a:moveTo>
                  <a:pt x="187325" y="0"/>
                </a:moveTo>
                <a:lnTo>
                  <a:pt x="0" y="0"/>
                </a:lnTo>
                <a:lnTo>
                  <a:pt x="0" y="3140075"/>
                </a:lnTo>
                <a:lnTo>
                  <a:pt x="171450" y="3140075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5941B86-A173-6A4C-B2F0-E5F8F8FAB03D}"/>
              </a:ext>
            </a:extLst>
          </p:cNvPr>
          <p:cNvSpPr/>
          <p:nvPr userDrawn="1"/>
        </p:nvSpPr>
        <p:spPr>
          <a:xfrm>
            <a:off x="-1914524" y="1940613"/>
            <a:ext cx="1585730" cy="219572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>
                <a:solidFill>
                  <a:schemeClr val="tx1"/>
                </a:solidFill>
                <a:latin typeface="IBM Plex Sans" panose="020B0503050203000203" pitchFamily="34" charset="0"/>
              </a:rPr>
              <a:t>Quote area</a:t>
            </a:r>
          </a:p>
          <a:p>
            <a:pPr algn="r"/>
            <a:r>
              <a:rPr lang="en-US" sz="1100" b="1" i="0" kern="1200">
                <a:solidFill>
                  <a:schemeClr val="tx1"/>
                </a:solidFill>
                <a:latin typeface="IBM Plex Sans SemiBold" panose="020B0503050203000203" pitchFamily="34" charset="0"/>
                <a:ea typeface="+mn-ea"/>
                <a:cs typeface="+mn-cs"/>
              </a:rPr>
              <a:t>4 lines max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AC99A-40A8-394A-8D4C-61EB6EC27A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A40D6-3962-3843-866A-C5845A9048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046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5" userDrawn="1">
          <p15:clr>
            <a:srgbClr val="FBAE40"/>
          </p15:clr>
        </p15:guide>
        <p15:guide id="4" pos="7355" userDrawn="1">
          <p15:clr>
            <a:srgbClr val="FBAE40"/>
          </p15:clr>
        </p15:guide>
        <p15:guide id="7" orient="horz" pos="867" userDrawn="1">
          <p15:clr>
            <a:srgbClr val="FBAE40"/>
          </p15:clr>
        </p15:guide>
        <p15:guide id="8" orient="horz" pos="3612" userDrawn="1">
          <p15:clr>
            <a:srgbClr val="FBAE40"/>
          </p15:clr>
        </p15:guide>
        <p15:guide id="9" orient="horz" pos="3045" userDrawn="1">
          <p15:clr>
            <a:srgbClr val="FBAE40"/>
          </p15:clr>
        </p15:guide>
        <p15:guide id="10" orient="horz" pos="381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9F41714-F924-A244-BE72-B26C0FF4E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87188" y="-254000"/>
            <a:ext cx="2167267" cy="2173235"/>
            <a:chOff x="12087188" y="-254000"/>
            <a:chExt cx="2167267" cy="21732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CE7BC2F-831C-944A-8470-701424192F58}"/>
                </a:ext>
              </a:extLst>
            </p:cNvPr>
            <p:cNvSpPr/>
            <p:nvPr userDrawn="1"/>
          </p:nvSpPr>
          <p:spPr>
            <a:xfrm>
              <a:off x="12254204" y="199076"/>
              <a:ext cx="2000251" cy="172015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01ED7C-4A2C-4B4D-9216-D8952D75E436}"/>
                </a:ext>
              </a:extLst>
            </p:cNvPr>
            <p:cNvSpPr/>
            <p:nvPr userDrawn="1"/>
          </p:nvSpPr>
          <p:spPr>
            <a:xfrm>
              <a:off x="12254204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B6A7134A-CEF3-FE4F-8F91-9A5C7405DA0B}"/>
                </a:ext>
              </a:extLst>
            </p:cNvPr>
            <p:cNvSpPr/>
            <p:nvPr userDrawn="1"/>
          </p:nvSpPr>
          <p:spPr>
            <a:xfrm flipH="1">
              <a:off x="12087188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6E54909-2FBE-1442-ADE2-383CA8D7C399}"/>
                </a:ext>
              </a:extLst>
            </p:cNvPr>
            <p:cNvSpPr txBox="1"/>
            <p:nvPr userDrawn="1"/>
          </p:nvSpPr>
          <p:spPr>
            <a:xfrm>
              <a:off x="12483865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519FFAA-9F8D-794C-AE44-2E1CAF20267D}"/>
                </a:ext>
              </a:extLst>
            </p:cNvPr>
            <p:cNvSpPr txBox="1"/>
            <p:nvPr userDrawn="1"/>
          </p:nvSpPr>
          <p:spPr>
            <a:xfrm>
              <a:off x="12335975" y="461901"/>
              <a:ext cx="1797275" cy="141714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Arial" charset="0"/>
                </a:rPr>
                <a:t>To change the image, delete the existing image to reset the photo placeholder functionality.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3217B99-8742-3E46-B2BF-71FB0F5C2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DDA80C0-2944-9A4D-BA36-E44D2CA04226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587CC0E-8820-D748-832A-58923F3A35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14DB51F-2F9B-5243-A42A-C53BF2CE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016" y="-75837"/>
            <a:ext cx="5432389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C0373C-6C5D-1F40-86FF-5BD9724B62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7443" y="962828"/>
            <a:ext cx="4953381" cy="4589526"/>
          </a:xfrm>
          <a:noFill/>
        </p:spPr>
        <p:txBody>
          <a:bodyPr anchor="ctr"/>
          <a:lstStyle>
            <a:lvl1pPr algn="ctr">
              <a:defRPr sz="3600" b="0" i="0">
                <a:latin typeface="IBM Plex Serif Medm" panose="02060503050406000203" pitchFamily="18" charset="77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A35A8FC-F629-EA4D-B295-B916CFA54C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27444" y="5928020"/>
            <a:ext cx="4953382" cy="326765"/>
          </a:xfrm>
          <a:solidFill>
            <a:schemeClr val="bg1"/>
          </a:solidFill>
        </p:spPr>
        <p:txBody>
          <a:bodyPr anchor="ctr"/>
          <a:lstStyle>
            <a:lvl1pPr algn="r">
              <a:defRPr sz="1600" b="0" i="0">
                <a:latin typeface="IBM Plex Serif ExtLt" panose="02060303050406000203" pitchFamily="18" charset="77"/>
              </a:defRPr>
            </a:lvl1pPr>
          </a:lstStyle>
          <a:p>
            <a:pPr lvl="0"/>
            <a:r>
              <a:rPr lang="en-US"/>
              <a:t>- Click to add name</a:t>
            </a:r>
            <a:endParaRPr lang="en-US" dirty="0"/>
          </a:p>
        </p:txBody>
      </p:sp>
      <p:pic>
        <p:nvPicPr>
          <p:cNvPr id="11" name="Picture 10" descr="York University Logo">
            <a:extLst>
              <a:ext uri="{FF2B5EF4-FFF2-40B4-BE49-F238E27FC236}">
                <a16:creationId xmlns:a16="http://schemas.microsoft.com/office/drawing/2014/main" id="{6D022EC4-CA4B-2540-B156-F5767CE456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1CCB49D-21BD-7E44-AE19-8BE23A6D654A}"/>
              </a:ext>
            </a:extLst>
          </p:cNvPr>
          <p:cNvSpPr/>
          <p:nvPr userDrawn="1"/>
        </p:nvSpPr>
        <p:spPr>
          <a:xfrm>
            <a:off x="10760656" y="4644929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 dirty="0">
                <a:solidFill>
                  <a:schemeClr val="accent2"/>
                </a:solidFill>
                <a:latin typeface="IBM Plex Serif" panose="02060503050406000203" pitchFamily="18" charset="77"/>
              </a:rPr>
              <a:t>”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73AC0119-2425-DB42-917D-CE92E1BED7B2}"/>
              </a:ext>
            </a:extLst>
          </p:cNvPr>
          <p:cNvSpPr/>
          <p:nvPr userDrawn="1"/>
        </p:nvSpPr>
        <p:spPr>
          <a:xfrm>
            <a:off x="0" y="0"/>
            <a:ext cx="6096000" cy="6866389"/>
          </a:xfrm>
          <a:custGeom>
            <a:avLst/>
            <a:gdLst>
              <a:gd name="connsiteX0" fmla="*/ 180000 w 6096000"/>
              <a:gd name="connsiteY0" fmla="*/ 180001 h 6866389"/>
              <a:gd name="connsiteX1" fmla="*/ 180000 w 6096000"/>
              <a:gd name="connsiteY1" fmla="*/ 6686389 h 6866389"/>
              <a:gd name="connsiteX2" fmla="*/ 5916000 w 6096000"/>
              <a:gd name="connsiteY2" fmla="*/ 6686389 h 6866389"/>
              <a:gd name="connsiteX3" fmla="*/ 5916000 w 6096000"/>
              <a:gd name="connsiteY3" fmla="*/ 180001 h 6866389"/>
              <a:gd name="connsiteX4" fmla="*/ 0 w 6096000"/>
              <a:gd name="connsiteY4" fmla="*/ 0 h 6866389"/>
              <a:gd name="connsiteX5" fmla="*/ 180000 w 6096000"/>
              <a:gd name="connsiteY5" fmla="*/ 0 h 6866389"/>
              <a:gd name="connsiteX6" fmla="*/ 180000 w 6096000"/>
              <a:gd name="connsiteY6" fmla="*/ 1 h 6866389"/>
              <a:gd name="connsiteX7" fmla="*/ 5916000 w 6096000"/>
              <a:gd name="connsiteY7" fmla="*/ 1 h 6866389"/>
              <a:gd name="connsiteX8" fmla="*/ 5916000 w 6096000"/>
              <a:gd name="connsiteY8" fmla="*/ 0 h 6866389"/>
              <a:gd name="connsiteX9" fmla="*/ 6096000 w 6096000"/>
              <a:gd name="connsiteY9" fmla="*/ 0 h 6866389"/>
              <a:gd name="connsiteX10" fmla="*/ 6096000 w 6096000"/>
              <a:gd name="connsiteY10" fmla="*/ 6858000 h 6866389"/>
              <a:gd name="connsiteX11" fmla="*/ 6006096 w 6096000"/>
              <a:gd name="connsiteY11" fmla="*/ 6858000 h 6866389"/>
              <a:gd name="connsiteX12" fmla="*/ 6006096 w 6096000"/>
              <a:gd name="connsiteY12" fmla="*/ 6866389 h 6866389"/>
              <a:gd name="connsiteX13" fmla="*/ 1 w 6096000"/>
              <a:gd name="connsiteY13" fmla="*/ 6866389 h 6866389"/>
              <a:gd name="connsiteX14" fmla="*/ 1 w 6096000"/>
              <a:gd name="connsiteY14" fmla="*/ 6858000 h 6866389"/>
              <a:gd name="connsiteX15" fmla="*/ 0 w 6096000"/>
              <a:gd name="connsiteY15" fmla="*/ 6858000 h 6866389"/>
              <a:gd name="connsiteX0" fmla="*/ 180000 w 6096000"/>
              <a:gd name="connsiteY0" fmla="*/ 180001 h 6866389"/>
              <a:gd name="connsiteX1" fmla="*/ 180000 w 6096000"/>
              <a:gd name="connsiteY1" fmla="*/ 6686389 h 6866389"/>
              <a:gd name="connsiteX2" fmla="*/ 5916000 w 6096000"/>
              <a:gd name="connsiteY2" fmla="*/ 6686389 h 6866389"/>
              <a:gd name="connsiteX3" fmla="*/ 5916000 w 6096000"/>
              <a:gd name="connsiteY3" fmla="*/ 180001 h 6866389"/>
              <a:gd name="connsiteX4" fmla="*/ 180000 w 6096000"/>
              <a:gd name="connsiteY4" fmla="*/ 180001 h 6866389"/>
              <a:gd name="connsiteX5" fmla="*/ 0 w 6096000"/>
              <a:gd name="connsiteY5" fmla="*/ 0 h 6866389"/>
              <a:gd name="connsiteX6" fmla="*/ 180000 w 6096000"/>
              <a:gd name="connsiteY6" fmla="*/ 0 h 6866389"/>
              <a:gd name="connsiteX7" fmla="*/ 180000 w 6096000"/>
              <a:gd name="connsiteY7" fmla="*/ 1 h 6866389"/>
              <a:gd name="connsiteX8" fmla="*/ 5916000 w 6096000"/>
              <a:gd name="connsiteY8" fmla="*/ 1 h 6866389"/>
              <a:gd name="connsiteX9" fmla="*/ 5916000 w 6096000"/>
              <a:gd name="connsiteY9" fmla="*/ 0 h 6866389"/>
              <a:gd name="connsiteX10" fmla="*/ 6096000 w 6096000"/>
              <a:gd name="connsiteY10" fmla="*/ 0 h 6866389"/>
              <a:gd name="connsiteX11" fmla="*/ 6096000 w 6096000"/>
              <a:gd name="connsiteY11" fmla="*/ 6858000 h 6866389"/>
              <a:gd name="connsiteX12" fmla="*/ 6006096 w 6096000"/>
              <a:gd name="connsiteY12" fmla="*/ 6858000 h 6866389"/>
              <a:gd name="connsiteX13" fmla="*/ 1 w 6096000"/>
              <a:gd name="connsiteY13" fmla="*/ 6866389 h 6866389"/>
              <a:gd name="connsiteX14" fmla="*/ 1 w 6096000"/>
              <a:gd name="connsiteY14" fmla="*/ 6858000 h 6866389"/>
              <a:gd name="connsiteX15" fmla="*/ 0 w 6096000"/>
              <a:gd name="connsiteY15" fmla="*/ 6858000 h 6866389"/>
              <a:gd name="connsiteX16" fmla="*/ 0 w 6096000"/>
              <a:gd name="connsiteY16" fmla="*/ 0 h 6866389"/>
              <a:gd name="connsiteX0" fmla="*/ 180000 w 6096000"/>
              <a:gd name="connsiteY0" fmla="*/ 180001 h 6866389"/>
              <a:gd name="connsiteX1" fmla="*/ 180000 w 6096000"/>
              <a:gd name="connsiteY1" fmla="*/ 6686389 h 6866389"/>
              <a:gd name="connsiteX2" fmla="*/ 5916000 w 6096000"/>
              <a:gd name="connsiteY2" fmla="*/ 6686389 h 6866389"/>
              <a:gd name="connsiteX3" fmla="*/ 5916000 w 6096000"/>
              <a:gd name="connsiteY3" fmla="*/ 180001 h 6866389"/>
              <a:gd name="connsiteX4" fmla="*/ 180000 w 6096000"/>
              <a:gd name="connsiteY4" fmla="*/ 180001 h 6866389"/>
              <a:gd name="connsiteX5" fmla="*/ 0 w 6096000"/>
              <a:gd name="connsiteY5" fmla="*/ 0 h 6866389"/>
              <a:gd name="connsiteX6" fmla="*/ 180000 w 6096000"/>
              <a:gd name="connsiteY6" fmla="*/ 0 h 6866389"/>
              <a:gd name="connsiteX7" fmla="*/ 180000 w 6096000"/>
              <a:gd name="connsiteY7" fmla="*/ 1 h 6866389"/>
              <a:gd name="connsiteX8" fmla="*/ 5916000 w 6096000"/>
              <a:gd name="connsiteY8" fmla="*/ 1 h 6866389"/>
              <a:gd name="connsiteX9" fmla="*/ 5916000 w 6096000"/>
              <a:gd name="connsiteY9" fmla="*/ 0 h 6866389"/>
              <a:gd name="connsiteX10" fmla="*/ 6096000 w 6096000"/>
              <a:gd name="connsiteY10" fmla="*/ 0 h 6866389"/>
              <a:gd name="connsiteX11" fmla="*/ 6096000 w 6096000"/>
              <a:gd name="connsiteY11" fmla="*/ 6858000 h 6866389"/>
              <a:gd name="connsiteX12" fmla="*/ 1 w 6096000"/>
              <a:gd name="connsiteY12" fmla="*/ 6866389 h 6866389"/>
              <a:gd name="connsiteX13" fmla="*/ 1 w 6096000"/>
              <a:gd name="connsiteY13" fmla="*/ 6858000 h 6866389"/>
              <a:gd name="connsiteX14" fmla="*/ 0 w 6096000"/>
              <a:gd name="connsiteY14" fmla="*/ 6858000 h 6866389"/>
              <a:gd name="connsiteX15" fmla="*/ 0 w 6096000"/>
              <a:gd name="connsiteY15" fmla="*/ 0 h 686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96000" h="6866389">
                <a:moveTo>
                  <a:pt x="180000" y="180001"/>
                </a:moveTo>
                <a:lnTo>
                  <a:pt x="180000" y="6686389"/>
                </a:lnTo>
                <a:lnTo>
                  <a:pt x="5916000" y="6686389"/>
                </a:lnTo>
                <a:lnTo>
                  <a:pt x="5916000" y="180001"/>
                </a:lnTo>
                <a:lnTo>
                  <a:pt x="180000" y="180001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1"/>
                </a:lnTo>
                <a:lnTo>
                  <a:pt x="5916000" y="1"/>
                </a:lnTo>
                <a:lnTo>
                  <a:pt x="5916000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1" y="6866389"/>
                </a:lnTo>
                <a:lnTo>
                  <a:pt x="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73AF9339-E113-EA49-B120-160ADDC548F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7799" y="178129"/>
            <a:ext cx="5740401" cy="6511595"/>
          </a:xfrm>
          <a:prstGeom prst="rect">
            <a:avLst/>
          </a:prstGeom>
          <a:solidFill>
            <a:schemeClr val="bg1"/>
          </a:solidFill>
        </p:spPr>
        <p:txBody>
          <a:bodyPr wrap="square" rIns="3600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Drop photo here</a:t>
            </a:r>
            <a:br>
              <a:rPr lang="en-US"/>
            </a:br>
            <a:r>
              <a:rPr lang="en-US"/>
              <a:t>to add background photo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410E56-EAA4-184C-A88F-39DBFF3B3134}"/>
              </a:ext>
            </a:extLst>
          </p:cNvPr>
          <p:cNvSpPr/>
          <p:nvPr userDrawn="1"/>
        </p:nvSpPr>
        <p:spPr>
          <a:xfrm>
            <a:off x="6096000" y="193970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>
                <a:solidFill>
                  <a:schemeClr val="accent2"/>
                </a:solidFill>
                <a:latin typeface="IBM Plex Serif" panose="02060503050406000203" pitchFamily="18" charset="77"/>
              </a:rPr>
              <a:t>“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A40D6-3962-3843-866A-C5845A9048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18434" y="6331945"/>
            <a:ext cx="3885652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57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363" userDrawn="1">
          <p15:clr>
            <a:srgbClr val="FBAE40"/>
          </p15:clr>
        </p15:guide>
        <p15:guide id="7" orient="horz" pos="3612" userDrawn="1">
          <p15:clr>
            <a:srgbClr val="FBAE40"/>
          </p15:clr>
        </p15:guide>
        <p15:guide id="8" orient="horz" pos="3816" userDrawn="1">
          <p15:clr>
            <a:srgbClr val="FBAE40"/>
          </p15:clr>
        </p15:guide>
        <p15:guide id="9" orient="horz" pos="482" userDrawn="1">
          <p15:clr>
            <a:srgbClr val="FBAE40"/>
          </p15:clr>
        </p15:guide>
        <p15:guide id="10" pos="422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pic>
        <p:nvPicPr>
          <p:cNvPr id="13" name="Picture 12" descr="York University Logo">
            <a:extLst>
              <a:ext uri="{FF2B5EF4-FFF2-40B4-BE49-F238E27FC236}">
                <a16:creationId xmlns:a16="http://schemas.microsoft.com/office/drawing/2014/main" id="{AECA45BF-7B1F-5649-9576-D519983F0E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62" name="Text Placeholder 53">
            <a:extLst>
              <a:ext uri="{FF2B5EF4-FFF2-40B4-BE49-F238E27FC236}">
                <a16:creationId xmlns:a16="http://schemas.microsoft.com/office/drawing/2014/main" id="{A0672088-1724-3342-BFB3-A9C3D78E98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1" y="1196975"/>
            <a:ext cx="5420895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0" name="Text Placeholder 57">
            <a:extLst>
              <a:ext uri="{FF2B5EF4-FFF2-40B4-BE49-F238E27FC236}">
                <a16:creationId xmlns:a16="http://schemas.microsoft.com/office/drawing/2014/main" id="{76B0A7DC-3DDF-4F4C-9115-94893364EA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773239"/>
            <a:ext cx="5420468" cy="4451938"/>
          </a:xfrm>
        </p:spPr>
        <p:txBody>
          <a:bodyPr lIns="0">
            <a:noAutofit/>
          </a:bodyPr>
          <a:lstStyle>
            <a:lvl1pPr>
              <a:spcBef>
                <a:spcPts val="600"/>
              </a:spcBef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3" name="Text Placeholder 53">
            <a:extLst>
              <a:ext uri="{FF2B5EF4-FFF2-40B4-BE49-F238E27FC236}">
                <a16:creationId xmlns:a16="http://schemas.microsoft.com/office/drawing/2014/main" id="{A88E9F13-81DC-8F4C-8230-3311B1E5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4750" y="1196975"/>
            <a:ext cx="5430910" cy="522097"/>
          </a:xfr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1" name="Text Placeholder 57">
            <a:extLst>
              <a:ext uri="{FF2B5EF4-FFF2-40B4-BE49-F238E27FC236}">
                <a16:creationId xmlns:a16="http://schemas.microsoft.com/office/drawing/2014/main" id="{FBDE887A-1A03-0340-A830-921CEFD497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4634" y="1773238"/>
            <a:ext cx="5434130" cy="4451939"/>
          </a:xfr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2808EE8-9812-924F-92E0-A705FC0A1140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1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3739" userDrawn="1">
          <p15:clr>
            <a:srgbClr val="FBAE40"/>
          </p15:clr>
        </p15:guide>
        <p15:guide id="5" pos="3940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9" orient="horz" pos="754" userDrawn="1">
          <p15:clr>
            <a:srgbClr val="FBAE40"/>
          </p15:clr>
        </p15:guide>
        <p15:guide id="10" orient="horz" pos="1117" userDrawn="1">
          <p15:clr>
            <a:srgbClr val="FBAE40"/>
          </p15:clr>
        </p15:guide>
        <p15:guide id="12" orient="horz" pos="3884" userDrawn="1">
          <p15:clr>
            <a:srgbClr val="FBAE40"/>
          </p15:clr>
        </p15:guide>
        <p15:guide id="13" orient="horz" pos="4269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lide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pic>
        <p:nvPicPr>
          <p:cNvPr id="13" name="Picture 12" descr="York University Logo">
            <a:extLst>
              <a:ext uri="{FF2B5EF4-FFF2-40B4-BE49-F238E27FC236}">
                <a16:creationId xmlns:a16="http://schemas.microsoft.com/office/drawing/2014/main" id="{31E90577-5A07-9849-88E9-86D615B77F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19" name="Text Placeholder 53">
            <a:extLst>
              <a:ext uri="{FF2B5EF4-FFF2-40B4-BE49-F238E27FC236}">
                <a16:creationId xmlns:a16="http://schemas.microsoft.com/office/drawing/2014/main" id="{413C845C-EAE6-AF41-B604-B795A78D3E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2" y="1196975"/>
            <a:ext cx="3524932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5" name="Text Placeholder 57">
            <a:extLst>
              <a:ext uri="{FF2B5EF4-FFF2-40B4-BE49-F238E27FC236}">
                <a16:creationId xmlns:a16="http://schemas.microsoft.com/office/drawing/2014/main" id="{8FDBC224-29B7-D94D-A917-7189CF9D8D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773238"/>
            <a:ext cx="3523302" cy="4392612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53">
            <a:extLst>
              <a:ext uri="{FF2B5EF4-FFF2-40B4-BE49-F238E27FC236}">
                <a16:creationId xmlns:a16="http://schemas.microsoft.com/office/drawing/2014/main" id="{231CCB01-79F2-F34F-BC4D-1031450FD5B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32288" y="1196975"/>
            <a:ext cx="3524932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6" name="Text Placeholder 57">
            <a:extLst>
              <a:ext uri="{FF2B5EF4-FFF2-40B4-BE49-F238E27FC236}">
                <a16:creationId xmlns:a16="http://schemas.microsoft.com/office/drawing/2014/main" id="{1ED52BD2-E8AE-D447-A7FC-9FAAD041AC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8637" y="1773238"/>
            <a:ext cx="3510000" cy="4392612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53">
            <a:extLst>
              <a:ext uri="{FF2B5EF4-FFF2-40B4-BE49-F238E27FC236}">
                <a16:creationId xmlns:a16="http://schemas.microsoft.com/office/drawing/2014/main" id="{CF16F710-257F-5041-8125-90E471B9BA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4232" y="1196975"/>
            <a:ext cx="350453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7" name="Text Placeholder 57">
            <a:extLst>
              <a:ext uri="{FF2B5EF4-FFF2-40B4-BE49-F238E27FC236}">
                <a16:creationId xmlns:a16="http://schemas.microsoft.com/office/drawing/2014/main" id="{70C5ADD5-F228-C64F-9A1A-553837A1E7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83540" y="1773238"/>
            <a:ext cx="3492560" cy="4392612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2808EE8-9812-924F-92E0-A705FC0A1140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73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6" pos="7363" userDrawn="1">
          <p15:clr>
            <a:srgbClr val="FBAE40"/>
          </p15:clr>
        </p15:guide>
        <p15:guide id="9" orient="horz" pos="1117" userDrawn="1">
          <p15:clr>
            <a:srgbClr val="FBAE40"/>
          </p15:clr>
        </p15:guide>
        <p15:guide id="12" orient="horz" pos="3888" userDrawn="1">
          <p15:clr>
            <a:srgbClr val="FBAE40"/>
          </p15:clr>
        </p15:guide>
        <p15:guide id="13" orient="horz" pos="754" userDrawn="1">
          <p15:clr>
            <a:srgbClr val="FBAE40"/>
          </p15:clr>
        </p15:guide>
        <p15:guide id="14" pos="2729" userDrawn="1">
          <p15:clr>
            <a:srgbClr val="FBAE40"/>
          </p15:clr>
        </p15:guide>
        <p15:guide id="15" pos="2547" userDrawn="1">
          <p15:clr>
            <a:srgbClr val="FBAE40"/>
          </p15:clr>
        </p15:guide>
        <p15:guide id="16" pos="4951" userDrawn="1">
          <p15:clr>
            <a:srgbClr val="FBAE40"/>
          </p15:clr>
        </p15:guide>
        <p15:guide id="17" pos="515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Slide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23" name="Text Placeholder 53">
            <a:extLst>
              <a:ext uri="{FF2B5EF4-FFF2-40B4-BE49-F238E27FC236}">
                <a16:creationId xmlns:a16="http://schemas.microsoft.com/office/drawing/2014/main" id="{214B3C36-FAD2-2946-B5D2-577C63AC01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2" y="1196975"/>
            <a:ext cx="254068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8" name="Text Placeholder 57">
            <a:extLst>
              <a:ext uri="{FF2B5EF4-FFF2-40B4-BE49-F238E27FC236}">
                <a16:creationId xmlns:a16="http://schemas.microsoft.com/office/drawing/2014/main" id="{E695CA26-1919-114C-BC11-38C996B851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773238"/>
            <a:ext cx="2540528" cy="4392612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53">
            <a:extLst>
              <a:ext uri="{FF2B5EF4-FFF2-40B4-BE49-F238E27FC236}">
                <a16:creationId xmlns:a16="http://schemas.microsoft.com/office/drawing/2014/main" id="{364A19A7-DFB3-7E45-9878-76EAFAAC771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78200" y="1196975"/>
            <a:ext cx="254068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9" name="Text Placeholder 57">
            <a:extLst>
              <a:ext uri="{FF2B5EF4-FFF2-40B4-BE49-F238E27FC236}">
                <a16:creationId xmlns:a16="http://schemas.microsoft.com/office/drawing/2014/main" id="{E13C6EED-B55A-9647-A753-CA6B53800D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78200" y="1773238"/>
            <a:ext cx="2553131" cy="4392612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Text Placeholder 53">
            <a:extLst>
              <a:ext uri="{FF2B5EF4-FFF2-40B4-BE49-F238E27FC236}">
                <a16:creationId xmlns:a16="http://schemas.microsoft.com/office/drawing/2014/main" id="{D881590F-FC81-0046-A179-47970EA06C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54750" y="1196975"/>
            <a:ext cx="254068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20" name="Text Placeholder 57">
            <a:extLst>
              <a:ext uri="{FF2B5EF4-FFF2-40B4-BE49-F238E27FC236}">
                <a16:creationId xmlns:a16="http://schemas.microsoft.com/office/drawing/2014/main" id="{F78578F5-EFC6-BC40-9724-A634789392C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750" y="1773238"/>
            <a:ext cx="2547914" cy="4392612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Text Placeholder 53">
            <a:extLst>
              <a:ext uri="{FF2B5EF4-FFF2-40B4-BE49-F238E27FC236}">
                <a16:creationId xmlns:a16="http://schemas.microsoft.com/office/drawing/2014/main" id="{EE21CEE7-7C87-8948-B4EA-C94A7874924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14518" y="1196975"/>
            <a:ext cx="2540681" cy="522097"/>
          </a:xfrm>
        </p:spPr>
        <p:txBody>
          <a:bodyPr lIns="0" anchor="b">
            <a:noAutofit/>
          </a:bodyPr>
          <a:lstStyle>
            <a:lvl1pPr>
              <a:spcBef>
                <a:spcPts val="0"/>
              </a:spcBef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21" name="Text Placeholder 57">
            <a:extLst>
              <a:ext uri="{FF2B5EF4-FFF2-40B4-BE49-F238E27FC236}">
                <a16:creationId xmlns:a16="http://schemas.microsoft.com/office/drawing/2014/main" id="{F63C3783-BFD5-CE47-813A-DDB4E37BAA6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14518" y="1773238"/>
            <a:ext cx="2549800" cy="4392612"/>
          </a:xfrm>
        </p:spPr>
        <p:txBody>
          <a:bodyPr lIns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" name="Picture 14" descr="York University Logo&#10;">
            <a:extLst>
              <a:ext uri="{FF2B5EF4-FFF2-40B4-BE49-F238E27FC236}">
                <a16:creationId xmlns:a16="http://schemas.microsoft.com/office/drawing/2014/main" id="{A51EE3BB-C5D8-7748-AC61-802ED7AA1D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ACEF09-F0CD-7449-9B9E-747B150BFF64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00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1927" userDrawn="1">
          <p15:clr>
            <a:srgbClr val="FBAE40"/>
          </p15:clr>
        </p15:guide>
        <p15:guide id="5" pos="2128" userDrawn="1">
          <p15:clr>
            <a:srgbClr val="FBAE40"/>
          </p15:clr>
        </p15:guide>
        <p15:guide id="6" pos="3739" userDrawn="1">
          <p15:clr>
            <a:srgbClr val="FBAE40"/>
          </p15:clr>
        </p15:guide>
        <p15:guide id="7" pos="3940" userDrawn="1">
          <p15:clr>
            <a:srgbClr val="FBAE40"/>
          </p15:clr>
        </p15:guide>
        <p15:guide id="8" pos="5551" userDrawn="1">
          <p15:clr>
            <a:srgbClr val="FBAE40"/>
          </p15:clr>
        </p15:guide>
        <p15:guide id="9" pos="5752" userDrawn="1">
          <p15:clr>
            <a:srgbClr val="FBAE40"/>
          </p15:clr>
        </p15:guide>
        <p15:guide id="10" pos="7363" userDrawn="1">
          <p15:clr>
            <a:srgbClr val="FBAE40"/>
          </p15:clr>
        </p15:guide>
        <p15:guide id="14" orient="horz" pos="1117" userDrawn="1">
          <p15:clr>
            <a:srgbClr val="FBAE40"/>
          </p15:clr>
        </p15:guide>
        <p15:guide id="15" orient="horz" pos="754" userDrawn="1">
          <p15:clr>
            <a:srgbClr val="FBAE40"/>
          </p15:clr>
        </p15:guide>
        <p15:guide id="16" orient="horz" pos="388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D7CD537F-2C2A-4545-8055-1CA5AAC9921A}"/>
              </a:ext>
            </a:extLst>
          </p:cNvPr>
          <p:cNvGrpSpPr/>
          <p:nvPr userDrawn="1"/>
        </p:nvGrpSpPr>
        <p:grpSpPr>
          <a:xfrm>
            <a:off x="12065000" y="-254000"/>
            <a:ext cx="2405602" cy="3262377"/>
            <a:chOff x="12065000" y="-254000"/>
            <a:chExt cx="2405602" cy="326237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031130-C249-1746-834C-EDC3C8A96FB1}"/>
                </a:ext>
              </a:extLst>
            </p:cNvPr>
            <p:cNvSpPr/>
            <p:nvPr userDrawn="1"/>
          </p:nvSpPr>
          <p:spPr>
            <a:xfrm>
              <a:off x="12236449" y="199077"/>
              <a:ext cx="2000251" cy="28093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6C16B82-78DE-8048-B823-C08F79348C86}"/>
                </a:ext>
              </a:extLst>
            </p:cNvPr>
            <p:cNvSpPr/>
            <p:nvPr userDrawn="1"/>
          </p:nvSpPr>
          <p:spPr>
            <a:xfrm>
              <a:off x="12236449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" name="Right Triangle 31">
              <a:extLst>
                <a:ext uri="{FF2B5EF4-FFF2-40B4-BE49-F238E27FC236}">
                  <a16:creationId xmlns:a16="http://schemas.microsoft.com/office/drawing/2014/main" id="{7F562556-E27E-264E-99C0-D1C63D75E375}"/>
                </a:ext>
              </a:extLst>
            </p:cNvPr>
            <p:cNvSpPr/>
            <p:nvPr userDrawn="1"/>
          </p:nvSpPr>
          <p:spPr>
            <a:xfrm flipH="1">
              <a:off x="12065000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208AE33-3367-1343-A4A0-5F83F47BE3EF}"/>
                </a:ext>
              </a:extLst>
            </p:cNvPr>
            <p:cNvSpPr txBox="1"/>
            <p:nvPr userDrawn="1"/>
          </p:nvSpPr>
          <p:spPr>
            <a:xfrm>
              <a:off x="12466110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9B2F54-ABA6-894C-BC43-0C34C2F3316E}"/>
                </a:ext>
              </a:extLst>
            </p:cNvPr>
            <p:cNvSpPr txBox="1"/>
            <p:nvPr userDrawn="1"/>
          </p:nvSpPr>
          <p:spPr>
            <a:xfrm>
              <a:off x="12318220" y="429245"/>
              <a:ext cx="1796791" cy="244363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 Images will fill left to right. 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Cropping the image: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Right-click on the image. Choose ‘Crop’ from the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menu. Adjust the size &amp; position to your preference. Press ‘esc’ or click outside image area to exit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cropping mode.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If your image doesn’t fully fill the box: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Click the arrow beside ‘Crop’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Select ‘Fill’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85F7CEC-08AE-3344-BA91-D2AE197E42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61142" y="1344710"/>
              <a:ext cx="228679" cy="356879"/>
            </a:xfrm>
            <a:prstGeom prst="rect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56C73F-8090-0044-8E83-F95C9D9DA8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47433" y="2596811"/>
              <a:ext cx="423169" cy="320454"/>
            </a:xfrm>
            <a:prstGeom prst="rect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458F036-9685-8C4F-82BC-3B6F801B6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236449" y="3186320"/>
            <a:ext cx="2000251" cy="2958448"/>
            <a:chOff x="12236449" y="3360056"/>
            <a:chExt cx="2000251" cy="2958448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173A873-10DD-8A4D-9887-2B3DDE038277}"/>
                </a:ext>
              </a:extLst>
            </p:cNvPr>
            <p:cNvSpPr/>
            <p:nvPr userDrawn="1"/>
          </p:nvSpPr>
          <p:spPr>
            <a:xfrm>
              <a:off x="12236449" y="3813133"/>
              <a:ext cx="2000251" cy="250537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6AF1BE5-D210-3146-8D96-BEE6EB11EFC8}"/>
                </a:ext>
              </a:extLst>
            </p:cNvPr>
            <p:cNvSpPr/>
            <p:nvPr userDrawn="1"/>
          </p:nvSpPr>
          <p:spPr>
            <a:xfrm>
              <a:off x="12236449" y="3360056"/>
              <a:ext cx="2000251" cy="59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73F170C-277D-954A-ABAA-EDF5AA994B7A}"/>
                </a:ext>
              </a:extLst>
            </p:cNvPr>
            <p:cNvSpPr txBox="1"/>
            <p:nvPr userDrawn="1"/>
          </p:nvSpPr>
          <p:spPr>
            <a:xfrm>
              <a:off x="12466109" y="3417829"/>
              <a:ext cx="16635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HEADSHOTS: CROPPING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F81BD9-B2FB-A74B-A7A3-BFE3CA73B553}"/>
                </a:ext>
              </a:extLst>
            </p:cNvPr>
            <p:cNvSpPr txBox="1"/>
            <p:nvPr userDrawn="1"/>
          </p:nvSpPr>
          <p:spPr>
            <a:xfrm>
              <a:off x="12318220" y="4096342"/>
              <a:ext cx="1693055" cy="10242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When resizing headshots, maintain the same amount of white space around each person. If possible, align the top of each person’s head and adjust them to be the same size.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6E39219-D9D2-604C-B964-CE1DE3755DC5}"/>
                </a:ext>
              </a:extLst>
            </p:cNvPr>
            <p:cNvGrpSpPr/>
            <p:nvPr userDrawn="1"/>
          </p:nvGrpSpPr>
          <p:grpSpPr>
            <a:xfrm>
              <a:off x="12455525" y="5714968"/>
              <a:ext cx="1597025" cy="438944"/>
              <a:chOff x="12455525" y="5733256"/>
              <a:chExt cx="1597025" cy="438944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9AECD0E-D0DC-B846-AFC7-8EB3FD29148B}"/>
                  </a:ext>
                </a:extLst>
              </p:cNvPr>
              <p:cNvGrpSpPr/>
              <p:nvPr userDrawn="1"/>
            </p:nvGrpSpPr>
            <p:grpSpPr>
              <a:xfrm>
                <a:off x="12518315" y="5792785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6" name="Graphic 5">
                  <a:extLst>
                    <a:ext uri="{FF2B5EF4-FFF2-40B4-BE49-F238E27FC236}">
                      <a16:creationId xmlns:a16="http://schemas.microsoft.com/office/drawing/2014/main" id="{15E05C98-E599-DA41-A9D4-C8E65D4054E3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EF272C75-FC1A-1043-8DC4-B72713FD77B8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79679A78-1706-AA47-819F-89B16333C96F}"/>
                  </a:ext>
                </a:extLst>
              </p:cNvPr>
              <p:cNvGrpSpPr/>
              <p:nvPr userDrawn="1"/>
            </p:nvGrpSpPr>
            <p:grpSpPr>
              <a:xfrm>
                <a:off x="12872679" y="5792785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77" name="Graphic 76">
                  <a:extLst>
                    <a:ext uri="{FF2B5EF4-FFF2-40B4-BE49-F238E27FC236}">
                      <a16:creationId xmlns:a16="http://schemas.microsoft.com/office/drawing/2014/main" id="{28F5CF5C-490F-5348-93B5-EDB1B57FDF67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D017EFA-8353-634B-9923-771C47807566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4124EDD7-5A48-DF48-BC5E-F8C59BC9D076}"/>
                  </a:ext>
                </a:extLst>
              </p:cNvPr>
              <p:cNvGrpSpPr/>
              <p:nvPr userDrawn="1"/>
            </p:nvGrpSpPr>
            <p:grpSpPr>
              <a:xfrm>
                <a:off x="13227043" y="5792785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80" name="Graphic 79">
                  <a:extLst>
                    <a:ext uri="{FF2B5EF4-FFF2-40B4-BE49-F238E27FC236}">
                      <a16:creationId xmlns:a16="http://schemas.microsoft.com/office/drawing/2014/main" id="{C2FB88DE-8515-3443-9D4E-C0C0F1480B6E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23B09CFF-8074-4C4F-9B18-63E3646174FE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6672421C-D6EE-0441-97C2-BABC1C35B2B1}"/>
                  </a:ext>
                </a:extLst>
              </p:cNvPr>
              <p:cNvGrpSpPr/>
              <p:nvPr userDrawn="1"/>
            </p:nvGrpSpPr>
            <p:grpSpPr>
              <a:xfrm>
                <a:off x="13581406" y="5792785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83" name="Graphic 82">
                  <a:extLst>
                    <a:ext uri="{FF2B5EF4-FFF2-40B4-BE49-F238E27FC236}">
                      <a16:creationId xmlns:a16="http://schemas.microsoft.com/office/drawing/2014/main" id="{3F529CAD-6F24-6745-91A5-63FEE7BB4FFC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91535187-B13A-E64E-A8B4-DA3E6BAB34CB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ADF3EE22-A317-C34E-B1C5-45F13115A0AF}"/>
                  </a:ext>
                </a:extLst>
              </p:cNvPr>
              <p:cNvSpPr/>
              <p:nvPr userDrawn="1"/>
            </p:nvSpPr>
            <p:spPr>
              <a:xfrm>
                <a:off x="12455525" y="5733256"/>
                <a:ext cx="1489075" cy="390525"/>
              </a:xfrm>
              <a:prstGeom prst="roundRect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820A1A98-04BB-B142-BC0C-76CE4F11DBD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cstate="hq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3893800" y="6013450"/>
                <a:ext cx="158750" cy="158750"/>
              </a:xfrm>
              <a:prstGeom prst="rect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AABEC2F-3FCB-ED4A-A3AB-89D9DCEDBFF3}"/>
                </a:ext>
              </a:extLst>
            </p:cNvPr>
            <p:cNvGrpSpPr/>
            <p:nvPr userDrawn="1"/>
          </p:nvGrpSpPr>
          <p:grpSpPr>
            <a:xfrm>
              <a:off x="12455525" y="5229987"/>
              <a:ext cx="1597025" cy="431800"/>
              <a:chOff x="12455525" y="5248275"/>
              <a:chExt cx="1597025" cy="431800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6198A7D5-B941-1346-9E26-41C79270CD1A}"/>
                  </a:ext>
                </a:extLst>
              </p:cNvPr>
              <p:cNvGrpSpPr/>
              <p:nvPr userDrawn="1"/>
            </p:nvGrpSpPr>
            <p:grpSpPr>
              <a:xfrm>
                <a:off x="12518315" y="5302400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87" name="Graphic 86">
                  <a:extLst>
                    <a:ext uri="{FF2B5EF4-FFF2-40B4-BE49-F238E27FC236}">
                      <a16:creationId xmlns:a16="http://schemas.microsoft.com/office/drawing/2014/main" id="{7BBD8531-3FAC-C04D-B79F-7B16B2A917FA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19045" t="-2291" r="20594" b="49026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A05322F6-E29B-3948-AADC-7043106F260E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65E01D8-F5E5-7E4F-9539-65C2911130DF}"/>
                  </a:ext>
                </a:extLst>
              </p:cNvPr>
              <p:cNvGrpSpPr/>
              <p:nvPr userDrawn="1"/>
            </p:nvGrpSpPr>
            <p:grpSpPr>
              <a:xfrm>
                <a:off x="12843992" y="5290124"/>
                <a:ext cx="334126" cy="294851"/>
                <a:chOff x="12489628" y="5394466"/>
                <a:chExt cx="334126" cy="294851"/>
              </a:xfrm>
            </p:grpSpPr>
            <p:pic>
              <p:nvPicPr>
                <p:cNvPr id="90" name="Graphic 89">
                  <a:extLst>
                    <a:ext uri="{FF2B5EF4-FFF2-40B4-BE49-F238E27FC236}">
                      <a16:creationId xmlns:a16="http://schemas.microsoft.com/office/drawing/2014/main" id="{94443BB8-83CA-E640-A68C-79948441AF06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489628" y="5394466"/>
                  <a:ext cx="334126" cy="294851"/>
                </a:xfrm>
                <a:prstGeom prst="rect">
                  <a:avLst/>
                </a:prstGeom>
              </p:spPr>
            </p:pic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940B5F43-28EE-7241-8A12-90831744FACC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2FE00A1C-A059-394A-9B71-52DAD00D86E3}"/>
                  </a:ext>
                </a:extLst>
              </p:cNvPr>
              <p:cNvGrpSpPr/>
              <p:nvPr userDrawn="1"/>
            </p:nvGrpSpPr>
            <p:grpSpPr>
              <a:xfrm>
                <a:off x="13194770" y="5302400"/>
                <a:ext cx="334764" cy="283172"/>
                <a:chOff x="12486042" y="5406742"/>
                <a:chExt cx="334764" cy="283172"/>
              </a:xfrm>
            </p:grpSpPr>
            <p:pic>
              <p:nvPicPr>
                <p:cNvPr id="93" name="Graphic 92">
                  <a:extLst>
                    <a:ext uri="{FF2B5EF4-FFF2-40B4-BE49-F238E27FC236}">
                      <a16:creationId xmlns:a16="http://schemas.microsoft.com/office/drawing/2014/main" id="{47FDF333-60E2-4F46-8070-391A9948ECB5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28387" t="1" r="29379" b="69441"/>
                <a:stretch/>
              </p:blipFill>
              <p:spPr>
                <a:xfrm>
                  <a:off x="12486042" y="5447692"/>
                  <a:ext cx="334764" cy="242222"/>
                </a:xfrm>
                <a:prstGeom prst="rect">
                  <a:avLst/>
                </a:prstGeom>
              </p:spPr>
            </p:pic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509B3085-E7F8-AF48-B9FE-91E73E017EB6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B70C983C-AAB1-C242-A881-D852981C1A2D}"/>
                  </a:ext>
                </a:extLst>
              </p:cNvPr>
              <p:cNvGrpSpPr/>
              <p:nvPr userDrawn="1"/>
            </p:nvGrpSpPr>
            <p:grpSpPr>
              <a:xfrm>
                <a:off x="13581406" y="5302400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96" name="Graphic 95">
                  <a:extLst>
                    <a:ext uri="{FF2B5EF4-FFF2-40B4-BE49-F238E27FC236}">
                      <a16:creationId xmlns:a16="http://schemas.microsoft.com/office/drawing/2014/main" id="{5A1F7849-60D2-FB42-95FF-D2733BB4ACCD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l="9333" t="-984" r="12772" b="32248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E831ED36-DC9A-F148-BF1D-396A2295B413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0AE5C59A-E79A-C345-AE89-38388F37C4BA}"/>
                  </a:ext>
                </a:extLst>
              </p:cNvPr>
              <p:cNvSpPr/>
              <p:nvPr userDrawn="1"/>
            </p:nvSpPr>
            <p:spPr>
              <a:xfrm>
                <a:off x="12455525" y="5248275"/>
                <a:ext cx="1489075" cy="390525"/>
              </a:xfrm>
              <a:prstGeom prst="round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396BE36-6A47-5248-A759-56E70A96166E}"/>
                  </a:ext>
                </a:extLst>
              </p:cNvPr>
              <p:cNvGrpSpPr/>
              <p:nvPr userDrawn="1"/>
            </p:nvGrpSpPr>
            <p:grpSpPr>
              <a:xfrm>
                <a:off x="13898562" y="5526087"/>
                <a:ext cx="153988" cy="153988"/>
                <a:chOff x="13949362" y="5565775"/>
                <a:chExt cx="120650" cy="120650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2E049D4-D6D5-604E-9DE0-8C2B8478A2BE}"/>
                    </a:ext>
                  </a:extLst>
                </p:cNvPr>
                <p:cNvSpPr/>
                <p:nvPr userDrawn="1"/>
              </p:nvSpPr>
              <p:spPr>
                <a:xfrm>
                  <a:off x="13955712" y="5572125"/>
                  <a:ext cx="107950" cy="10795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US" sz="1600"/>
                </a:p>
              </p:txBody>
            </p:sp>
            <p:pic>
              <p:nvPicPr>
                <p:cNvPr id="15" name="Graphic 14">
                  <a:extLst>
                    <a:ext uri="{FF2B5EF4-FFF2-40B4-BE49-F238E27FC236}">
                      <a16:creationId xmlns:a16="http://schemas.microsoft.com/office/drawing/2014/main" id="{4CE49B2D-AF95-0644-A288-2C74EB8DD69D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949362" y="5565775"/>
                  <a:ext cx="120650" cy="12065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72ED127-4BC0-EB4B-9A56-7F0D38A9A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635F6A5-5BE4-CC42-8EAF-5D27A136987E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1D26444B-1D65-E146-B587-93BA7E4BCA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  <p:sp>
        <p:nvSpPr>
          <p:cNvPr id="99" name="Title 1">
            <a:extLst>
              <a:ext uri="{FF2B5EF4-FFF2-40B4-BE49-F238E27FC236}">
                <a16:creationId xmlns:a16="http://schemas.microsoft.com/office/drawing/2014/main" id="{8F57AE45-33D9-C440-9135-ACD7B97121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D45634A0-916A-374A-AECC-DB9660BE4A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69470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43" name="Text Placeholder 53">
            <a:extLst>
              <a:ext uri="{FF2B5EF4-FFF2-40B4-BE49-F238E27FC236}">
                <a16:creationId xmlns:a16="http://schemas.microsoft.com/office/drawing/2014/main" id="{CB29EAEC-ED52-734C-A9C2-9238F3800E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60" y="2986560"/>
            <a:ext cx="2535912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2EF84AE-0FCA-C143-B4C1-5475E6B0CF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860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4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 or title</a:t>
            </a:r>
          </a:p>
        </p:txBody>
      </p:sp>
      <p:sp>
        <p:nvSpPr>
          <p:cNvPr id="44" name="Text Placeholder 57">
            <a:extLst>
              <a:ext uri="{FF2B5EF4-FFF2-40B4-BE49-F238E27FC236}">
                <a16:creationId xmlns:a16="http://schemas.microsoft.com/office/drawing/2014/main" id="{CE216B64-AA64-524F-9D96-7653A498F7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860" y="4100286"/>
            <a:ext cx="2530185" cy="2065564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59" name="Picture Placeholder 51">
            <a:extLst>
              <a:ext uri="{FF2B5EF4-FFF2-40B4-BE49-F238E27FC236}">
                <a16:creationId xmlns:a16="http://schemas.microsoft.com/office/drawing/2014/main" id="{ED70D57D-04C2-8342-83BC-C6EEBFEF848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918853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57" name="Text Placeholder 53">
            <a:extLst>
              <a:ext uri="{FF2B5EF4-FFF2-40B4-BE49-F238E27FC236}">
                <a16:creationId xmlns:a16="http://schemas.microsoft.com/office/drawing/2014/main" id="{4D67E01E-ABB3-D343-838B-79B17CFC4E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78200" y="2986560"/>
            <a:ext cx="2557595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74" name="Text Placeholder 53">
            <a:extLst>
              <a:ext uri="{FF2B5EF4-FFF2-40B4-BE49-F238E27FC236}">
                <a16:creationId xmlns:a16="http://schemas.microsoft.com/office/drawing/2014/main" id="{F201B278-13BC-D14B-B7C9-B7A3219F172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78200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4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 or title</a:t>
            </a:r>
          </a:p>
        </p:txBody>
      </p:sp>
      <p:sp>
        <p:nvSpPr>
          <p:cNvPr id="29" name="Text Placeholder 57">
            <a:extLst>
              <a:ext uri="{FF2B5EF4-FFF2-40B4-BE49-F238E27FC236}">
                <a16:creationId xmlns:a16="http://schemas.microsoft.com/office/drawing/2014/main" id="{0A0C6D09-59C1-3E46-829F-A0F092E7382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83976" y="4100286"/>
            <a:ext cx="2551819" cy="2065564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bio</a:t>
            </a:r>
          </a:p>
        </p:txBody>
      </p:sp>
      <p:sp>
        <p:nvSpPr>
          <p:cNvPr id="63" name="Picture Placeholder 51">
            <a:extLst>
              <a:ext uri="{FF2B5EF4-FFF2-40B4-BE49-F238E27FC236}">
                <a16:creationId xmlns:a16="http://schemas.microsoft.com/office/drawing/2014/main" id="{EC3C3F17-35BA-9F44-8BC1-0F7A808E730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846665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61" name="Text Placeholder 53">
            <a:extLst>
              <a:ext uri="{FF2B5EF4-FFF2-40B4-BE49-F238E27FC236}">
                <a16:creationId xmlns:a16="http://schemas.microsoft.com/office/drawing/2014/main" id="{12CD07E1-6CC0-AA46-91C2-A71FBE0679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70326" y="2986560"/>
            <a:ext cx="2541888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75" name="Text Placeholder 53">
            <a:extLst>
              <a:ext uri="{FF2B5EF4-FFF2-40B4-BE49-F238E27FC236}">
                <a16:creationId xmlns:a16="http://schemas.microsoft.com/office/drawing/2014/main" id="{66A7B0E5-DAB0-5348-8990-BC0887040BD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70326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4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 or title</a:t>
            </a:r>
          </a:p>
        </p:txBody>
      </p:sp>
      <p:sp>
        <p:nvSpPr>
          <p:cNvPr id="30" name="Text Placeholder 57">
            <a:extLst>
              <a:ext uri="{FF2B5EF4-FFF2-40B4-BE49-F238E27FC236}">
                <a16:creationId xmlns:a16="http://schemas.microsoft.com/office/drawing/2014/main" id="{F9010CEB-567B-504A-B18C-A4831904CF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76130" y="4100286"/>
            <a:ext cx="2536148" cy="2065564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67" name="Picture Placeholder 51">
            <a:extLst>
              <a:ext uri="{FF2B5EF4-FFF2-40B4-BE49-F238E27FC236}">
                <a16:creationId xmlns:a16="http://schemas.microsoft.com/office/drawing/2014/main" id="{CC8ADDD2-BB68-E040-8A63-24C2E6F0F0F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696048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65" name="Text Placeholder 53">
            <a:extLst>
              <a:ext uri="{FF2B5EF4-FFF2-40B4-BE49-F238E27FC236}">
                <a16:creationId xmlns:a16="http://schemas.microsoft.com/office/drawing/2014/main" id="{A9826A4D-4FF0-C741-B6E8-3C5612F35DB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23114" y="2986560"/>
            <a:ext cx="2570123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85" name="Text Placeholder 53">
            <a:extLst>
              <a:ext uri="{FF2B5EF4-FFF2-40B4-BE49-F238E27FC236}">
                <a16:creationId xmlns:a16="http://schemas.microsoft.com/office/drawing/2014/main" id="{408B7542-48A6-B14C-A817-B961F060DED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23114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4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 or title</a:t>
            </a:r>
          </a:p>
        </p:txBody>
      </p:sp>
      <p:sp>
        <p:nvSpPr>
          <p:cNvPr id="31" name="Text Placeholder 57">
            <a:extLst>
              <a:ext uri="{FF2B5EF4-FFF2-40B4-BE49-F238E27FC236}">
                <a16:creationId xmlns:a16="http://schemas.microsoft.com/office/drawing/2014/main" id="{0DD6DE0E-D360-EA4A-8410-36D2A64AD91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23114" y="4100286"/>
            <a:ext cx="2564319" cy="2065564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8C51042-5426-6840-9776-176F18AE763C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" name="Picture 102" descr="York University Logo">
            <a:extLst>
              <a:ext uri="{FF2B5EF4-FFF2-40B4-BE49-F238E27FC236}">
                <a16:creationId xmlns:a16="http://schemas.microsoft.com/office/drawing/2014/main" id="{E6E493E1-DAA7-D547-AA89-A4C4BC58654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F6FD-C686-2643-ADA9-64A255B0A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8830-8DE6-E743-9B67-82BF481503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83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5" userDrawn="1">
          <p15:clr>
            <a:srgbClr val="FBAE40"/>
          </p15:clr>
        </p15:guide>
        <p15:guide id="4" pos="1927" userDrawn="1">
          <p15:clr>
            <a:srgbClr val="FBAE40"/>
          </p15:clr>
        </p15:guide>
        <p15:guide id="5" pos="2128" userDrawn="1">
          <p15:clr>
            <a:srgbClr val="FBAE40"/>
          </p15:clr>
        </p15:guide>
        <p15:guide id="6" pos="3739" userDrawn="1">
          <p15:clr>
            <a:srgbClr val="FBAE40"/>
          </p15:clr>
        </p15:guide>
        <p15:guide id="7" pos="3940" userDrawn="1">
          <p15:clr>
            <a:srgbClr val="FBAE40"/>
          </p15:clr>
        </p15:guide>
        <p15:guide id="8" pos="5551" userDrawn="1">
          <p15:clr>
            <a:srgbClr val="FBAE40"/>
          </p15:clr>
        </p15:guide>
        <p15:guide id="9" pos="5752" userDrawn="1">
          <p15:clr>
            <a:srgbClr val="FBAE40"/>
          </p15:clr>
        </p15:guide>
        <p15:guide id="10" pos="7363" userDrawn="1">
          <p15:clr>
            <a:srgbClr val="FBAE40"/>
          </p15:clr>
        </p15:guide>
        <p15:guide id="13" orient="horz" pos="1933" userDrawn="1">
          <p15:clr>
            <a:srgbClr val="FBAE40"/>
          </p15:clr>
        </p15:guide>
        <p15:guide id="14" orient="horz" pos="2505" userDrawn="1">
          <p15:clr>
            <a:srgbClr val="FBAE40"/>
          </p15:clr>
        </p15:guide>
        <p15:guide id="16" orient="horz" pos="388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lumn 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74045F6F-13D9-5A4A-985C-1AD4041F4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236449" y="3186320"/>
            <a:ext cx="2000251" cy="2958448"/>
            <a:chOff x="12236449" y="3360056"/>
            <a:chExt cx="2000251" cy="2958448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4D869570-1F20-284F-BBA2-1FD290A0F228}"/>
                </a:ext>
              </a:extLst>
            </p:cNvPr>
            <p:cNvSpPr/>
            <p:nvPr userDrawn="1"/>
          </p:nvSpPr>
          <p:spPr>
            <a:xfrm>
              <a:off x="12236449" y="3813133"/>
              <a:ext cx="2000251" cy="250537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458544E-BC44-BD44-874C-3C06A06FC58D}"/>
                </a:ext>
              </a:extLst>
            </p:cNvPr>
            <p:cNvSpPr/>
            <p:nvPr userDrawn="1"/>
          </p:nvSpPr>
          <p:spPr>
            <a:xfrm>
              <a:off x="12236449" y="3360056"/>
              <a:ext cx="2000251" cy="59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CF4D731-4A70-B64D-BF46-3FFED79DB712}"/>
                </a:ext>
              </a:extLst>
            </p:cNvPr>
            <p:cNvSpPr txBox="1"/>
            <p:nvPr userDrawn="1"/>
          </p:nvSpPr>
          <p:spPr>
            <a:xfrm>
              <a:off x="12466109" y="3417829"/>
              <a:ext cx="16635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HEADSHOTS: CROPPING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0C27151-A189-4243-9646-8C2B57D4EF41}"/>
                </a:ext>
              </a:extLst>
            </p:cNvPr>
            <p:cNvSpPr txBox="1"/>
            <p:nvPr userDrawn="1"/>
          </p:nvSpPr>
          <p:spPr>
            <a:xfrm>
              <a:off x="12318220" y="4096342"/>
              <a:ext cx="1693055" cy="10242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When resizing headshots, maintain the same amount of white space around each person. If possible, align the top of each person’s head and adjust them to be the same size.</a:t>
              </a: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5F918CD6-719D-1646-BE7C-9BBBB6D32A10}"/>
                </a:ext>
              </a:extLst>
            </p:cNvPr>
            <p:cNvGrpSpPr/>
            <p:nvPr userDrawn="1"/>
          </p:nvGrpSpPr>
          <p:grpSpPr>
            <a:xfrm>
              <a:off x="12455525" y="5714968"/>
              <a:ext cx="1597025" cy="438944"/>
              <a:chOff x="12455525" y="5733256"/>
              <a:chExt cx="1597025" cy="438944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9DBE7EEF-8B94-644D-91F4-F0022B5CD894}"/>
                  </a:ext>
                </a:extLst>
              </p:cNvPr>
              <p:cNvGrpSpPr/>
              <p:nvPr userDrawn="1"/>
            </p:nvGrpSpPr>
            <p:grpSpPr>
              <a:xfrm>
                <a:off x="12518315" y="5792785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176" name="Graphic 175">
                  <a:extLst>
                    <a:ext uri="{FF2B5EF4-FFF2-40B4-BE49-F238E27FC236}">
                      <a16:creationId xmlns:a16="http://schemas.microsoft.com/office/drawing/2014/main" id="{3E4697DC-66D7-6A4E-9F8B-011E764E88A5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0A432778-1DE6-B04E-9062-428FEF7B5F9C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74F450D2-C154-194D-8B30-6095B43726D0}"/>
                  </a:ext>
                </a:extLst>
              </p:cNvPr>
              <p:cNvGrpSpPr/>
              <p:nvPr userDrawn="1"/>
            </p:nvGrpSpPr>
            <p:grpSpPr>
              <a:xfrm>
                <a:off x="12872679" y="5792785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174" name="Graphic 173">
                  <a:extLst>
                    <a:ext uri="{FF2B5EF4-FFF2-40B4-BE49-F238E27FC236}">
                      <a16:creationId xmlns:a16="http://schemas.microsoft.com/office/drawing/2014/main" id="{06743E87-CCDC-DC4F-9F4F-69BDD7972619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9A1FA1BD-3982-7947-85EA-C90055A14695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A27585DB-AA11-2C48-A075-28DAF0A85FAA}"/>
                  </a:ext>
                </a:extLst>
              </p:cNvPr>
              <p:cNvGrpSpPr/>
              <p:nvPr userDrawn="1"/>
            </p:nvGrpSpPr>
            <p:grpSpPr>
              <a:xfrm>
                <a:off x="13227043" y="5792785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172" name="Graphic 171">
                  <a:extLst>
                    <a:ext uri="{FF2B5EF4-FFF2-40B4-BE49-F238E27FC236}">
                      <a16:creationId xmlns:a16="http://schemas.microsoft.com/office/drawing/2014/main" id="{1B2BBB97-5D28-7B40-8904-4105F5C39DBF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8EFA5E71-FF92-DF45-AE9A-BD7892BBB50F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1BB83D9A-1B52-B741-8102-EA9FBAEF7B56}"/>
                  </a:ext>
                </a:extLst>
              </p:cNvPr>
              <p:cNvGrpSpPr/>
              <p:nvPr userDrawn="1"/>
            </p:nvGrpSpPr>
            <p:grpSpPr>
              <a:xfrm>
                <a:off x="13581406" y="5792785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170" name="Graphic 169">
                  <a:extLst>
                    <a:ext uri="{FF2B5EF4-FFF2-40B4-BE49-F238E27FC236}">
                      <a16:creationId xmlns:a16="http://schemas.microsoft.com/office/drawing/2014/main" id="{944F1BC2-A5FA-6048-94D9-AC9F60777185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0DE7D893-D97C-BD40-853E-01E3B0245832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68" name="Rounded Rectangle 167">
                <a:extLst>
                  <a:ext uri="{FF2B5EF4-FFF2-40B4-BE49-F238E27FC236}">
                    <a16:creationId xmlns:a16="http://schemas.microsoft.com/office/drawing/2014/main" id="{CECBA6A8-54BB-E544-88C0-7CFBBFC05FE4}"/>
                  </a:ext>
                </a:extLst>
              </p:cNvPr>
              <p:cNvSpPr/>
              <p:nvPr userDrawn="1"/>
            </p:nvSpPr>
            <p:spPr>
              <a:xfrm>
                <a:off x="12455525" y="5733256"/>
                <a:ext cx="1489075" cy="390525"/>
              </a:xfrm>
              <a:prstGeom prst="roundRect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9" name="Graphic 168">
                <a:extLst>
                  <a:ext uri="{FF2B5EF4-FFF2-40B4-BE49-F238E27FC236}">
                    <a16:creationId xmlns:a16="http://schemas.microsoft.com/office/drawing/2014/main" id="{4EB7906A-6EFC-FA4D-9B5E-467A4A4A34B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cstate="hq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3893800" y="6013450"/>
                <a:ext cx="158750" cy="158750"/>
              </a:xfrm>
              <a:prstGeom prst="rect">
                <a:avLst/>
              </a:prstGeom>
            </p:spPr>
          </p:pic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9492F96F-8FFC-2F4B-AAD5-FDBEFE0FA13C}"/>
                </a:ext>
              </a:extLst>
            </p:cNvPr>
            <p:cNvGrpSpPr/>
            <p:nvPr userDrawn="1"/>
          </p:nvGrpSpPr>
          <p:grpSpPr>
            <a:xfrm>
              <a:off x="12455525" y="5229987"/>
              <a:ext cx="1597025" cy="431800"/>
              <a:chOff x="12455525" y="5248275"/>
              <a:chExt cx="1597025" cy="431800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818B4B3-77ED-E04C-9726-BF81640A753A}"/>
                  </a:ext>
                </a:extLst>
              </p:cNvPr>
              <p:cNvGrpSpPr/>
              <p:nvPr userDrawn="1"/>
            </p:nvGrpSpPr>
            <p:grpSpPr>
              <a:xfrm>
                <a:off x="12518315" y="5302400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162" name="Graphic 161">
                  <a:extLst>
                    <a:ext uri="{FF2B5EF4-FFF2-40B4-BE49-F238E27FC236}">
                      <a16:creationId xmlns:a16="http://schemas.microsoft.com/office/drawing/2014/main" id="{D50ACC86-1EE3-404A-AD4A-518C9D628FFA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l="19045" t="-2291" r="20594" b="49026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9094C92C-D87B-964C-93EC-CF28FE742757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745E6F33-6EBE-174B-BB1B-3F626D315F6D}"/>
                  </a:ext>
                </a:extLst>
              </p:cNvPr>
              <p:cNvGrpSpPr/>
              <p:nvPr userDrawn="1"/>
            </p:nvGrpSpPr>
            <p:grpSpPr>
              <a:xfrm>
                <a:off x="12843992" y="5290124"/>
                <a:ext cx="334126" cy="294851"/>
                <a:chOff x="12489628" y="5394466"/>
                <a:chExt cx="334126" cy="294851"/>
              </a:xfrm>
            </p:grpSpPr>
            <p:pic>
              <p:nvPicPr>
                <p:cNvPr id="160" name="Graphic 159">
                  <a:extLst>
                    <a:ext uri="{FF2B5EF4-FFF2-40B4-BE49-F238E27FC236}">
                      <a16:creationId xmlns:a16="http://schemas.microsoft.com/office/drawing/2014/main" id="{C9C71DB5-1AC7-B940-B74D-A6DA5AE86723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l="28387" t="1" r="29379" b="62730"/>
                <a:stretch/>
              </p:blipFill>
              <p:spPr>
                <a:xfrm>
                  <a:off x="12489628" y="5394466"/>
                  <a:ext cx="334126" cy="294851"/>
                </a:xfrm>
                <a:prstGeom prst="rect">
                  <a:avLst/>
                </a:prstGeom>
              </p:spPr>
            </p:pic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D259B0B2-A7FD-C44A-837D-7A6E3A967FB5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4D8A11DD-CFE0-1A4B-8235-1A1EC1F642D7}"/>
                  </a:ext>
                </a:extLst>
              </p:cNvPr>
              <p:cNvGrpSpPr/>
              <p:nvPr userDrawn="1"/>
            </p:nvGrpSpPr>
            <p:grpSpPr>
              <a:xfrm>
                <a:off x="13194770" y="5302400"/>
                <a:ext cx="334764" cy="283172"/>
                <a:chOff x="12486042" y="5406742"/>
                <a:chExt cx="334764" cy="283172"/>
              </a:xfrm>
            </p:grpSpPr>
            <p:pic>
              <p:nvPicPr>
                <p:cNvPr id="121" name="Graphic 120">
                  <a:extLst>
                    <a:ext uri="{FF2B5EF4-FFF2-40B4-BE49-F238E27FC236}">
                      <a16:creationId xmlns:a16="http://schemas.microsoft.com/office/drawing/2014/main" id="{14C901B2-FB86-724A-B844-E00FDE152EF8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l="28387" t="1" r="29379" b="69441"/>
                <a:stretch/>
              </p:blipFill>
              <p:spPr>
                <a:xfrm>
                  <a:off x="12486042" y="5447692"/>
                  <a:ext cx="334764" cy="242222"/>
                </a:xfrm>
                <a:prstGeom prst="rect">
                  <a:avLst/>
                </a:prstGeom>
              </p:spPr>
            </p:pic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C9849945-381C-064D-8F0A-13F531142601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EA625E7A-99F8-7644-ABDF-ED8D7C10779B}"/>
                  </a:ext>
                </a:extLst>
              </p:cNvPr>
              <p:cNvGrpSpPr/>
              <p:nvPr userDrawn="1"/>
            </p:nvGrpSpPr>
            <p:grpSpPr>
              <a:xfrm>
                <a:off x="13581406" y="5302400"/>
                <a:ext cx="283285" cy="282575"/>
                <a:chOff x="12518315" y="5406742"/>
                <a:chExt cx="283285" cy="282575"/>
              </a:xfrm>
            </p:grpSpPr>
            <p:pic>
              <p:nvPicPr>
                <p:cNvPr id="119" name="Graphic 118">
                  <a:extLst>
                    <a:ext uri="{FF2B5EF4-FFF2-40B4-BE49-F238E27FC236}">
                      <a16:creationId xmlns:a16="http://schemas.microsoft.com/office/drawing/2014/main" id="{021B87C9-26FA-8944-B789-3AE987C06150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 rotWithShape="1"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9333" t="-984" r="12772" b="32248"/>
                <a:stretch/>
              </p:blipFill>
              <p:spPr>
                <a:xfrm>
                  <a:off x="12518315" y="5439331"/>
                  <a:ext cx="283285" cy="249986"/>
                </a:xfrm>
                <a:prstGeom prst="rect">
                  <a:avLst/>
                </a:prstGeom>
              </p:spPr>
            </p:pic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4FDCCA8D-CED3-C942-8513-4B85E8255750}"/>
                    </a:ext>
                  </a:extLst>
                </p:cNvPr>
                <p:cNvSpPr/>
                <p:nvPr userDrawn="1"/>
              </p:nvSpPr>
              <p:spPr>
                <a:xfrm>
                  <a:off x="12518670" y="5406742"/>
                  <a:ext cx="282575" cy="282575"/>
                </a:xfrm>
                <a:prstGeom prst="rect">
                  <a:avLst/>
                </a:prstGeom>
                <a:noFill/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5" name="Rounded Rectangle 114">
                <a:extLst>
                  <a:ext uri="{FF2B5EF4-FFF2-40B4-BE49-F238E27FC236}">
                    <a16:creationId xmlns:a16="http://schemas.microsoft.com/office/drawing/2014/main" id="{4483E3E8-23BF-9742-9D43-740A52C0E5CE}"/>
                  </a:ext>
                </a:extLst>
              </p:cNvPr>
              <p:cNvSpPr/>
              <p:nvPr userDrawn="1"/>
            </p:nvSpPr>
            <p:spPr>
              <a:xfrm>
                <a:off x="12455525" y="5248275"/>
                <a:ext cx="1489075" cy="390525"/>
              </a:xfrm>
              <a:prstGeom prst="round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42B899EE-A633-DA49-86D1-A136BF20CF03}"/>
                  </a:ext>
                </a:extLst>
              </p:cNvPr>
              <p:cNvGrpSpPr/>
              <p:nvPr userDrawn="1"/>
            </p:nvGrpSpPr>
            <p:grpSpPr>
              <a:xfrm>
                <a:off x="13898562" y="5526087"/>
                <a:ext cx="153988" cy="153988"/>
                <a:chOff x="13949362" y="5565775"/>
                <a:chExt cx="120650" cy="120650"/>
              </a:xfrm>
            </p:grpSpPr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AEE6354F-E8CE-A546-B682-0116A3C51B35}"/>
                    </a:ext>
                  </a:extLst>
                </p:cNvPr>
                <p:cNvSpPr/>
                <p:nvPr userDrawn="1"/>
              </p:nvSpPr>
              <p:spPr>
                <a:xfrm>
                  <a:off x="13955712" y="5572125"/>
                  <a:ext cx="107950" cy="10795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US" sz="1600"/>
                </a:p>
              </p:txBody>
            </p:sp>
            <p:pic>
              <p:nvPicPr>
                <p:cNvPr id="118" name="Graphic 117">
                  <a:extLst>
                    <a:ext uri="{FF2B5EF4-FFF2-40B4-BE49-F238E27FC236}">
                      <a16:creationId xmlns:a16="http://schemas.microsoft.com/office/drawing/2014/main" id="{4D81D274-AD4C-C64F-8C51-B4D1BD55B889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cstate="hqprint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949362" y="5565775"/>
                  <a:ext cx="120650" cy="12065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4A02773-01CC-D64B-B9AC-A6930FCF8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065000" y="-254000"/>
            <a:ext cx="2405602" cy="3262377"/>
            <a:chOff x="12065000" y="-254000"/>
            <a:chExt cx="2405602" cy="3262377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BE2975E-BFCC-B04B-A3C4-22F8CC4D73C5}"/>
                </a:ext>
              </a:extLst>
            </p:cNvPr>
            <p:cNvSpPr/>
            <p:nvPr userDrawn="1"/>
          </p:nvSpPr>
          <p:spPr>
            <a:xfrm>
              <a:off x="12236449" y="199077"/>
              <a:ext cx="2000251" cy="28093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F7EEFE5-0536-EB4D-82E7-7499D4C1B436}"/>
                </a:ext>
              </a:extLst>
            </p:cNvPr>
            <p:cNvSpPr/>
            <p:nvPr userDrawn="1"/>
          </p:nvSpPr>
          <p:spPr>
            <a:xfrm>
              <a:off x="12236449" y="-254000"/>
              <a:ext cx="2000251" cy="4906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0" name="Right Triangle 99">
              <a:extLst>
                <a:ext uri="{FF2B5EF4-FFF2-40B4-BE49-F238E27FC236}">
                  <a16:creationId xmlns:a16="http://schemas.microsoft.com/office/drawing/2014/main" id="{BB6A6CD0-31A2-E24E-BCBE-5527273729D7}"/>
                </a:ext>
              </a:extLst>
            </p:cNvPr>
            <p:cNvSpPr/>
            <p:nvPr userDrawn="1"/>
          </p:nvSpPr>
          <p:spPr>
            <a:xfrm flipH="1">
              <a:off x="12065000" y="-254000"/>
              <a:ext cx="174111" cy="21637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153E950-D6F3-FC47-A9A1-E573C11C3EB0}"/>
                </a:ext>
              </a:extLst>
            </p:cNvPr>
            <p:cNvSpPr txBox="1"/>
            <p:nvPr userDrawn="1"/>
          </p:nvSpPr>
          <p:spPr>
            <a:xfrm>
              <a:off x="12466110" y="-163571"/>
              <a:ext cx="1211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i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SLIDE</a:t>
              </a:r>
              <a:r>
                <a:rPr lang="en-US" sz="1400" b="0" i="0" baseline="0">
                  <a:solidFill>
                    <a:schemeClr val="bg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 TIPS</a:t>
              </a:r>
              <a:endParaRPr lang="en-US" sz="1400" b="0" i="0">
                <a:solidFill>
                  <a:schemeClr val="bg1"/>
                </a:solidFill>
                <a:latin typeface="IBM Plex Sans Medium" panose="020B0503050203000203" pitchFamily="34" charset="0"/>
                <a:ea typeface="Roboto" charset="0"/>
                <a:cs typeface="Roboto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3BE3E69-AD14-A24B-96EF-714EA6F1A7B7}"/>
                </a:ext>
              </a:extLst>
            </p:cNvPr>
            <p:cNvSpPr txBox="1"/>
            <p:nvPr userDrawn="1"/>
          </p:nvSpPr>
          <p:spPr>
            <a:xfrm>
              <a:off x="12318220" y="429245"/>
              <a:ext cx="1796791" cy="244363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To add a photo, drag a photo onto the slide or click the icon in the placeholder to browse for your image. Images will fill left to right. 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Cropping the image: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Right-click on the image. Choose ‘Crop’ from the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menu. Adjust the size &amp; position to your preference. Press ‘esc’ or click outside image area to exit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cropping mode.</a:t>
              </a:r>
            </a:p>
            <a:p>
              <a:pPr marL="96838" indent="-96838">
                <a:spcAft>
                  <a:spcPts val="600"/>
                </a:spcAft>
                <a:buClr>
                  <a:schemeClr val="accent1"/>
                </a:buClr>
                <a:buFont typeface="Wingdings" charset="2"/>
                <a:buChar char="§"/>
              </a:pP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If your image doesn’t fully fill the box: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Click the arrow beside ‘Crop’</a:t>
              </a:r>
              <a:b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</a:br>
              <a:r>
                <a:rPr lang="en-US" sz="900" b="0" i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BM Plex Sans" panose="020B0503050203000203" pitchFamily="34" charset="77"/>
                  <a:ea typeface="Roboto" charset="0"/>
                  <a:cs typeface="Roboto" charset="0"/>
                </a:rPr>
                <a:t>Select ‘Fill’</a:t>
              </a:r>
            </a:p>
          </p:txBody>
        </p:sp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630612A7-4561-2D4C-AFC7-1C44F6A7E51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61142" y="1344710"/>
              <a:ext cx="228679" cy="356879"/>
            </a:xfrm>
            <a:prstGeom prst="rect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841B8593-D052-6248-AAD7-A60142A453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47433" y="2596811"/>
              <a:ext cx="423169" cy="320454"/>
            </a:xfrm>
            <a:prstGeom prst="rect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4AECDF4-070C-B84E-B79D-44DA0BB4C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92000" y="-947342"/>
            <a:ext cx="2427514" cy="605550"/>
            <a:chOff x="12192000" y="-947342"/>
            <a:chExt cx="2427514" cy="60555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B3F16A9-707D-084E-B842-A7BF1754DC4B}"/>
                </a:ext>
              </a:extLst>
            </p:cNvPr>
            <p:cNvSpPr txBox="1"/>
            <p:nvPr userDrawn="1"/>
          </p:nvSpPr>
          <p:spPr>
            <a:xfrm>
              <a:off x="12192000" y="-947342"/>
              <a:ext cx="2144486" cy="6055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To remove slide tips,</a:t>
              </a:r>
            </a:p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click View &gt; Slide Master.</a:t>
              </a:r>
            </a:p>
            <a:p>
              <a:pPr>
                <a:lnSpc>
                  <a:spcPct val="90000"/>
                </a:lnSpc>
                <a:spcAft>
                  <a:spcPts val="200"/>
                </a:spcAft>
              </a:pPr>
              <a:r>
                <a:rPr lang="en-US" sz="1000" b="0" i="0">
                  <a:solidFill>
                    <a:schemeClr val="tx1"/>
                  </a:solidFill>
                  <a:latin typeface="IBM Plex Sans Medium" panose="020B0503050203000203" pitchFamily="34" charset="0"/>
                  <a:ea typeface="Roboto" charset="0"/>
                  <a:cs typeface="Roboto" charset="0"/>
                </a:rPr>
                <a:t>After removing, click ‘X’ to exit.  </a:t>
              </a:r>
            </a:p>
          </p:txBody>
        </p: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9BDB8535-F2F4-174C-A07C-97E7AB7C25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4291128" y="-853006"/>
              <a:ext cx="328386" cy="446605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</p:pic>
      </p:grpSp>
      <p:sp>
        <p:nvSpPr>
          <p:cNvPr id="82" name="Title 1">
            <a:extLst>
              <a:ext uri="{FF2B5EF4-FFF2-40B4-BE49-F238E27FC236}">
                <a16:creationId xmlns:a16="http://schemas.microsoft.com/office/drawing/2014/main" id="{6E2A8AFB-F209-8C42-ACBB-8E2C934266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D45634A0-916A-374A-AECC-DB9660BE4A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53112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43" name="Text Placeholder 53">
            <a:extLst>
              <a:ext uri="{FF2B5EF4-FFF2-40B4-BE49-F238E27FC236}">
                <a16:creationId xmlns:a16="http://schemas.microsoft.com/office/drawing/2014/main" id="{CB29EAEC-ED52-734C-A9C2-9238F3800E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60" y="2683883"/>
            <a:ext cx="1581403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1" name="Text Placeholder 53">
            <a:extLst>
              <a:ext uri="{FF2B5EF4-FFF2-40B4-BE49-F238E27FC236}">
                <a16:creationId xmlns:a16="http://schemas.microsoft.com/office/drawing/2014/main" id="{D2327015-1342-7E4C-8742-B28789BD7E0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860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44" name="Text Placeholder 57">
            <a:extLst>
              <a:ext uri="{FF2B5EF4-FFF2-40B4-BE49-F238E27FC236}">
                <a16:creationId xmlns:a16="http://schemas.microsoft.com/office/drawing/2014/main" id="{CE216B64-AA64-524F-9D96-7653A498F7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860" y="3941379"/>
            <a:ext cx="1577832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55" name="Picture Placeholder 51">
            <a:extLst>
              <a:ext uri="{FF2B5EF4-FFF2-40B4-BE49-F238E27FC236}">
                <a16:creationId xmlns:a16="http://schemas.microsoft.com/office/drawing/2014/main" id="{C3F8A6EA-78B6-BA43-865C-3168695EDF7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677436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51" name="Text Placeholder 53">
            <a:extLst>
              <a:ext uri="{FF2B5EF4-FFF2-40B4-BE49-F238E27FC236}">
                <a16:creationId xmlns:a16="http://schemas.microsoft.com/office/drawing/2014/main" id="{06CAEA96-2878-B245-955A-C064999E85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26376" y="2683883"/>
            <a:ext cx="1591587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2" name="Text Placeholder 53">
            <a:extLst>
              <a:ext uri="{FF2B5EF4-FFF2-40B4-BE49-F238E27FC236}">
                <a16:creationId xmlns:a16="http://schemas.microsoft.com/office/drawing/2014/main" id="{58F7DAC5-0332-5249-81AC-331B18B63C8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426376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53" name="Text Placeholder 57">
            <a:extLst>
              <a:ext uri="{FF2B5EF4-FFF2-40B4-BE49-F238E27FC236}">
                <a16:creationId xmlns:a16="http://schemas.microsoft.com/office/drawing/2014/main" id="{4CD8161C-F44E-9747-B2F5-E5F3BF1229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6376" y="3941379"/>
            <a:ext cx="1587993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66" name="Picture Placeholder 51">
            <a:extLst>
              <a:ext uri="{FF2B5EF4-FFF2-40B4-BE49-F238E27FC236}">
                <a16:creationId xmlns:a16="http://schemas.microsoft.com/office/drawing/2014/main" id="{93F41111-0F44-DC42-B5BE-8909EF9C5AD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93704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58" name="Text Placeholder 53">
            <a:extLst>
              <a:ext uri="{FF2B5EF4-FFF2-40B4-BE49-F238E27FC236}">
                <a16:creationId xmlns:a16="http://schemas.microsoft.com/office/drawing/2014/main" id="{6ADC9296-D983-A440-8899-67951C7DB3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33892" y="2683883"/>
            <a:ext cx="1604945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3" name="Text Placeholder 53">
            <a:extLst>
              <a:ext uri="{FF2B5EF4-FFF2-40B4-BE49-F238E27FC236}">
                <a16:creationId xmlns:a16="http://schemas.microsoft.com/office/drawing/2014/main" id="{AEEC703D-B097-6C4A-BFAC-AD6663F38FE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33892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62" name="Text Placeholder 57">
            <a:extLst>
              <a:ext uri="{FF2B5EF4-FFF2-40B4-BE49-F238E27FC236}">
                <a16:creationId xmlns:a16="http://schemas.microsoft.com/office/drawing/2014/main" id="{52BC0239-2F6E-8842-99B6-AE65448851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33892" y="3941379"/>
            <a:ext cx="1601321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77" name="Picture Placeholder 51">
            <a:extLst>
              <a:ext uri="{FF2B5EF4-FFF2-40B4-BE49-F238E27FC236}">
                <a16:creationId xmlns:a16="http://schemas.microsoft.com/office/drawing/2014/main" id="{5B013573-0C79-9F41-AA00-3F7FB91E831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512081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75" name="Text Placeholder 53">
            <a:extLst>
              <a:ext uri="{FF2B5EF4-FFF2-40B4-BE49-F238E27FC236}">
                <a16:creationId xmlns:a16="http://schemas.microsoft.com/office/drawing/2014/main" id="{3B4D9B3E-D53C-AC48-85E4-875FED9FB6C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67434" y="2683883"/>
            <a:ext cx="1585930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4" name="Text Placeholder 53">
            <a:extLst>
              <a:ext uri="{FF2B5EF4-FFF2-40B4-BE49-F238E27FC236}">
                <a16:creationId xmlns:a16="http://schemas.microsoft.com/office/drawing/2014/main" id="{96271100-947F-944C-B637-3389D4A5333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67434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76" name="Text Placeholder 57">
            <a:extLst>
              <a:ext uri="{FF2B5EF4-FFF2-40B4-BE49-F238E27FC236}">
                <a16:creationId xmlns:a16="http://schemas.microsoft.com/office/drawing/2014/main" id="{7806A4E7-B327-0046-8314-CAFD62446B5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67357" y="3941379"/>
            <a:ext cx="1582349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81" name="Picture Placeholder 51">
            <a:extLst>
              <a:ext uri="{FF2B5EF4-FFF2-40B4-BE49-F238E27FC236}">
                <a16:creationId xmlns:a16="http://schemas.microsoft.com/office/drawing/2014/main" id="{FBB025E6-F57E-5B4A-98CF-3628C5CC3147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428348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79" name="Text Placeholder 53">
            <a:extLst>
              <a:ext uri="{FF2B5EF4-FFF2-40B4-BE49-F238E27FC236}">
                <a16:creationId xmlns:a16="http://schemas.microsoft.com/office/drawing/2014/main" id="{2C1B9669-1232-1241-BC3E-CCAB215E7F8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74950" y="2683883"/>
            <a:ext cx="1596114" cy="458904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5" name="Text Placeholder 53">
            <a:extLst>
              <a:ext uri="{FF2B5EF4-FFF2-40B4-BE49-F238E27FC236}">
                <a16:creationId xmlns:a16="http://schemas.microsoft.com/office/drawing/2014/main" id="{FD54AC4C-B9D4-5A4B-AF6D-3104EBA2D01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174950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80" name="Text Placeholder 57">
            <a:extLst>
              <a:ext uri="{FF2B5EF4-FFF2-40B4-BE49-F238E27FC236}">
                <a16:creationId xmlns:a16="http://schemas.microsoft.com/office/drawing/2014/main" id="{295CEA97-A4AD-5045-8868-68FBFF6BCEC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74873" y="3941379"/>
            <a:ext cx="1592510" cy="2224471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85" name="Picture Placeholder 51">
            <a:extLst>
              <a:ext uri="{FF2B5EF4-FFF2-40B4-BE49-F238E27FC236}">
                <a16:creationId xmlns:a16="http://schemas.microsoft.com/office/drawing/2014/main" id="{FF4EAC8B-F283-6449-851F-E4346DC117B3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10343784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83" name="Text Placeholder 53">
            <a:extLst>
              <a:ext uri="{FF2B5EF4-FFF2-40B4-BE49-F238E27FC236}">
                <a16:creationId xmlns:a16="http://schemas.microsoft.com/office/drawing/2014/main" id="{D910779B-D90D-C04A-9119-D80FAB77652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090150" y="2683883"/>
            <a:ext cx="1597243" cy="455613"/>
          </a:xfrm>
        </p:spPr>
        <p:txBody>
          <a:bodyPr lIns="0" anchor="b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 b="0" i="0" cap="all" spc="10" baseline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6" name="Text Placeholder 53">
            <a:extLst>
              <a:ext uri="{FF2B5EF4-FFF2-40B4-BE49-F238E27FC236}">
                <a16:creationId xmlns:a16="http://schemas.microsoft.com/office/drawing/2014/main" id="{E0DB9001-F12D-074A-9638-8D44C4BDD83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090150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defRPr sz="1200" b="0" i="0" spc="10" baseline="0">
                <a:solidFill>
                  <a:schemeClr val="tx1"/>
                </a:solidFill>
                <a:latin typeface="IBM Plex Sans ExtraLigh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84" name="Text Placeholder 57">
            <a:extLst>
              <a:ext uri="{FF2B5EF4-FFF2-40B4-BE49-F238E27FC236}">
                <a16:creationId xmlns:a16="http://schemas.microsoft.com/office/drawing/2014/main" id="{9E02C987-7A42-024C-8B45-909B6D51F05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090074" y="3931920"/>
            <a:ext cx="1593636" cy="2233930"/>
          </a:xfrm>
        </p:spPr>
        <p:txBody>
          <a:bodyPr lIns="0">
            <a:noAutofit/>
          </a:bodyPr>
          <a:lstStyle>
            <a:lvl1pPr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8C51042-5426-6840-9776-176F18AE763C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F6FD-C686-2643-ADA9-64A255B0A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9" name="Picture 88" descr="York University Logo">
            <a:extLst>
              <a:ext uri="{FF2B5EF4-FFF2-40B4-BE49-F238E27FC236}">
                <a16:creationId xmlns:a16="http://schemas.microsoft.com/office/drawing/2014/main" id="{BCF0B2E4-19B3-E347-A2C0-292DB4DF1EF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8830-8DE6-E743-9B67-82BF481503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10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1323" userDrawn="1">
          <p15:clr>
            <a:srgbClr val="FBAE40"/>
          </p15:clr>
        </p15:guide>
        <p15:guide id="5" pos="1524" userDrawn="1">
          <p15:clr>
            <a:srgbClr val="FBAE40"/>
          </p15:clr>
        </p15:guide>
        <p15:guide id="6" pos="2525" userDrawn="1">
          <p15:clr>
            <a:srgbClr val="FBAE40"/>
          </p15:clr>
        </p15:guide>
        <p15:guide id="7" pos="2732" userDrawn="1">
          <p15:clr>
            <a:srgbClr val="FBAE40"/>
          </p15:clr>
        </p15:guide>
        <p15:guide id="8" pos="3739" userDrawn="1">
          <p15:clr>
            <a:srgbClr val="FBAE40"/>
          </p15:clr>
        </p15:guide>
        <p15:guide id="9" pos="3940" userDrawn="1">
          <p15:clr>
            <a:srgbClr val="FBAE40"/>
          </p15:clr>
        </p15:guide>
        <p15:guide id="10" pos="4947" userDrawn="1">
          <p15:clr>
            <a:srgbClr val="FBAE40"/>
          </p15:clr>
        </p15:guide>
        <p15:guide id="11" pos="5148" userDrawn="1">
          <p15:clr>
            <a:srgbClr val="FBAE40"/>
          </p15:clr>
        </p15:guide>
        <p15:guide id="12" pos="6155" userDrawn="1">
          <p15:clr>
            <a:srgbClr val="FBAE40"/>
          </p15:clr>
        </p15:guide>
        <p15:guide id="13" pos="6356" userDrawn="1">
          <p15:clr>
            <a:srgbClr val="FBAE40"/>
          </p15:clr>
        </p15:guide>
        <p15:guide id="14" pos="7363" userDrawn="1">
          <p15:clr>
            <a:srgbClr val="FBAE40"/>
          </p15:clr>
        </p15:guide>
        <p15:guide id="17" orient="horz" pos="1933" userDrawn="1">
          <p15:clr>
            <a:srgbClr val="FBAE40"/>
          </p15:clr>
        </p15:guide>
        <p15:guide id="18" orient="horz" pos="2505" userDrawn="1">
          <p15:clr>
            <a:srgbClr val="FBAE40"/>
          </p15:clr>
        </p15:guide>
        <p15:guide id="20" orient="horz" pos="3888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York University Logo">
            <a:extLst>
              <a:ext uri="{FF2B5EF4-FFF2-40B4-BE49-F238E27FC236}">
                <a16:creationId xmlns:a16="http://schemas.microsoft.com/office/drawing/2014/main" id="{7865DF70-CAC2-5B48-A439-F80062E2E2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B4CAAB5D-0925-2346-BEC1-0B343C01636A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464425" y="3796153"/>
            <a:ext cx="4212195" cy="2369698"/>
          </a:xfr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1AB37550-8A87-7441-9466-8056CD272C0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10615" y="3796153"/>
            <a:ext cx="6791343" cy="2369698"/>
          </a:xfr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8EBA71C-0E20-6E4F-B108-F26C9CC9F31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478712" y="1197263"/>
            <a:ext cx="4211638" cy="2377210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5B00F938-8D68-9B4D-9BF9-D2B9ADDA70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0615" y="1196975"/>
            <a:ext cx="6791343" cy="2377498"/>
          </a:xfr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5BEAB38-C748-2248-8770-3109CF3478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</p:spTree>
    <p:extLst>
      <p:ext uri="{BB962C8B-B14F-4D97-AF65-F5344CB8AC3E}">
        <p14:creationId xmlns:p14="http://schemas.microsoft.com/office/powerpoint/2010/main" val="838146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5" pos="4702">
          <p15:clr>
            <a:srgbClr val="FBAE40"/>
          </p15:clr>
        </p15:guide>
        <p15:guide id="6" pos="7363">
          <p15:clr>
            <a:srgbClr val="FBAE40"/>
          </p15:clr>
        </p15:guide>
        <p15:guide id="9" orient="horz" pos="2251">
          <p15:clr>
            <a:srgbClr val="FBAE40"/>
          </p15:clr>
        </p15:guide>
        <p15:guide id="10" orient="horz" pos="2387">
          <p15:clr>
            <a:srgbClr val="FBAE40"/>
          </p15:clr>
        </p15:guide>
        <p15:guide id="11" orient="horz" pos="754">
          <p15:clr>
            <a:srgbClr val="FBAE40"/>
          </p15:clr>
        </p15:guide>
        <p15:guide id="12" orient="horz" pos="388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and Content Slide (Style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York University Logo">
            <a:extLst>
              <a:ext uri="{FF2B5EF4-FFF2-40B4-BE49-F238E27FC236}">
                <a16:creationId xmlns:a16="http://schemas.microsoft.com/office/drawing/2014/main" id="{B15CAE20-284E-154E-A048-D6BDC26BDD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93916-EA4C-D34B-8794-BD8EBAD83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AFBAB-FE6B-244E-B462-18CE5282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D6444-7929-724E-BB2A-0AFE5BF6CFDF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ED61-216A-7F41-90CF-1CE1747456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5" y="1196975"/>
            <a:ext cx="11169650" cy="4968875"/>
          </a:xfrm>
        </p:spPr>
        <p:txBody>
          <a:bodyPr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C008195-F589-284C-88E0-4291E0E17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</p:spTree>
    <p:extLst>
      <p:ext uri="{BB962C8B-B14F-4D97-AF65-F5344CB8AC3E}">
        <p14:creationId xmlns:p14="http://schemas.microsoft.com/office/powerpoint/2010/main" val="368370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and Content Slide (Style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York University Logo">
            <a:extLst>
              <a:ext uri="{FF2B5EF4-FFF2-40B4-BE49-F238E27FC236}">
                <a16:creationId xmlns:a16="http://schemas.microsoft.com/office/drawing/2014/main" id="{8DB00395-58E4-2940-BEC1-A7ECD6C19A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93916-EA4C-D34B-8794-BD8EBAD83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AFBAB-FE6B-244E-B462-18CE5282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D6444-7929-724E-BB2A-0AFE5BF6CFDF}"/>
              </a:ext>
            </a:extLst>
          </p:cNvPr>
          <p:cNvSpPr/>
          <p:nvPr userDrawn="1"/>
        </p:nvSpPr>
        <p:spPr>
          <a:xfrm rot="5400000">
            <a:off x="8734199" y="3400200"/>
            <a:ext cx="6858000" cy="5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ED61-216A-7F41-90CF-1CE1747456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5" y="1196975"/>
            <a:ext cx="11169650" cy="496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D6D2240-FA47-0D4F-A2AD-9029D09437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</p:spTree>
    <p:extLst>
      <p:ext uri="{BB962C8B-B14F-4D97-AF65-F5344CB8AC3E}">
        <p14:creationId xmlns:p14="http://schemas.microsoft.com/office/powerpoint/2010/main" val="514207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and Content Slide (Reverse Sty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lid RED Background">
            <a:extLst>
              <a:ext uri="{FF2B5EF4-FFF2-40B4-BE49-F238E27FC236}">
                <a16:creationId xmlns:a16="http://schemas.microsoft.com/office/drawing/2014/main" id="{C6E92374-9A2A-7340-9A77-6FC6D93B4B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AFBAB-FE6B-244E-B462-18CE5282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64C28E-966E-6B4A-816A-311B7D0A2E6D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DD6444-7929-724E-BB2A-0AFE5BF6CFDF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C008195-F589-284C-88E0-4291E0E17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pic>
        <p:nvPicPr>
          <p:cNvPr id="11" name="Picture 10" descr="York University Logo">
            <a:extLst>
              <a:ext uri="{FF2B5EF4-FFF2-40B4-BE49-F238E27FC236}">
                <a16:creationId xmlns:a16="http://schemas.microsoft.com/office/drawing/2014/main" id="{B15CAE20-284E-154E-A048-D6BDC26BDD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5913" y="6372792"/>
            <a:ext cx="1240699" cy="273599"/>
          </a:xfrm>
          <a:prstGeom prst="rect">
            <a:avLst/>
          </a:prstGeom>
        </p:spPr>
      </p:pic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CF95D8A-E1E8-AD4C-8828-0D11AFB45A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5" y="1196975"/>
            <a:ext cx="11169650" cy="4968875"/>
          </a:xfrm>
          <a:solidFill>
            <a:schemeClr val="bg1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165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6" orient="horz" pos="4320" userDrawn="1">
          <p15:clr>
            <a:srgbClr val="FBAE40"/>
          </p15:clr>
        </p15:guide>
        <p15:guide id="7" orient="horz" pos="754" userDrawn="1">
          <p15:clr>
            <a:srgbClr val="FBAE40"/>
          </p15:clr>
        </p15:guide>
        <p15:guide id="10" orient="horz" pos="3888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53F225-B7C0-C74B-A467-EE9BF5427E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pic>
        <p:nvPicPr>
          <p:cNvPr id="9" name="Picture 8" descr="York University Logo">
            <a:extLst>
              <a:ext uri="{FF2B5EF4-FFF2-40B4-BE49-F238E27FC236}">
                <a16:creationId xmlns:a16="http://schemas.microsoft.com/office/drawing/2014/main" id="{47871F36-3B46-EF44-9BF2-45303CDBB1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8626B5-9424-544A-997E-D29151C33BF4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13E068-BDC1-CD48-959B-6E94C600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5B64C28E-966E-6B4A-816A-311B7D0A2E6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2D209-A393-9C4C-ADA3-22DEC2BB1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2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8" orient="horz" pos="388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allery (up to 72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1">
            <a:extLst>
              <a:ext uri="{FF2B5EF4-FFF2-40B4-BE49-F238E27FC236}">
                <a16:creationId xmlns:a16="http://schemas.microsoft.com/office/drawing/2014/main" id="{6E2A8AFB-F209-8C42-ACBB-8E2C934266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IBM Plex Sans SemiBold" panose="020B0503050203000203" pitchFamily="34" charset="0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8C51042-5426-6840-9776-176F18AE763C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9" name="Picture 88" descr="York University Logo&#10;">
            <a:extLst>
              <a:ext uri="{FF2B5EF4-FFF2-40B4-BE49-F238E27FC236}">
                <a16:creationId xmlns:a16="http://schemas.microsoft.com/office/drawing/2014/main" id="{BCF0B2E4-19B3-E347-A2C0-292DB4DF1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240" name="Picture Placeholder 51">
            <a:extLst>
              <a:ext uri="{FF2B5EF4-FFF2-40B4-BE49-F238E27FC236}">
                <a16:creationId xmlns:a16="http://schemas.microsoft.com/office/drawing/2014/main" id="{B2DE1F1D-4FD3-624D-8F9C-E74B8DCBCB3B}"/>
              </a:ext>
            </a:extLst>
          </p:cNvPr>
          <p:cNvSpPr>
            <a:spLocks noGrp="1"/>
          </p:cNvSpPr>
          <p:nvPr>
            <p:ph type="pic" sz="quarter" idx="143" hasCustomPrompt="1"/>
          </p:nvPr>
        </p:nvSpPr>
        <p:spPr>
          <a:xfrm>
            <a:off x="11115396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41" name="Picture Placeholder 51">
            <a:extLst>
              <a:ext uri="{FF2B5EF4-FFF2-40B4-BE49-F238E27FC236}">
                <a16:creationId xmlns:a16="http://schemas.microsoft.com/office/drawing/2014/main" id="{95CFEACE-AC66-9843-A828-8A5669BF2B8B}"/>
              </a:ext>
            </a:extLst>
          </p:cNvPr>
          <p:cNvSpPr>
            <a:spLocks noGrp="1"/>
          </p:cNvSpPr>
          <p:nvPr>
            <p:ph type="pic" sz="quarter" idx="144" hasCustomPrompt="1"/>
          </p:nvPr>
        </p:nvSpPr>
        <p:spPr>
          <a:xfrm>
            <a:off x="11115396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9" name="Picture Placeholder 51">
            <a:extLst>
              <a:ext uri="{FF2B5EF4-FFF2-40B4-BE49-F238E27FC236}">
                <a16:creationId xmlns:a16="http://schemas.microsoft.com/office/drawing/2014/main" id="{D38E2419-3D26-0F44-A573-096075B9CDFF}"/>
              </a:ext>
            </a:extLst>
          </p:cNvPr>
          <p:cNvSpPr>
            <a:spLocks noGrp="1"/>
          </p:cNvSpPr>
          <p:nvPr>
            <p:ph type="pic" sz="quarter" idx="142" hasCustomPrompt="1"/>
          </p:nvPr>
        </p:nvSpPr>
        <p:spPr>
          <a:xfrm>
            <a:off x="11115396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8" name="Picture Placeholder 51">
            <a:extLst>
              <a:ext uri="{FF2B5EF4-FFF2-40B4-BE49-F238E27FC236}">
                <a16:creationId xmlns:a16="http://schemas.microsoft.com/office/drawing/2014/main" id="{5E33F143-403B-7140-8B48-CEE1AB4D9072}"/>
              </a:ext>
            </a:extLst>
          </p:cNvPr>
          <p:cNvSpPr>
            <a:spLocks noGrp="1"/>
          </p:cNvSpPr>
          <p:nvPr>
            <p:ph type="pic" sz="quarter" idx="141" hasCustomPrompt="1"/>
          </p:nvPr>
        </p:nvSpPr>
        <p:spPr>
          <a:xfrm>
            <a:off x="11115396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7" name="Picture Placeholder 51">
            <a:extLst>
              <a:ext uri="{FF2B5EF4-FFF2-40B4-BE49-F238E27FC236}">
                <a16:creationId xmlns:a16="http://schemas.microsoft.com/office/drawing/2014/main" id="{01E00AE3-9D17-A84E-BD58-71234A7BE594}"/>
              </a:ext>
            </a:extLst>
          </p:cNvPr>
          <p:cNvSpPr>
            <a:spLocks noGrp="1"/>
          </p:cNvSpPr>
          <p:nvPr>
            <p:ph type="pic" sz="quarter" idx="140" hasCustomPrompt="1"/>
          </p:nvPr>
        </p:nvSpPr>
        <p:spPr>
          <a:xfrm>
            <a:off x="11115396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6" name="Picture Placeholder 51">
            <a:extLst>
              <a:ext uri="{FF2B5EF4-FFF2-40B4-BE49-F238E27FC236}">
                <a16:creationId xmlns:a16="http://schemas.microsoft.com/office/drawing/2014/main" id="{1D85D746-2B08-2642-B5CD-D035D96F9F23}"/>
              </a:ext>
            </a:extLst>
          </p:cNvPr>
          <p:cNvSpPr>
            <a:spLocks noGrp="1"/>
          </p:cNvSpPr>
          <p:nvPr>
            <p:ph type="pic" sz="quarter" idx="139" hasCustomPrompt="1"/>
          </p:nvPr>
        </p:nvSpPr>
        <p:spPr>
          <a:xfrm>
            <a:off x="11115396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5" name="Picture Placeholder 51">
            <a:extLst>
              <a:ext uri="{FF2B5EF4-FFF2-40B4-BE49-F238E27FC236}">
                <a16:creationId xmlns:a16="http://schemas.microsoft.com/office/drawing/2014/main" id="{ECC47FF5-71A0-4F42-808C-8CD82A1A8AF2}"/>
              </a:ext>
            </a:extLst>
          </p:cNvPr>
          <p:cNvSpPr>
            <a:spLocks noGrp="1"/>
          </p:cNvSpPr>
          <p:nvPr>
            <p:ph type="pic" sz="quarter" idx="138" hasCustomPrompt="1"/>
          </p:nvPr>
        </p:nvSpPr>
        <p:spPr>
          <a:xfrm>
            <a:off x="10151760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4" name="Picture Placeholder 51">
            <a:extLst>
              <a:ext uri="{FF2B5EF4-FFF2-40B4-BE49-F238E27FC236}">
                <a16:creationId xmlns:a16="http://schemas.microsoft.com/office/drawing/2014/main" id="{B2B385C4-495C-4F4B-9087-1B6BA2D1A2A8}"/>
              </a:ext>
            </a:extLst>
          </p:cNvPr>
          <p:cNvSpPr>
            <a:spLocks noGrp="1"/>
          </p:cNvSpPr>
          <p:nvPr>
            <p:ph type="pic" sz="quarter" idx="137" hasCustomPrompt="1"/>
          </p:nvPr>
        </p:nvSpPr>
        <p:spPr>
          <a:xfrm>
            <a:off x="10151760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3" name="Picture Placeholder 51">
            <a:extLst>
              <a:ext uri="{FF2B5EF4-FFF2-40B4-BE49-F238E27FC236}">
                <a16:creationId xmlns:a16="http://schemas.microsoft.com/office/drawing/2014/main" id="{50AD7228-9A72-CA42-B2B9-DA25FF5D9948}"/>
              </a:ext>
            </a:extLst>
          </p:cNvPr>
          <p:cNvSpPr>
            <a:spLocks noGrp="1"/>
          </p:cNvSpPr>
          <p:nvPr>
            <p:ph type="pic" sz="quarter" idx="136" hasCustomPrompt="1"/>
          </p:nvPr>
        </p:nvSpPr>
        <p:spPr>
          <a:xfrm>
            <a:off x="10151760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2" name="Picture Placeholder 51">
            <a:extLst>
              <a:ext uri="{FF2B5EF4-FFF2-40B4-BE49-F238E27FC236}">
                <a16:creationId xmlns:a16="http://schemas.microsoft.com/office/drawing/2014/main" id="{9BB425F9-DA11-A741-8A84-010E8DFD2AC3}"/>
              </a:ext>
            </a:extLst>
          </p:cNvPr>
          <p:cNvSpPr>
            <a:spLocks noGrp="1"/>
          </p:cNvSpPr>
          <p:nvPr>
            <p:ph type="pic" sz="quarter" idx="135" hasCustomPrompt="1"/>
          </p:nvPr>
        </p:nvSpPr>
        <p:spPr>
          <a:xfrm>
            <a:off x="10151760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1" name="Picture Placeholder 51">
            <a:extLst>
              <a:ext uri="{FF2B5EF4-FFF2-40B4-BE49-F238E27FC236}">
                <a16:creationId xmlns:a16="http://schemas.microsoft.com/office/drawing/2014/main" id="{6673E2B7-3975-DC44-B47B-3C5074F75DA8}"/>
              </a:ext>
            </a:extLst>
          </p:cNvPr>
          <p:cNvSpPr>
            <a:spLocks noGrp="1"/>
          </p:cNvSpPr>
          <p:nvPr>
            <p:ph type="pic" sz="quarter" idx="134" hasCustomPrompt="1"/>
          </p:nvPr>
        </p:nvSpPr>
        <p:spPr>
          <a:xfrm>
            <a:off x="10151760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0" name="Picture Placeholder 51">
            <a:extLst>
              <a:ext uri="{FF2B5EF4-FFF2-40B4-BE49-F238E27FC236}">
                <a16:creationId xmlns:a16="http://schemas.microsoft.com/office/drawing/2014/main" id="{DD17B399-06ED-A749-8DAD-053DFA9A4B27}"/>
              </a:ext>
            </a:extLst>
          </p:cNvPr>
          <p:cNvSpPr>
            <a:spLocks noGrp="1"/>
          </p:cNvSpPr>
          <p:nvPr>
            <p:ph type="pic" sz="quarter" idx="133" hasCustomPrompt="1"/>
          </p:nvPr>
        </p:nvSpPr>
        <p:spPr>
          <a:xfrm>
            <a:off x="10151760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9" name="Picture Placeholder 51">
            <a:extLst>
              <a:ext uri="{FF2B5EF4-FFF2-40B4-BE49-F238E27FC236}">
                <a16:creationId xmlns:a16="http://schemas.microsoft.com/office/drawing/2014/main" id="{B9C51166-7A07-8142-9492-A066BF6C66DB}"/>
              </a:ext>
            </a:extLst>
          </p:cNvPr>
          <p:cNvSpPr>
            <a:spLocks noGrp="1"/>
          </p:cNvSpPr>
          <p:nvPr>
            <p:ph type="pic" sz="quarter" idx="132" hasCustomPrompt="1"/>
          </p:nvPr>
        </p:nvSpPr>
        <p:spPr>
          <a:xfrm>
            <a:off x="9188122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8" name="Picture Placeholder 51">
            <a:extLst>
              <a:ext uri="{FF2B5EF4-FFF2-40B4-BE49-F238E27FC236}">
                <a16:creationId xmlns:a16="http://schemas.microsoft.com/office/drawing/2014/main" id="{1C03E3CC-2B92-B04E-9319-BDC6717C1CE3}"/>
              </a:ext>
            </a:extLst>
          </p:cNvPr>
          <p:cNvSpPr>
            <a:spLocks noGrp="1"/>
          </p:cNvSpPr>
          <p:nvPr>
            <p:ph type="pic" sz="quarter" idx="131" hasCustomPrompt="1"/>
          </p:nvPr>
        </p:nvSpPr>
        <p:spPr>
          <a:xfrm>
            <a:off x="9188122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7" name="Picture Placeholder 51">
            <a:extLst>
              <a:ext uri="{FF2B5EF4-FFF2-40B4-BE49-F238E27FC236}">
                <a16:creationId xmlns:a16="http://schemas.microsoft.com/office/drawing/2014/main" id="{5F392332-895D-5F41-A71A-181F220CA135}"/>
              </a:ext>
            </a:extLst>
          </p:cNvPr>
          <p:cNvSpPr>
            <a:spLocks noGrp="1"/>
          </p:cNvSpPr>
          <p:nvPr>
            <p:ph type="pic" sz="quarter" idx="130" hasCustomPrompt="1"/>
          </p:nvPr>
        </p:nvSpPr>
        <p:spPr>
          <a:xfrm>
            <a:off x="9188122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6" name="Picture Placeholder 51">
            <a:extLst>
              <a:ext uri="{FF2B5EF4-FFF2-40B4-BE49-F238E27FC236}">
                <a16:creationId xmlns:a16="http://schemas.microsoft.com/office/drawing/2014/main" id="{7402AA1E-B3CE-2C4F-A4A3-16F1563F0DC8}"/>
              </a:ext>
            </a:extLst>
          </p:cNvPr>
          <p:cNvSpPr>
            <a:spLocks noGrp="1"/>
          </p:cNvSpPr>
          <p:nvPr>
            <p:ph type="pic" sz="quarter" idx="129" hasCustomPrompt="1"/>
          </p:nvPr>
        </p:nvSpPr>
        <p:spPr>
          <a:xfrm>
            <a:off x="9188122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5" name="Picture Placeholder 51">
            <a:extLst>
              <a:ext uri="{FF2B5EF4-FFF2-40B4-BE49-F238E27FC236}">
                <a16:creationId xmlns:a16="http://schemas.microsoft.com/office/drawing/2014/main" id="{6B7236E6-609D-D441-BC9D-4713AD39B177}"/>
              </a:ext>
            </a:extLst>
          </p:cNvPr>
          <p:cNvSpPr>
            <a:spLocks noGrp="1"/>
          </p:cNvSpPr>
          <p:nvPr>
            <p:ph type="pic" sz="quarter" idx="128" hasCustomPrompt="1"/>
          </p:nvPr>
        </p:nvSpPr>
        <p:spPr>
          <a:xfrm>
            <a:off x="9188122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4" name="Picture Placeholder 51">
            <a:extLst>
              <a:ext uri="{FF2B5EF4-FFF2-40B4-BE49-F238E27FC236}">
                <a16:creationId xmlns:a16="http://schemas.microsoft.com/office/drawing/2014/main" id="{792892B3-7CF5-5649-96C0-2DCBA328F53B}"/>
              </a:ext>
            </a:extLst>
          </p:cNvPr>
          <p:cNvSpPr>
            <a:spLocks noGrp="1"/>
          </p:cNvSpPr>
          <p:nvPr>
            <p:ph type="pic" sz="quarter" idx="127" hasCustomPrompt="1"/>
          </p:nvPr>
        </p:nvSpPr>
        <p:spPr>
          <a:xfrm>
            <a:off x="9188122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3" name="Picture Placeholder 51">
            <a:extLst>
              <a:ext uri="{FF2B5EF4-FFF2-40B4-BE49-F238E27FC236}">
                <a16:creationId xmlns:a16="http://schemas.microsoft.com/office/drawing/2014/main" id="{71FA0BCC-56C8-C94E-B3A6-064A142A06BE}"/>
              </a:ext>
            </a:extLst>
          </p:cNvPr>
          <p:cNvSpPr>
            <a:spLocks noGrp="1"/>
          </p:cNvSpPr>
          <p:nvPr>
            <p:ph type="pic" sz="quarter" idx="126" hasCustomPrompt="1"/>
          </p:nvPr>
        </p:nvSpPr>
        <p:spPr>
          <a:xfrm>
            <a:off x="8224484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2" name="Picture Placeholder 51">
            <a:extLst>
              <a:ext uri="{FF2B5EF4-FFF2-40B4-BE49-F238E27FC236}">
                <a16:creationId xmlns:a16="http://schemas.microsoft.com/office/drawing/2014/main" id="{630F25F6-C048-CA41-9BE7-8FCC2A2F2041}"/>
              </a:ext>
            </a:extLst>
          </p:cNvPr>
          <p:cNvSpPr>
            <a:spLocks noGrp="1"/>
          </p:cNvSpPr>
          <p:nvPr>
            <p:ph type="pic" sz="quarter" idx="125" hasCustomPrompt="1"/>
          </p:nvPr>
        </p:nvSpPr>
        <p:spPr>
          <a:xfrm>
            <a:off x="8224484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1" name="Picture Placeholder 51">
            <a:extLst>
              <a:ext uri="{FF2B5EF4-FFF2-40B4-BE49-F238E27FC236}">
                <a16:creationId xmlns:a16="http://schemas.microsoft.com/office/drawing/2014/main" id="{47EE2CCB-BCD5-A445-9D5A-15FA14A665F8}"/>
              </a:ext>
            </a:extLst>
          </p:cNvPr>
          <p:cNvSpPr>
            <a:spLocks noGrp="1"/>
          </p:cNvSpPr>
          <p:nvPr>
            <p:ph type="pic" sz="quarter" idx="124" hasCustomPrompt="1"/>
          </p:nvPr>
        </p:nvSpPr>
        <p:spPr>
          <a:xfrm>
            <a:off x="8224484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0" name="Picture Placeholder 51">
            <a:extLst>
              <a:ext uri="{FF2B5EF4-FFF2-40B4-BE49-F238E27FC236}">
                <a16:creationId xmlns:a16="http://schemas.microsoft.com/office/drawing/2014/main" id="{39F2B5E0-5CFE-DA4D-B31A-E612DD780ABE}"/>
              </a:ext>
            </a:extLst>
          </p:cNvPr>
          <p:cNvSpPr>
            <a:spLocks noGrp="1"/>
          </p:cNvSpPr>
          <p:nvPr>
            <p:ph type="pic" sz="quarter" idx="123" hasCustomPrompt="1"/>
          </p:nvPr>
        </p:nvSpPr>
        <p:spPr>
          <a:xfrm>
            <a:off x="8224484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9" name="Picture Placeholder 51">
            <a:extLst>
              <a:ext uri="{FF2B5EF4-FFF2-40B4-BE49-F238E27FC236}">
                <a16:creationId xmlns:a16="http://schemas.microsoft.com/office/drawing/2014/main" id="{CBC3910F-A9CF-BB44-A0FA-9487F83F7E1A}"/>
              </a:ext>
            </a:extLst>
          </p:cNvPr>
          <p:cNvSpPr>
            <a:spLocks noGrp="1"/>
          </p:cNvSpPr>
          <p:nvPr>
            <p:ph type="pic" sz="quarter" idx="122" hasCustomPrompt="1"/>
          </p:nvPr>
        </p:nvSpPr>
        <p:spPr>
          <a:xfrm>
            <a:off x="8224484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8" name="Picture Placeholder 51">
            <a:extLst>
              <a:ext uri="{FF2B5EF4-FFF2-40B4-BE49-F238E27FC236}">
                <a16:creationId xmlns:a16="http://schemas.microsoft.com/office/drawing/2014/main" id="{817F9E26-4A9A-F84B-875B-6F1218A0B5D3}"/>
              </a:ext>
            </a:extLst>
          </p:cNvPr>
          <p:cNvSpPr>
            <a:spLocks noGrp="1"/>
          </p:cNvSpPr>
          <p:nvPr>
            <p:ph type="pic" sz="quarter" idx="121" hasCustomPrompt="1"/>
          </p:nvPr>
        </p:nvSpPr>
        <p:spPr>
          <a:xfrm>
            <a:off x="8224484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7" name="Picture Placeholder 51">
            <a:extLst>
              <a:ext uri="{FF2B5EF4-FFF2-40B4-BE49-F238E27FC236}">
                <a16:creationId xmlns:a16="http://schemas.microsoft.com/office/drawing/2014/main" id="{313D8061-4306-254C-BD45-9585B831894C}"/>
              </a:ext>
            </a:extLst>
          </p:cNvPr>
          <p:cNvSpPr>
            <a:spLocks noGrp="1"/>
          </p:cNvSpPr>
          <p:nvPr>
            <p:ph type="pic" sz="quarter" idx="120" hasCustomPrompt="1"/>
          </p:nvPr>
        </p:nvSpPr>
        <p:spPr>
          <a:xfrm>
            <a:off x="7260846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6" name="Picture Placeholder 51">
            <a:extLst>
              <a:ext uri="{FF2B5EF4-FFF2-40B4-BE49-F238E27FC236}">
                <a16:creationId xmlns:a16="http://schemas.microsoft.com/office/drawing/2014/main" id="{F110E207-9770-BE48-BA32-A6CE9DE4AAF3}"/>
              </a:ext>
            </a:extLst>
          </p:cNvPr>
          <p:cNvSpPr>
            <a:spLocks noGrp="1"/>
          </p:cNvSpPr>
          <p:nvPr>
            <p:ph type="pic" sz="quarter" idx="119" hasCustomPrompt="1"/>
          </p:nvPr>
        </p:nvSpPr>
        <p:spPr>
          <a:xfrm>
            <a:off x="7260846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5" name="Picture Placeholder 51">
            <a:extLst>
              <a:ext uri="{FF2B5EF4-FFF2-40B4-BE49-F238E27FC236}">
                <a16:creationId xmlns:a16="http://schemas.microsoft.com/office/drawing/2014/main" id="{DF551907-9CB1-DE41-9FF6-A5DC8830BDA4}"/>
              </a:ext>
            </a:extLst>
          </p:cNvPr>
          <p:cNvSpPr>
            <a:spLocks noGrp="1"/>
          </p:cNvSpPr>
          <p:nvPr>
            <p:ph type="pic" sz="quarter" idx="118" hasCustomPrompt="1"/>
          </p:nvPr>
        </p:nvSpPr>
        <p:spPr>
          <a:xfrm>
            <a:off x="7260846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4" name="Picture Placeholder 51">
            <a:extLst>
              <a:ext uri="{FF2B5EF4-FFF2-40B4-BE49-F238E27FC236}">
                <a16:creationId xmlns:a16="http://schemas.microsoft.com/office/drawing/2014/main" id="{36F35A0F-A86C-CE43-89F5-DEDFE778548C}"/>
              </a:ext>
            </a:extLst>
          </p:cNvPr>
          <p:cNvSpPr>
            <a:spLocks noGrp="1"/>
          </p:cNvSpPr>
          <p:nvPr>
            <p:ph type="pic" sz="quarter" idx="117" hasCustomPrompt="1"/>
          </p:nvPr>
        </p:nvSpPr>
        <p:spPr>
          <a:xfrm>
            <a:off x="7260846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3" name="Picture Placeholder 51">
            <a:extLst>
              <a:ext uri="{FF2B5EF4-FFF2-40B4-BE49-F238E27FC236}">
                <a16:creationId xmlns:a16="http://schemas.microsoft.com/office/drawing/2014/main" id="{EF5134C2-AFB3-994F-95B5-928A77F94D65}"/>
              </a:ext>
            </a:extLst>
          </p:cNvPr>
          <p:cNvSpPr>
            <a:spLocks noGrp="1"/>
          </p:cNvSpPr>
          <p:nvPr>
            <p:ph type="pic" sz="quarter" idx="116" hasCustomPrompt="1"/>
          </p:nvPr>
        </p:nvSpPr>
        <p:spPr>
          <a:xfrm>
            <a:off x="7260846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2" name="Picture Placeholder 51">
            <a:extLst>
              <a:ext uri="{FF2B5EF4-FFF2-40B4-BE49-F238E27FC236}">
                <a16:creationId xmlns:a16="http://schemas.microsoft.com/office/drawing/2014/main" id="{6A613975-7E31-FA40-B0B7-0CFBAA114CDC}"/>
              </a:ext>
            </a:extLst>
          </p:cNvPr>
          <p:cNvSpPr>
            <a:spLocks noGrp="1"/>
          </p:cNvSpPr>
          <p:nvPr>
            <p:ph type="pic" sz="quarter" idx="115" hasCustomPrompt="1"/>
          </p:nvPr>
        </p:nvSpPr>
        <p:spPr>
          <a:xfrm>
            <a:off x="7260846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1" name="Picture Placeholder 51">
            <a:extLst>
              <a:ext uri="{FF2B5EF4-FFF2-40B4-BE49-F238E27FC236}">
                <a16:creationId xmlns:a16="http://schemas.microsoft.com/office/drawing/2014/main" id="{B0C1B11E-A0C7-524A-A7E4-99ACEF4C8D2F}"/>
              </a:ext>
            </a:extLst>
          </p:cNvPr>
          <p:cNvSpPr>
            <a:spLocks noGrp="1"/>
          </p:cNvSpPr>
          <p:nvPr>
            <p:ph type="pic" sz="quarter" idx="114" hasCustomPrompt="1"/>
          </p:nvPr>
        </p:nvSpPr>
        <p:spPr>
          <a:xfrm>
            <a:off x="6297208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0" name="Picture Placeholder 51">
            <a:extLst>
              <a:ext uri="{FF2B5EF4-FFF2-40B4-BE49-F238E27FC236}">
                <a16:creationId xmlns:a16="http://schemas.microsoft.com/office/drawing/2014/main" id="{502F494C-4698-8443-A464-9351AF31D45E}"/>
              </a:ext>
            </a:extLst>
          </p:cNvPr>
          <p:cNvSpPr>
            <a:spLocks noGrp="1"/>
          </p:cNvSpPr>
          <p:nvPr>
            <p:ph type="pic" sz="quarter" idx="113" hasCustomPrompt="1"/>
          </p:nvPr>
        </p:nvSpPr>
        <p:spPr>
          <a:xfrm>
            <a:off x="6297208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9" name="Picture Placeholder 51">
            <a:extLst>
              <a:ext uri="{FF2B5EF4-FFF2-40B4-BE49-F238E27FC236}">
                <a16:creationId xmlns:a16="http://schemas.microsoft.com/office/drawing/2014/main" id="{F6B8AAE6-34FB-254B-908C-5F03E14B3EE7}"/>
              </a:ext>
            </a:extLst>
          </p:cNvPr>
          <p:cNvSpPr>
            <a:spLocks noGrp="1"/>
          </p:cNvSpPr>
          <p:nvPr>
            <p:ph type="pic" sz="quarter" idx="112" hasCustomPrompt="1"/>
          </p:nvPr>
        </p:nvSpPr>
        <p:spPr>
          <a:xfrm>
            <a:off x="6297208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8" name="Picture Placeholder 51">
            <a:extLst>
              <a:ext uri="{FF2B5EF4-FFF2-40B4-BE49-F238E27FC236}">
                <a16:creationId xmlns:a16="http://schemas.microsoft.com/office/drawing/2014/main" id="{8D6BEA4F-8263-BB40-8328-A3AE511CF6E6}"/>
              </a:ext>
            </a:extLst>
          </p:cNvPr>
          <p:cNvSpPr>
            <a:spLocks noGrp="1"/>
          </p:cNvSpPr>
          <p:nvPr>
            <p:ph type="pic" sz="quarter" idx="111" hasCustomPrompt="1"/>
          </p:nvPr>
        </p:nvSpPr>
        <p:spPr>
          <a:xfrm>
            <a:off x="6297208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7" name="Picture Placeholder 51">
            <a:extLst>
              <a:ext uri="{FF2B5EF4-FFF2-40B4-BE49-F238E27FC236}">
                <a16:creationId xmlns:a16="http://schemas.microsoft.com/office/drawing/2014/main" id="{6FF49A78-1546-4948-9F53-040226BC2AA9}"/>
              </a:ext>
            </a:extLst>
          </p:cNvPr>
          <p:cNvSpPr>
            <a:spLocks noGrp="1"/>
          </p:cNvSpPr>
          <p:nvPr>
            <p:ph type="pic" sz="quarter" idx="110" hasCustomPrompt="1"/>
          </p:nvPr>
        </p:nvSpPr>
        <p:spPr>
          <a:xfrm>
            <a:off x="6297208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6" name="Picture Placeholder 51">
            <a:extLst>
              <a:ext uri="{FF2B5EF4-FFF2-40B4-BE49-F238E27FC236}">
                <a16:creationId xmlns:a16="http://schemas.microsoft.com/office/drawing/2014/main" id="{25CA7F52-B284-5F4E-8DC2-45B533D946C2}"/>
              </a:ext>
            </a:extLst>
          </p:cNvPr>
          <p:cNvSpPr>
            <a:spLocks noGrp="1"/>
          </p:cNvSpPr>
          <p:nvPr>
            <p:ph type="pic" sz="quarter" idx="109" hasCustomPrompt="1"/>
          </p:nvPr>
        </p:nvSpPr>
        <p:spPr>
          <a:xfrm>
            <a:off x="6297208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5" name="Picture Placeholder 51">
            <a:extLst>
              <a:ext uri="{FF2B5EF4-FFF2-40B4-BE49-F238E27FC236}">
                <a16:creationId xmlns:a16="http://schemas.microsoft.com/office/drawing/2014/main" id="{939634E5-47C4-E640-87FD-7735E33C893D}"/>
              </a:ext>
            </a:extLst>
          </p:cNvPr>
          <p:cNvSpPr>
            <a:spLocks noGrp="1"/>
          </p:cNvSpPr>
          <p:nvPr>
            <p:ph type="pic" sz="quarter" idx="108" hasCustomPrompt="1"/>
          </p:nvPr>
        </p:nvSpPr>
        <p:spPr>
          <a:xfrm>
            <a:off x="5333570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4" name="Picture Placeholder 51">
            <a:extLst>
              <a:ext uri="{FF2B5EF4-FFF2-40B4-BE49-F238E27FC236}">
                <a16:creationId xmlns:a16="http://schemas.microsoft.com/office/drawing/2014/main" id="{364508F7-794C-5444-B8CC-AD35C652924A}"/>
              </a:ext>
            </a:extLst>
          </p:cNvPr>
          <p:cNvSpPr>
            <a:spLocks noGrp="1"/>
          </p:cNvSpPr>
          <p:nvPr>
            <p:ph type="pic" sz="quarter" idx="107" hasCustomPrompt="1"/>
          </p:nvPr>
        </p:nvSpPr>
        <p:spPr>
          <a:xfrm>
            <a:off x="5333570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3" name="Picture Placeholder 51">
            <a:extLst>
              <a:ext uri="{FF2B5EF4-FFF2-40B4-BE49-F238E27FC236}">
                <a16:creationId xmlns:a16="http://schemas.microsoft.com/office/drawing/2014/main" id="{DF3F062E-C698-5349-B9B7-267EA1D4F039}"/>
              </a:ext>
            </a:extLst>
          </p:cNvPr>
          <p:cNvSpPr>
            <a:spLocks noGrp="1"/>
          </p:cNvSpPr>
          <p:nvPr>
            <p:ph type="pic" sz="quarter" idx="106" hasCustomPrompt="1"/>
          </p:nvPr>
        </p:nvSpPr>
        <p:spPr>
          <a:xfrm>
            <a:off x="5333570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2" name="Picture Placeholder 51">
            <a:extLst>
              <a:ext uri="{FF2B5EF4-FFF2-40B4-BE49-F238E27FC236}">
                <a16:creationId xmlns:a16="http://schemas.microsoft.com/office/drawing/2014/main" id="{3EBDB6D2-C1BB-E84C-9AFA-2856E2EB1399}"/>
              </a:ext>
            </a:extLst>
          </p:cNvPr>
          <p:cNvSpPr>
            <a:spLocks noGrp="1"/>
          </p:cNvSpPr>
          <p:nvPr>
            <p:ph type="pic" sz="quarter" idx="105" hasCustomPrompt="1"/>
          </p:nvPr>
        </p:nvSpPr>
        <p:spPr>
          <a:xfrm>
            <a:off x="5333570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1" name="Picture Placeholder 51">
            <a:extLst>
              <a:ext uri="{FF2B5EF4-FFF2-40B4-BE49-F238E27FC236}">
                <a16:creationId xmlns:a16="http://schemas.microsoft.com/office/drawing/2014/main" id="{F931FF2A-7947-4149-B1A0-72851D35AD45}"/>
              </a:ext>
            </a:extLst>
          </p:cNvPr>
          <p:cNvSpPr>
            <a:spLocks noGrp="1"/>
          </p:cNvSpPr>
          <p:nvPr>
            <p:ph type="pic" sz="quarter" idx="104" hasCustomPrompt="1"/>
          </p:nvPr>
        </p:nvSpPr>
        <p:spPr>
          <a:xfrm>
            <a:off x="5333570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0" name="Picture Placeholder 51">
            <a:extLst>
              <a:ext uri="{FF2B5EF4-FFF2-40B4-BE49-F238E27FC236}">
                <a16:creationId xmlns:a16="http://schemas.microsoft.com/office/drawing/2014/main" id="{2330361F-63F4-3E46-9F6D-8A8CAFA392BF}"/>
              </a:ext>
            </a:extLst>
          </p:cNvPr>
          <p:cNvSpPr>
            <a:spLocks noGrp="1"/>
          </p:cNvSpPr>
          <p:nvPr>
            <p:ph type="pic" sz="quarter" idx="103" hasCustomPrompt="1"/>
          </p:nvPr>
        </p:nvSpPr>
        <p:spPr>
          <a:xfrm>
            <a:off x="5333570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9" name="Picture Placeholder 51">
            <a:extLst>
              <a:ext uri="{FF2B5EF4-FFF2-40B4-BE49-F238E27FC236}">
                <a16:creationId xmlns:a16="http://schemas.microsoft.com/office/drawing/2014/main" id="{9ADA8628-6A4C-7A4E-8AB9-779D07B5BDD5}"/>
              </a:ext>
            </a:extLst>
          </p:cNvPr>
          <p:cNvSpPr>
            <a:spLocks noGrp="1"/>
          </p:cNvSpPr>
          <p:nvPr>
            <p:ph type="pic" sz="quarter" idx="102" hasCustomPrompt="1"/>
          </p:nvPr>
        </p:nvSpPr>
        <p:spPr>
          <a:xfrm>
            <a:off x="4369932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8" name="Picture Placeholder 51">
            <a:extLst>
              <a:ext uri="{FF2B5EF4-FFF2-40B4-BE49-F238E27FC236}">
                <a16:creationId xmlns:a16="http://schemas.microsoft.com/office/drawing/2014/main" id="{181625A2-6F06-9440-A37F-9ECA336E9570}"/>
              </a:ext>
            </a:extLst>
          </p:cNvPr>
          <p:cNvSpPr>
            <a:spLocks noGrp="1"/>
          </p:cNvSpPr>
          <p:nvPr>
            <p:ph type="pic" sz="quarter" idx="101" hasCustomPrompt="1"/>
          </p:nvPr>
        </p:nvSpPr>
        <p:spPr>
          <a:xfrm>
            <a:off x="4369932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7" name="Picture Placeholder 51">
            <a:extLst>
              <a:ext uri="{FF2B5EF4-FFF2-40B4-BE49-F238E27FC236}">
                <a16:creationId xmlns:a16="http://schemas.microsoft.com/office/drawing/2014/main" id="{7861E588-0AAF-674F-9430-C98D1486972B}"/>
              </a:ext>
            </a:extLst>
          </p:cNvPr>
          <p:cNvSpPr>
            <a:spLocks noGrp="1"/>
          </p:cNvSpPr>
          <p:nvPr>
            <p:ph type="pic" sz="quarter" idx="100" hasCustomPrompt="1"/>
          </p:nvPr>
        </p:nvSpPr>
        <p:spPr>
          <a:xfrm>
            <a:off x="4369932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6" name="Picture Placeholder 51">
            <a:extLst>
              <a:ext uri="{FF2B5EF4-FFF2-40B4-BE49-F238E27FC236}">
                <a16:creationId xmlns:a16="http://schemas.microsoft.com/office/drawing/2014/main" id="{7C55532E-05EA-B242-8354-56D8D1851D6A}"/>
              </a:ext>
            </a:extLst>
          </p:cNvPr>
          <p:cNvSpPr>
            <a:spLocks noGrp="1"/>
          </p:cNvSpPr>
          <p:nvPr>
            <p:ph type="pic" sz="quarter" idx="99" hasCustomPrompt="1"/>
          </p:nvPr>
        </p:nvSpPr>
        <p:spPr>
          <a:xfrm>
            <a:off x="4369932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5" name="Picture Placeholder 51">
            <a:extLst>
              <a:ext uri="{FF2B5EF4-FFF2-40B4-BE49-F238E27FC236}">
                <a16:creationId xmlns:a16="http://schemas.microsoft.com/office/drawing/2014/main" id="{C1F0D96E-F039-B847-A14A-4D6481C2771C}"/>
              </a:ext>
            </a:extLst>
          </p:cNvPr>
          <p:cNvSpPr>
            <a:spLocks noGrp="1"/>
          </p:cNvSpPr>
          <p:nvPr>
            <p:ph type="pic" sz="quarter" idx="98" hasCustomPrompt="1"/>
          </p:nvPr>
        </p:nvSpPr>
        <p:spPr>
          <a:xfrm>
            <a:off x="4369932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4" name="Picture Placeholder 51">
            <a:extLst>
              <a:ext uri="{FF2B5EF4-FFF2-40B4-BE49-F238E27FC236}">
                <a16:creationId xmlns:a16="http://schemas.microsoft.com/office/drawing/2014/main" id="{34C34675-5770-4C4D-A3D8-2A336082DF6B}"/>
              </a:ext>
            </a:extLst>
          </p:cNvPr>
          <p:cNvSpPr>
            <a:spLocks noGrp="1"/>
          </p:cNvSpPr>
          <p:nvPr>
            <p:ph type="pic" sz="quarter" idx="97" hasCustomPrompt="1"/>
          </p:nvPr>
        </p:nvSpPr>
        <p:spPr>
          <a:xfrm>
            <a:off x="4369932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3" name="Picture Placeholder 51">
            <a:extLst>
              <a:ext uri="{FF2B5EF4-FFF2-40B4-BE49-F238E27FC236}">
                <a16:creationId xmlns:a16="http://schemas.microsoft.com/office/drawing/2014/main" id="{57EEF4F9-55FC-C248-AD2A-10D938B185A7}"/>
              </a:ext>
            </a:extLst>
          </p:cNvPr>
          <p:cNvSpPr>
            <a:spLocks noGrp="1"/>
          </p:cNvSpPr>
          <p:nvPr>
            <p:ph type="pic" sz="quarter" idx="96" hasCustomPrompt="1"/>
          </p:nvPr>
        </p:nvSpPr>
        <p:spPr>
          <a:xfrm>
            <a:off x="3406294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2" name="Picture Placeholder 51">
            <a:extLst>
              <a:ext uri="{FF2B5EF4-FFF2-40B4-BE49-F238E27FC236}">
                <a16:creationId xmlns:a16="http://schemas.microsoft.com/office/drawing/2014/main" id="{47224986-236A-394E-92CE-AC1D8EBD7A0B}"/>
              </a:ext>
            </a:extLst>
          </p:cNvPr>
          <p:cNvSpPr>
            <a:spLocks noGrp="1"/>
          </p:cNvSpPr>
          <p:nvPr>
            <p:ph type="pic" sz="quarter" idx="95" hasCustomPrompt="1"/>
          </p:nvPr>
        </p:nvSpPr>
        <p:spPr>
          <a:xfrm>
            <a:off x="3406294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1" name="Picture Placeholder 51">
            <a:extLst>
              <a:ext uri="{FF2B5EF4-FFF2-40B4-BE49-F238E27FC236}">
                <a16:creationId xmlns:a16="http://schemas.microsoft.com/office/drawing/2014/main" id="{35FD97A9-6B38-7142-9DA6-A76149A97606}"/>
              </a:ext>
            </a:extLst>
          </p:cNvPr>
          <p:cNvSpPr>
            <a:spLocks noGrp="1"/>
          </p:cNvSpPr>
          <p:nvPr>
            <p:ph type="pic" sz="quarter" idx="94" hasCustomPrompt="1"/>
          </p:nvPr>
        </p:nvSpPr>
        <p:spPr>
          <a:xfrm>
            <a:off x="3406294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0" name="Picture Placeholder 51">
            <a:extLst>
              <a:ext uri="{FF2B5EF4-FFF2-40B4-BE49-F238E27FC236}">
                <a16:creationId xmlns:a16="http://schemas.microsoft.com/office/drawing/2014/main" id="{95213866-E33E-F94D-A0F6-024FA86FF330}"/>
              </a:ext>
            </a:extLst>
          </p:cNvPr>
          <p:cNvSpPr>
            <a:spLocks noGrp="1"/>
          </p:cNvSpPr>
          <p:nvPr>
            <p:ph type="pic" sz="quarter" idx="93" hasCustomPrompt="1"/>
          </p:nvPr>
        </p:nvSpPr>
        <p:spPr>
          <a:xfrm>
            <a:off x="3406294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9" name="Picture Placeholder 51">
            <a:extLst>
              <a:ext uri="{FF2B5EF4-FFF2-40B4-BE49-F238E27FC236}">
                <a16:creationId xmlns:a16="http://schemas.microsoft.com/office/drawing/2014/main" id="{7401D453-7FB9-C345-8FFE-1848E2495B71}"/>
              </a:ext>
            </a:extLst>
          </p:cNvPr>
          <p:cNvSpPr>
            <a:spLocks noGrp="1"/>
          </p:cNvSpPr>
          <p:nvPr>
            <p:ph type="pic" sz="quarter" idx="92" hasCustomPrompt="1"/>
          </p:nvPr>
        </p:nvSpPr>
        <p:spPr>
          <a:xfrm>
            <a:off x="3406294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8" name="Picture Placeholder 51">
            <a:extLst>
              <a:ext uri="{FF2B5EF4-FFF2-40B4-BE49-F238E27FC236}">
                <a16:creationId xmlns:a16="http://schemas.microsoft.com/office/drawing/2014/main" id="{200D6B3B-D7E9-F14F-A7BD-902E899C086B}"/>
              </a:ext>
            </a:extLst>
          </p:cNvPr>
          <p:cNvSpPr>
            <a:spLocks noGrp="1"/>
          </p:cNvSpPr>
          <p:nvPr>
            <p:ph type="pic" sz="quarter" idx="91" hasCustomPrompt="1"/>
          </p:nvPr>
        </p:nvSpPr>
        <p:spPr>
          <a:xfrm>
            <a:off x="3406294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7" name="Picture Placeholder 51">
            <a:extLst>
              <a:ext uri="{FF2B5EF4-FFF2-40B4-BE49-F238E27FC236}">
                <a16:creationId xmlns:a16="http://schemas.microsoft.com/office/drawing/2014/main" id="{DD1C40D6-7AB8-8344-B898-E8A8140D7AB8}"/>
              </a:ext>
            </a:extLst>
          </p:cNvPr>
          <p:cNvSpPr>
            <a:spLocks noGrp="1"/>
          </p:cNvSpPr>
          <p:nvPr>
            <p:ph type="pic" sz="quarter" idx="90" hasCustomPrompt="1"/>
          </p:nvPr>
        </p:nvSpPr>
        <p:spPr>
          <a:xfrm>
            <a:off x="2442656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6" name="Picture Placeholder 51">
            <a:extLst>
              <a:ext uri="{FF2B5EF4-FFF2-40B4-BE49-F238E27FC236}">
                <a16:creationId xmlns:a16="http://schemas.microsoft.com/office/drawing/2014/main" id="{ADBE618D-EF51-E043-B94C-74929C544D04}"/>
              </a:ext>
            </a:extLst>
          </p:cNvPr>
          <p:cNvSpPr>
            <a:spLocks noGrp="1"/>
          </p:cNvSpPr>
          <p:nvPr>
            <p:ph type="pic" sz="quarter" idx="89" hasCustomPrompt="1"/>
          </p:nvPr>
        </p:nvSpPr>
        <p:spPr>
          <a:xfrm>
            <a:off x="2442656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5" name="Picture Placeholder 51">
            <a:extLst>
              <a:ext uri="{FF2B5EF4-FFF2-40B4-BE49-F238E27FC236}">
                <a16:creationId xmlns:a16="http://schemas.microsoft.com/office/drawing/2014/main" id="{2D9CCE26-AF6C-B64F-A29B-BDDB32BF229E}"/>
              </a:ext>
            </a:extLst>
          </p:cNvPr>
          <p:cNvSpPr>
            <a:spLocks noGrp="1"/>
          </p:cNvSpPr>
          <p:nvPr>
            <p:ph type="pic" sz="quarter" idx="88" hasCustomPrompt="1"/>
          </p:nvPr>
        </p:nvSpPr>
        <p:spPr>
          <a:xfrm>
            <a:off x="2442656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4" name="Picture Placeholder 51">
            <a:extLst>
              <a:ext uri="{FF2B5EF4-FFF2-40B4-BE49-F238E27FC236}">
                <a16:creationId xmlns:a16="http://schemas.microsoft.com/office/drawing/2014/main" id="{B0CE331C-8307-D849-AF07-0A5B31981C9E}"/>
              </a:ext>
            </a:extLst>
          </p:cNvPr>
          <p:cNvSpPr>
            <a:spLocks noGrp="1"/>
          </p:cNvSpPr>
          <p:nvPr>
            <p:ph type="pic" sz="quarter" idx="87" hasCustomPrompt="1"/>
          </p:nvPr>
        </p:nvSpPr>
        <p:spPr>
          <a:xfrm>
            <a:off x="2442656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3" name="Picture Placeholder 51">
            <a:extLst>
              <a:ext uri="{FF2B5EF4-FFF2-40B4-BE49-F238E27FC236}">
                <a16:creationId xmlns:a16="http://schemas.microsoft.com/office/drawing/2014/main" id="{416E6FFD-74F8-E14A-9161-99C8EF192E6D}"/>
              </a:ext>
            </a:extLst>
          </p:cNvPr>
          <p:cNvSpPr>
            <a:spLocks noGrp="1"/>
          </p:cNvSpPr>
          <p:nvPr>
            <p:ph type="pic" sz="quarter" idx="86" hasCustomPrompt="1"/>
          </p:nvPr>
        </p:nvSpPr>
        <p:spPr>
          <a:xfrm>
            <a:off x="2442656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2" name="Picture Placeholder 51">
            <a:extLst>
              <a:ext uri="{FF2B5EF4-FFF2-40B4-BE49-F238E27FC236}">
                <a16:creationId xmlns:a16="http://schemas.microsoft.com/office/drawing/2014/main" id="{09691184-E065-EB4A-A7F6-AE321955CCEC}"/>
              </a:ext>
            </a:extLst>
          </p:cNvPr>
          <p:cNvSpPr>
            <a:spLocks noGrp="1"/>
          </p:cNvSpPr>
          <p:nvPr>
            <p:ph type="pic" sz="quarter" idx="85" hasCustomPrompt="1"/>
          </p:nvPr>
        </p:nvSpPr>
        <p:spPr>
          <a:xfrm>
            <a:off x="2442656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1" name="Picture Placeholder 51">
            <a:extLst>
              <a:ext uri="{FF2B5EF4-FFF2-40B4-BE49-F238E27FC236}">
                <a16:creationId xmlns:a16="http://schemas.microsoft.com/office/drawing/2014/main" id="{EE57060A-7C31-6840-83E9-199EEB9B6F49}"/>
              </a:ext>
            </a:extLst>
          </p:cNvPr>
          <p:cNvSpPr>
            <a:spLocks noGrp="1"/>
          </p:cNvSpPr>
          <p:nvPr>
            <p:ph type="pic" sz="quarter" idx="84" hasCustomPrompt="1"/>
          </p:nvPr>
        </p:nvSpPr>
        <p:spPr>
          <a:xfrm>
            <a:off x="1479018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0" name="Picture Placeholder 51">
            <a:extLst>
              <a:ext uri="{FF2B5EF4-FFF2-40B4-BE49-F238E27FC236}">
                <a16:creationId xmlns:a16="http://schemas.microsoft.com/office/drawing/2014/main" id="{B8FB729A-A4D0-8249-B8BF-C235DBF64783}"/>
              </a:ext>
            </a:extLst>
          </p:cNvPr>
          <p:cNvSpPr>
            <a:spLocks noGrp="1"/>
          </p:cNvSpPr>
          <p:nvPr>
            <p:ph type="pic" sz="quarter" idx="83" hasCustomPrompt="1"/>
          </p:nvPr>
        </p:nvSpPr>
        <p:spPr>
          <a:xfrm>
            <a:off x="1479018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79" name="Picture Placeholder 51">
            <a:extLst>
              <a:ext uri="{FF2B5EF4-FFF2-40B4-BE49-F238E27FC236}">
                <a16:creationId xmlns:a16="http://schemas.microsoft.com/office/drawing/2014/main" id="{21FCCE89-4D67-AF4E-805B-1F5D215001DF}"/>
              </a:ext>
            </a:extLst>
          </p:cNvPr>
          <p:cNvSpPr>
            <a:spLocks noGrp="1"/>
          </p:cNvSpPr>
          <p:nvPr>
            <p:ph type="pic" sz="quarter" idx="82" hasCustomPrompt="1"/>
          </p:nvPr>
        </p:nvSpPr>
        <p:spPr>
          <a:xfrm>
            <a:off x="1479018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78" name="Picture Placeholder 51">
            <a:extLst>
              <a:ext uri="{FF2B5EF4-FFF2-40B4-BE49-F238E27FC236}">
                <a16:creationId xmlns:a16="http://schemas.microsoft.com/office/drawing/2014/main" id="{DCA1CC01-E87E-1A41-84DC-20E0C0C65BCC}"/>
              </a:ext>
            </a:extLst>
          </p:cNvPr>
          <p:cNvSpPr>
            <a:spLocks noGrp="1"/>
          </p:cNvSpPr>
          <p:nvPr>
            <p:ph type="pic" sz="quarter" idx="81" hasCustomPrompt="1"/>
          </p:nvPr>
        </p:nvSpPr>
        <p:spPr>
          <a:xfrm>
            <a:off x="1479018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9" name="Picture Placeholder 51">
            <a:extLst>
              <a:ext uri="{FF2B5EF4-FFF2-40B4-BE49-F238E27FC236}">
                <a16:creationId xmlns:a16="http://schemas.microsoft.com/office/drawing/2014/main" id="{7772EA3C-E30E-0746-B55A-56967526C4DD}"/>
              </a:ext>
            </a:extLst>
          </p:cNvPr>
          <p:cNvSpPr>
            <a:spLocks noGrp="1"/>
          </p:cNvSpPr>
          <p:nvPr>
            <p:ph type="pic" sz="quarter" idx="80" hasCustomPrompt="1"/>
          </p:nvPr>
        </p:nvSpPr>
        <p:spPr>
          <a:xfrm>
            <a:off x="1479018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8" name="Picture Placeholder 51">
            <a:extLst>
              <a:ext uri="{FF2B5EF4-FFF2-40B4-BE49-F238E27FC236}">
                <a16:creationId xmlns:a16="http://schemas.microsoft.com/office/drawing/2014/main" id="{572C2FFD-4D1A-B649-AB67-B5DD8043B7D8}"/>
              </a:ext>
            </a:extLst>
          </p:cNvPr>
          <p:cNvSpPr>
            <a:spLocks noGrp="1"/>
          </p:cNvSpPr>
          <p:nvPr>
            <p:ph type="pic" sz="quarter" idx="79" hasCustomPrompt="1"/>
          </p:nvPr>
        </p:nvSpPr>
        <p:spPr>
          <a:xfrm>
            <a:off x="1479018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7" name="Picture Placeholder 51">
            <a:extLst>
              <a:ext uri="{FF2B5EF4-FFF2-40B4-BE49-F238E27FC236}">
                <a16:creationId xmlns:a16="http://schemas.microsoft.com/office/drawing/2014/main" id="{809F3104-D6EE-5843-8D97-5AA3BDA6A537}"/>
              </a:ext>
            </a:extLst>
          </p:cNvPr>
          <p:cNvSpPr>
            <a:spLocks noGrp="1"/>
          </p:cNvSpPr>
          <p:nvPr>
            <p:ph type="pic" sz="quarter" idx="78" hasCustomPrompt="1"/>
          </p:nvPr>
        </p:nvSpPr>
        <p:spPr>
          <a:xfrm>
            <a:off x="515380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6" name="Picture Placeholder 51">
            <a:extLst>
              <a:ext uri="{FF2B5EF4-FFF2-40B4-BE49-F238E27FC236}">
                <a16:creationId xmlns:a16="http://schemas.microsoft.com/office/drawing/2014/main" id="{19DB6F3E-3077-FA4D-A515-99844D885785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515380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5" name="Picture Placeholder 51">
            <a:extLst>
              <a:ext uri="{FF2B5EF4-FFF2-40B4-BE49-F238E27FC236}">
                <a16:creationId xmlns:a16="http://schemas.microsoft.com/office/drawing/2014/main" id="{05E0C184-61E5-EA46-8CD9-80B5A8BEB4B2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515380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4" name="Picture Placeholder 51">
            <a:extLst>
              <a:ext uri="{FF2B5EF4-FFF2-40B4-BE49-F238E27FC236}">
                <a16:creationId xmlns:a16="http://schemas.microsoft.com/office/drawing/2014/main" id="{594E60D9-8F4D-1048-9314-00BDF1BEEBCE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515380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3" name="Picture Placeholder 51">
            <a:extLst>
              <a:ext uri="{FF2B5EF4-FFF2-40B4-BE49-F238E27FC236}">
                <a16:creationId xmlns:a16="http://schemas.microsoft.com/office/drawing/2014/main" id="{4E28494E-B1FD-724C-948D-F05570340781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15380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D45634A0-916A-374A-AECC-DB9660BE4A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15380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F6FD-C686-2643-ADA9-64A255B0A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8830-8DE6-E743-9B67-82BF481503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60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14" pos="7363" userDrawn="1">
          <p15:clr>
            <a:srgbClr val="FBAE40"/>
          </p15:clr>
        </p15:guide>
        <p15:guide id="20" orient="horz" pos="3888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B8E7FC-F693-0945-B178-887A17B1B56C}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42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 userDrawn="1">
          <p15:clr>
            <a:srgbClr val="FBAE40"/>
          </p15:clr>
        </p15:guide>
        <p15:guide id="4" pos="7363" userDrawn="1">
          <p15:clr>
            <a:srgbClr val="FBAE40"/>
          </p15:clr>
        </p15:guide>
        <p15:guide id="7" orient="horz" pos="300" userDrawn="1">
          <p15:clr>
            <a:srgbClr val="FBAE40"/>
          </p15:clr>
        </p15:guide>
        <p15:guide id="8" orient="horz" pos="3888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854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4417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689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277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774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720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9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253D2C-6994-1A4B-B186-EB08A79B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241402"/>
            <a:ext cx="11161240" cy="72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22706-D16B-A443-80FC-CC2BD4601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380" y="1268413"/>
            <a:ext cx="11188940" cy="48974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 is this main paragraph style</a:t>
            </a:r>
          </a:p>
          <a:p>
            <a:pPr lvl="1"/>
            <a:r>
              <a:rPr lang="en-US" dirty="0"/>
              <a:t>Second level is this arrow bullet style</a:t>
            </a:r>
          </a:p>
          <a:p>
            <a:pPr lvl="2"/>
            <a:r>
              <a:rPr lang="en-US" dirty="0"/>
              <a:t>Third level is this red heading style</a:t>
            </a:r>
          </a:p>
          <a:p>
            <a:pPr lvl="3"/>
            <a:r>
              <a:rPr lang="en-US" dirty="0"/>
              <a:t>Fourth level is this RED HEADING style</a:t>
            </a:r>
          </a:p>
          <a:p>
            <a:pPr lvl="4"/>
            <a:r>
              <a:rPr lang="en-US" dirty="0"/>
              <a:t>Fifth level is this bold paragraph style.</a:t>
            </a:r>
          </a:p>
          <a:p>
            <a:pPr lvl="5"/>
            <a:r>
              <a:rPr lang="en-US" dirty="0"/>
              <a:t>Sixth level is this italicized paragraph style. Use this for quote names or photo descriptions.</a:t>
            </a:r>
          </a:p>
          <a:p>
            <a:pPr lvl="6"/>
            <a:r>
              <a:rPr lang="en-US" dirty="0"/>
              <a:t>Seventh level is this dark, smaller font style. Use this as a photo overlay caption. See asset slide for more.</a:t>
            </a:r>
          </a:p>
          <a:p>
            <a:pPr lvl="7"/>
            <a:r>
              <a:rPr lang="en-US" dirty="0"/>
              <a:t>Eighth level is IBM Plex Serif. Use this for bolded items within quoted text.</a:t>
            </a:r>
          </a:p>
          <a:p>
            <a:pPr lvl="8"/>
            <a:r>
              <a:rPr lang="en-US" dirty="0"/>
              <a:t>Ninth level is IBM Plex Serif Extra Light. Use this for quoted text.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7A7BF-D5D1-0B4B-80C6-18963FA52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4465" y="6304235"/>
            <a:ext cx="95996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IBM Plex Sans Light" panose="020B0403050203000203" pitchFamily="34" charset="0"/>
              </a:defRPr>
            </a:lvl1pPr>
          </a:lstStyle>
          <a:p>
            <a:r>
              <a:rPr lang="en-US" dirty="0" err="1"/>
              <a:t>YorkU</a:t>
            </a:r>
            <a:r>
              <a:rPr lang="en-US" dirty="0"/>
              <a:t> PowerPoint Template Instructions and Resources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ABA29-9870-8F4F-AA47-A88FCC3E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5380" y="6304235"/>
            <a:ext cx="41829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IBM Plex Sans Light" panose="020B0403050203000203" pitchFamily="34" charset="0"/>
              </a:defRPr>
            </a:lvl1pPr>
          </a:lstStyle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58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77" r:id="rId2"/>
    <p:sldLayoutId id="2147483680" r:id="rId3"/>
    <p:sldLayoutId id="2147483666" r:id="rId4"/>
    <p:sldLayoutId id="2147483681" r:id="rId5"/>
    <p:sldLayoutId id="2147483673" r:id="rId6"/>
    <p:sldLayoutId id="2147483657" r:id="rId7"/>
    <p:sldLayoutId id="2147483682" r:id="rId8"/>
    <p:sldLayoutId id="2147483676" r:id="rId9"/>
    <p:sldLayoutId id="2147483661" r:id="rId10"/>
    <p:sldLayoutId id="2147483663" r:id="rId11"/>
    <p:sldLayoutId id="2147483660" r:id="rId12"/>
    <p:sldLayoutId id="2147483667" r:id="rId13"/>
    <p:sldLayoutId id="2147483668" r:id="rId14"/>
    <p:sldLayoutId id="2147483669" r:id="rId15"/>
    <p:sldLayoutId id="2147483671" r:id="rId16"/>
    <p:sldLayoutId id="2147483672" r:id="rId17"/>
    <p:sldLayoutId id="2147483658" r:id="rId18"/>
    <p:sldLayoutId id="2147483674" r:id="rId19"/>
    <p:sldLayoutId id="2147483659" r:id="rId20"/>
    <p:sldLayoutId id="2147483664" r:id="rId21"/>
    <p:sldLayoutId id="2147483662" r:id="rId22"/>
    <p:sldLayoutId id="2147483665" r:id="rId23"/>
    <p:sldLayoutId id="2147483670" r:id="rId24"/>
    <p:sldLayoutId id="2147483679" r:id="rId25"/>
    <p:sldLayoutId id="2147483684" r:id="rId26"/>
    <p:sldLayoutId id="2147483678" r:id="rId27"/>
    <p:sldLayoutId id="2147483650" r:id="rId28"/>
    <p:sldLayoutId id="2147483654" r:id="rId29"/>
    <p:sldLayoutId id="2147483683" r:id="rId30"/>
    <p:sldLayoutId id="2147483655" r:id="rId31"/>
    <p:sldLayoutId id="2147483692" r:id="rId32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i="0" kern="1200">
          <a:solidFill>
            <a:schemeClr val="accent1"/>
          </a:solidFill>
          <a:latin typeface="IBM Plex Sans SemiBold" panose="020B0503050203000203" pitchFamily="34" charset="0"/>
          <a:ea typeface="Roboto Thin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b="0" i="0" kern="1200">
          <a:solidFill>
            <a:schemeClr val="tx1">
              <a:lumMod val="85000"/>
              <a:lumOff val="15000"/>
            </a:schemeClr>
          </a:solidFill>
          <a:latin typeface="IBM Plex Sans" panose="020B0503050203000203" pitchFamily="34" charset="0"/>
          <a:ea typeface="Roboto Thin" pitchFamily="2" charset="0"/>
          <a:cs typeface="+mn-cs"/>
        </a:defRPr>
      </a:lvl1pPr>
      <a:lvl2pPr marL="215900" indent="-2159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Tx/>
        <a:buBlip>
          <a:blip r:embed="rId34"/>
        </a:buBlip>
        <a:tabLst/>
        <a:defRPr sz="1600" b="0" i="0" kern="1200">
          <a:solidFill>
            <a:schemeClr val="tx1">
              <a:lumMod val="85000"/>
              <a:lumOff val="15000"/>
            </a:schemeClr>
          </a:solidFill>
          <a:latin typeface="IBM Plex Sans" panose="020B0503050203000203" pitchFamily="34" charset="0"/>
          <a:ea typeface="Roboto Thin" pitchFamily="2" charset="0"/>
          <a:cs typeface="+mn-cs"/>
        </a:defRPr>
      </a:lvl2pPr>
      <a:lvl3pPr marL="429750" indent="-2137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b="0" i="0" kern="1200" cap="none" spc="30" baseline="0">
          <a:solidFill>
            <a:schemeClr val="tx1">
              <a:lumMod val="85000"/>
              <a:lumOff val="15000"/>
            </a:schemeClr>
          </a:solidFill>
          <a:latin typeface="IBM Plex Sans" panose="020B0503050203000203" pitchFamily="34" charset="0"/>
          <a:ea typeface="Roboto Thin" pitchFamily="2" charset="0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600" b="1" i="0" kern="1200" cap="all" baseline="0">
          <a:solidFill>
            <a:schemeClr val="accent1"/>
          </a:solidFill>
          <a:latin typeface="IBM Plex Sans SemiBold" panose="020B0503050203000203" pitchFamily="34" charset="0"/>
          <a:ea typeface="Roboto Thin" pitchFamily="2" charset="0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600" b="1" i="0" kern="1200">
          <a:solidFill>
            <a:schemeClr val="tx1">
              <a:lumMod val="85000"/>
              <a:lumOff val="15000"/>
            </a:schemeClr>
          </a:solidFill>
          <a:latin typeface="IBM Plex Sans SemiBold" panose="020B0503050203000203" pitchFamily="34" charset="0"/>
          <a:ea typeface="Roboto Thin" pitchFamily="2" charset="0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600" b="0" i="1" kern="1200">
          <a:solidFill>
            <a:schemeClr val="tx1">
              <a:lumMod val="85000"/>
              <a:lumOff val="15000"/>
            </a:schemeClr>
          </a:solidFill>
          <a:latin typeface="IBM Plex Sans ExtraLight" panose="020B0303050203000203" pitchFamily="34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100" b="0" i="0" kern="1200">
          <a:solidFill>
            <a:schemeClr val="tx1">
              <a:lumMod val="85000"/>
              <a:lumOff val="15000"/>
            </a:schemeClr>
          </a:solidFill>
          <a:latin typeface="IBM Plex Sans" panose="020B0503050203000203" pitchFamily="34" charset="0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600" b="0" i="0" kern="1200">
          <a:solidFill>
            <a:schemeClr val="tx1">
              <a:lumMod val="85000"/>
              <a:lumOff val="15000"/>
            </a:schemeClr>
          </a:solidFill>
          <a:latin typeface="IBM Plex Serif Medm" panose="02060503050406000203" pitchFamily="18" charset="77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500" b="0" i="0" kern="1200">
          <a:solidFill>
            <a:schemeClr val="tx1">
              <a:lumMod val="85000"/>
              <a:lumOff val="15000"/>
            </a:schemeClr>
          </a:solidFill>
          <a:latin typeface="IBM Plex Serif ExtLt" panose="02060303050406000203" pitchFamily="18" charset="77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06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gif"/><Relationship Id="rId10" Type="http://schemas.openxmlformats.org/officeDocument/2006/relationships/image" Target="../media/image42.jpeg"/><Relationship Id="rId4" Type="http://schemas.openxmlformats.org/officeDocument/2006/relationships/image" Target="../media/image36.png"/><Relationship Id="rId9" Type="http://schemas.openxmlformats.org/officeDocument/2006/relationships/image" Target="../media/image4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9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7.svg"/><Relationship Id="rId5" Type="http://schemas.openxmlformats.org/officeDocument/2006/relationships/image" Target="../media/image56.svg"/><Relationship Id="rId4" Type="http://schemas.openxmlformats.org/officeDocument/2006/relationships/image" Target="../media/image5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0.svg"/><Relationship Id="rId4" Type="http://schemas.openxmlformats.org/officeDocument/2006/relationships/image" Target="../media/image59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2743A38-4754-5A91-9BD4-ED17512F1B6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noFill/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727D993-EB94-C243-F687-E23E9B10DF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FF0B4667-5F6B-1C43-7E58-7F08E5250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273" y="1446604"/>
            <a:ext cx="4823871" cy="3951962"/>
          </a:xfrm>
        </p:spPr>
        <p:txBody>
          <a:bodyPr/>
          <a:lstStyle/>
          <a:p>
            <a:r>
              <a:rPr lang="en-US" dirty="0"/>
              <a:t>Proposed YU Green Building Standards</a:t>
            </a:r>
            <a:br>
              <a:rPr lang="en-US" dirty="0"/>
            </a:br>
            <a:br>
              <a:rPr lang="en-US" dirty="0"/>
            </a:br>
            <a:r>
              <a:rPr lang="en-US" sz="1200" dirty="0"/>
              <a:t>Prepared by: Desmond Asiedu</a:t>
            </a:r>
            <a:br>
              <a:rPr lang="en-US" sz="1200" dirty="0"/>
            </a:br>
            <a:r>
              <a:rPr lang="en-US" sz="1200" dirty="0"/>
              <a:t>For: YU Office of Sustainability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13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492" y="927596"/>
            <a:ext cx="4384675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Presentation Roadmap</a:t>
            </a:r>
            <a:endParaRPr lang="en-US" sz="2800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419527" y="1692375"/>
            <a:ext cx="19050" cy="4237931"/>
          </a:xfrm>
          <a:prstGeom prst="roundRect">
            <a:avLst>
              <a:gd name="adj" fmla="val 364651"/>
            </a:avLst>
          </a:prstGeom>
          <a:solidFill>
            <a:srgbClr val="E0B7BD"/>
          </a:solidFill>
          <a:ln/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586512" y="1868884"/>
            <a:ext cx="496094" cy="19050"/>
          </a:xfrm>
          <a:prstGeom prst="roundRect">
            <a:avLst>
              <a:gd name="adj" fmla="val 364651"/>
            </a:avLst>
          </a:prstGeom>
          <a:solidFill>
            <a:srgbClr val="E0B7BD"/>
          </a:solidFill>
          <a:ln/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233492" y="1692374"/>
            <a:ext cx="372070" cy="372070"/>
          </a:xfrm>
          <a:prstGeom prst="roundRect">
            <a:avLst>
              <a:gd name="adj" fmla="val 18670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7" name="Text 4"/>
          <p:cNvSpPr/>
          <p:nvPr/>
        </p:nvSpPr>
        <p:spPr>
          <a:xfrm>
            <a:off x="5295503" y="1723380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  <a:spcAft>
                <a:spcPts val="0"/>
              </a:spcAft>
            </a:pPr>
            <a:r>
              <a:rPr lang="en-US" sz="1917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1</a:t>
            </a:r>
            <a:endParaRPr lang="en-US" sz="191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Text 5"/>
          <p:cNvSpPr/>
          <p:nvPr/>
        </p:nvSpPr>
        <p:spPr>
          <a:xfrm>
            <a:off x="6246515" y="1749227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625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Strategic Context</a:t>
            </a:r>
            <a:endParaRPr lang="en-US" sz="1625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9" name="Text 6"/>
          <p:cNvSpPr/>
          <p:nvPr/>
        </p:nvSpPr>
        <p:spPr>
          <a:xfrm>
            <a:off x="6246516" y="2106910"/>
            <a:ext cx="528399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  <a:spcAft>
                <a:spcPts val="0"/>
              </a:spcAft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Policy changes, funding realities, and the need for integrated action.</a:t>
            </a:r>
            <a:endParaRPr lang="en-US" sz="1292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586512" y="2878733"/>
            <a:ext cx="496094" cy="19050"/>
          </a:xfrm>
          <a:prstGeom prst="roundRect">
            <a:avLst>
              <a:gd name="adj" fmla="val 364651"/>
            </a:avLst>
          </a:prstGeom>
          <a:solidFill>
            <a:srgbClr val="E0B7BD"/>
          </a:solidFill>
          <a:ln/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5233492" y="2702223"/>
            <a:ext cx="372070" cy="372070"/>
          </a:xfrm>
          <a:prstGeom prst="roundRect">
            <a:avLst>
              <a:gd name="adj" fmla="val 18670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295503" y="2733229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  <a:spcAft>
                <a:spcPts val="0"/>
              </a:spcAft>
            </a:pPr>
            <a:r>
              <a:rPr lang="en-US" sz="1917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2</a:t>
            </a:r>
            <a:endParaRPr lang="en-US" sz="191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246515" y="2759075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625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Solution</a:t>
            </a:r>
            <a:endParaRPr lang="en-US" sz="1625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246516" y="3116759"/>
            <a:ext cx="528399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  <a:spcAft>
                <a:spcPts val="0"/>
              </a:spcAft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York University Green Building Framework: integration, benchmarks, and targets.</a:t>
            </a:r>
            <a:endParaRPr lang="en-US" sz="1292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5586512" y="4153198"/>
            <a:ext cx="496094" cy="19050"/>
          </a:xfrm>
          <a:prstGeom prst="roundRect">
            <a:avLst>
              <a:gd name="adj" fmla="val 364651"/>
            </a:avLst>
          </a:prstGeom>
          <a:solidFill>
            <a:srgbClr val="E0B7BD"/>
          </a:solidFill>
          <a:ln/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233492" y="3976688"/>
            <a:ext cx="372070" cy="372070"/>
          </a:xfrm>
          <a:prstGeom prst="roundRect">
            <a:avLst>
              <a:gd name="adj" fmla="val 18670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5295503" y="4007694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  <a:spcAft>
                <a:spcPts val="0"/>
              </a:spcAft>
            </a:pPr>
            <a:r>
              <a:rPr lang="en-US" sz="1917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3</a:t>
            </a:r>
            <a:endParaRPr lang="en-US" sz="191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246516" y="4033540"/>
            <a:ext cx="287982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625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Implementation &amp; Economics </a:t>
            </a:r>
            <a:endParaRPr lang="en-US" sz="1625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246516" y="4391224"/>
            <a:ext cx="528399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  <a:spcAft>
                <a:spcPts val="0"/>
              </a:spcAft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Cost-benefit analysis, phased approach, community engagement, and timeline.</a:t>
            </a:r>
            <a:endParaRPr lang="en-US" sz="1292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586512" y="5427663"/>
            <a:ext cx="496094" cy="19050"/>
          </a:xfrm>
          <a:prstGeom prst="roundRect">
            <a:avLst>
              <a:gd name="adj" fmla="val 364651"/>
            </a:avLst>
          </a:prstGeom>
          <a:solidFill>
            <a:srgbClr val="E0B7BD"/>
          </a:solidFill>
          <a:ln/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5233492" y="5251153"/>
            <a:ext cx="372070" cy="372070"/>
          </a:xfrm>
          <a:prstGeom prst="roundRect">
            <a:avLst>
              <a:gd name="adj" fmla="val 18670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5295503" y="5282159"/>
            <a:ext cx="248047" cy="310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917"/>
              </a:lnSpc>
              <a:spcAft>
                <a:spcPts val="0"/>
              </a:spcAft>
            </a:pPr>
            <a:r>
              <a:rPr lang="en-US" sz="1917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4</a:t>
            </a:r>
            <a:endParaRPr lang="en-US" sz="191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246515" y="5308005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625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Discussion </a:t>
            </a:r>
            <a:endParaRPr lang="en-US" sz="1625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6246516" y="5665688"/>
            <a:ext cx="5283994" cy="264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83"/>
              </a:lnSpc>
              <a:spcAft>
                <a:spcPts val="0"/>
              </a:spcAft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Questions and feedback.</a:t>
            </a:r>
            <a:endParaRPr lang="en-US" sz="1292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5565" y="6520359"/>
            <a:ext cx="1197611" cy="2646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409376"/>
            <a:ext cx="4421386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The Challenge We Face</a:t>
            </a:r>
            <a:endParaRPr lang="en-US" sz="2800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3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4955" y="2005508"/>
            <a:ext cx="2375298" cy="15835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92" y="3754338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625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Situation</a:t>
            </a:r>
            <a:endParaRPr lang="en-US" sz="1625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Text 2"/>
          <p:cNvSpPr/>
          <p:nvPr/>
        </p:nvSpPr>
        <p:spPr>
          <a:xfrm>
            <a:off x="661492" y="4112022"/>
            <a:ext cx="2562225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8115" indent="-238115" defTabSz="761970">
              <a:lnSpc>
                <a:spcPts val="2083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York University aims to reach carbon neutrality by 2040,</a:t>
            </a:r>
          </a:p>
          <a:p>
            <a:pPr marL="238115" indent="-238115" defTabSz="761970">
              <a:lnSpc>
                <a:spcPts val="2083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Buildings are largest emissions source. </a:t>
            </a:r>
          </a:p>
          <a:p>
            <a:pPr marL="238115" indent="-238115" defTabSz="761970">
              <a:lnSpc>
                <a:spcPts val="2083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Pressure is mounting from regulations and stakeholders.</a:t>
            </a:r>
            <a:endParaRPr lang="en-US" sz="1292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389" y="2005508"/>
            <a:ext cx="2562225" cy="15835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30390" y="3754338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625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Complication</a:t>
            </a:r>
            <a:endParaRPr lang="en-US" sz="1625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Text 4"/>
          <p:cNvSpPr/>
          <p:nvPr/>
        </p:nvSpPr>
        <p:spPr>
          <a:xfrm>
            <a:off x="3430389" y="4112022"/>
            <a:ext cx="256222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8115" indent="-238115" defTabSz="761970">
              <a:lnSpc>
                <a:spcPts val="2083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Budget constraints limit capital investments. </a:t>
            </a:r>
          </a:p>
          <a:p>
            <a:pPr marL="238115" indent="-238115" defTabSz="761970">
              <a:lnSpc>
                <a:spcPts val="2083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Regulatory uncertainty with new GHG targets. </a:t>
            </a:r>
          </a:p>
          <a:p>
            <a:pPr marL="238115" indent="-238115" defTabSz="761970">
              <a:lnSpc>
                <a:spcPts val="2083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Variety of green building standards</a:t>
            </a:r>
          </a:p>
          <a:p>
            <a:pPr marL="238115" indent="-238115" defTabSz="761970">
              <a:lnSpc>
                <a:spcPts val="2083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Peer universities advancing faster pose competitive risks.</a:t>
            </a:r>
            <a:endParaRPr lang="en-US" sz="1292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287" y="2005508"/>
            <a:ext cx="2562225" cy="15835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99287" y="3754338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625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The Question</a:t>
            </a:r>
            <a:endParaRPr lang="en-US" sz="1625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1" name="Text 6"/>
          <p:cNvSpPr/>
          <p:nvPr/>
        </p:nvSpPr>
        <p:spPr>
          <a:xfrm>
            <a:off x="6199287" y="4112022"/>
            <a:ext cx="256222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  <a:spcAft>
                <a:spcPts val="0"/>
              </a:spcAft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How can </a:t>
            </a:r>
            <a:r>
              <a:rPr lang="en-US" sz="1292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York University</a:t>
            </a: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 craft a </a:t>
            </a:r>
            <a:r>
              <a:rPr lang="en-US" sz="1292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cost-effective, integrated green building strategy</a:t>
            </a: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 to </a:t>
            </a:r>
            <a:r>
              <a:rPr lang="en-US" sz="1292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lead on regulations</a:t>
            </a: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 despite </a:t>
            </a:r>
            <a:r>
              <a:rPr lang="en-US" sz="1292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budget constraints</a:t>
            </a: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?</a:t>
            </a:r>
            <a:endParaRPr lang="en-US" sz="1292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8185" y="2005509"/>
            <a:ext cx="2562324" cy="158363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68185" y="3754438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625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Answer</a:t>
            </a:r>
            <a:endParaRPr lang="en-US" sz="1625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4" name="Text 8"/>
          <p:cNvSpPr/>
          <p:nvPr/>
        </p:nvSpPr>
        <p:spPr>
          <a:xfrm>
            <a:off x="8968185" y="4112121"/>
            <a:ext cx="256232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  <a:spcAft>
                <a:spcPts val="0"/>
              </a:spcAft>
            </a:pP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Adopt a </a:t>
            </a:r>
            <a:r>
              <a:rPr lang="en-US" sz="1292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comprehensive, phased framework</a:t>
            </a: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 that leverages </a:t>
            </a:r>
            <a:r>
              <a:rPr lang="en-US" sz="1292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existing commitments</a:t>
            </a: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, anticipates </a:t>
            </a:r>
            <a:r>
              <a:rPr lang="en-US" sz="1292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regulations</a:t>
            </a:r>
            <a:r>
              <a:rPr lang="en-US" sz="1292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, and creates </a:t>
            </a:r>
            <a:r>
              <a:rPr lang="en-US" sz="1292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self-funding mechanisms</a:t>
            </a:r>
            <a:endParaRPr lang="en-US" sz="1292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7317" y="6551083"/>
            <a:ext cx="990600" cy="2188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0132" y="378222"/>
            <a:ext cx="486300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YU’s Integrated Green Building Framework</a:t>
            </a:r>
            <a:endParaRPr lang="en-US" sz="2800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0083" y="853635"/>
            <a:ext cx="11031736" cy="150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167"/>
              </a:lnSpc>
              <a:spcAft>
                <a:spcPts val="0"/>
              </a:spcAft>
            </a:pPr>
            <a:r>
              <a:rPr lang="en-US" sz="1167" b="1" dirty="0">
                <a:solidFill>
                  <a:prstClr val="black"/>
                </a:solidFill>
                <a:ea typeface="IBM Plex Sans" pitchFamily="34" charset="-122"/>
                <a:cs typeface="IBM Plex Sans" pitchFamily="34" charset="-120"/>
              </a:rPr>
              <a:t>Proposed strategy harmonizes external directives with internal initiatives and peer best practices:</a:t>
            </a:r>
            <a:endParaRPr lang="en-US" sz="1167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" name="Text 2"/>
          <p:cNvSpPr/>
          <p:nvPr/>
        </p:nvSpPr>
        <p:spPr>
          <a:xfrm>
            <a:off x="580132" y="1174254"/>
            <a:ext cx="1414165" cy="17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375"/>
              </a:lnSpc>
              <a:spcAft>
                <a:spcPts val="0"/>
              </a:spcAft>
            </a:pPr>
            <a:r>
              <a:rPr lang="en-US" sz="1333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External Drivers</a:t>
            </a:r>
            <a:endParaRPr lang="en-US" sz="1333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80132" y="1492350"/>
            <a:ext cx="3614341" cy="739676"/>
          </a:xfrm>
          <a:prstGeom prst="roundRect">
            <a:avLst>
              <a:gd name="adj" fmla="val 5353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marL="238115" indent="-238115" defTabSz="76197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333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Text 4"/>
          <p:cNvSpPr/>
          <p:nvPr/>
        </p:nvSpPr>
        <p:spPr>
          <a:xfrm>
            <a:off x="680740" y="1592957"/>
            <a:ext cx="1178421" cy="147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125"/>
              </a:lnSpc>
              <a:spcAft>
                <a:spcPts val="0"/>
              </a:spcAft>
            </a:pPr>
            <a:r>
              <a:rPr lang="en-US" sz="1167" b="1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Federal Policy</a:t>
            </a:r>
            <a:endParaRPr lang="en-US" sz="1167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7" name="Text 5"/>
          <p:cNvSpPr/>
          <p:nvPr/>
        </p:nvSpPr>
        <p:spPr>
          <a:xfrm>
            <a:off x="680740" y="1796852"/>
            <a:ext cx="3413125" cy="150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167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167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Canada Green Building Strategy (2024)</a:t>
            </a:r>
            <a:endParaRPr lang="en-US" sz="116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Text 6"/>
          <p:cNvSpPr/>
          <p:nvPr/>
        </p:nvSpPr>
        <p:spPr>
          <a:xfrm>
            <a:off x="680740" y="1980605"/>
            <a:ext cx="3413125" cy="150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167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167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National Building Code (2025)</a:t>
            </a:r>
            <a:endParaRPr lang="en-US" sz="116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288731" y="1492350"/>
            <a:ext cx="3614440" cy="739676"/>
          </a:xfrm>
          <a:prstGeom prst="roundRect">
            <a:avLst>
              <a:gd name="adj" fmla="val 5353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389338" y="1592957"/>
            <a:ext cx="1212652" cy="147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125"/>
              </a:lnSpc>
              <a:spcAft>
                <a:spcPts val="0"/>
              </a:spcAft>
            </a:pPr>
            <a:r>
              <a:rPr lang="en-US" sz="1167" b="1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Provincial &amp; Municipal</a:t>
            </a:r>
            <a:endParaRPr lang="en-US" sz="1167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389339" y="1796852"/>
            <a:ext cx="3413224" cy="150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167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167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Toronto Green Standard Evolution</a:t>
            </a:r>
            <a:endParaRPr lang="en-US" sz="116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389339" y="1980605"/>
            <a:ext cx="3413224" cy="150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167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167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Ontario Building Code Updates</a:t>
            </a:r>
            <a:endParaRPr lang="en-US" sz="116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997428" y="1492350"/>
            <a:ext cx="3614440" cy="739676"/>
          </a:xfrm>
          <a:prstGeom prst="roundRect">
            <a:avLst>
              <a:gd name="adj" fmla="val 5353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098036" y="1592957"/>
            <a:ext cx="1311771" cy="147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125"/>
              </a:lnSpc>
              <a:spcAft>
                <a:spcPts val="0"/>
              </a:spcAft>
            </a:pPr>
            <a:r>
              <a:rPr lang="en-US" sz="1167" b="1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International Standards</a:t>
            </a:r>
            <a:endParaRPr lang="en-US" sz="1167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098036" y="1796852"/>
            <a:ext cx="3413224" cy="150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167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167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LEED v5 (2025)</a:t>
            </a:r>
            <a:endParaRPr lang="en-US" sz="116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098036" y="1980605"/>
            <a:ext cx="3413224" cy="150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167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167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Zero Carbon Buildings Standard</a:t>
            </a:r>
            <a:endParaRPr lang="en-US" sz="116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F9E7CE1-6C30-8B27-2883-B24DFD101DE4}"/>
              </a:ext>
            </a:extLst>
          </p:cNvPr>
          <p:cNvGrpSpPr/>
          <p:nvPr/>
        </p:nvGrpSpPr>
        <p:grpSpPr>
          <a:xfrm>
            <a:off x="566093" y="2435315"/>
            <a:ext cx="11031638" cy="1422103"/>
            <a:chOff x="696158" y="2848094"/>
            <a:chExt cx="13237965" cy="1706523"/>
          </a:xfrm>
        </p:grpSpPr>
        <p:sp>
          <p:nvSpPr>
            <p:cNvPr id="17" name="Text 15"/>
            <p:cNvSpPr/>
            <p:nvPr/>
          </p:nvSpPr>
          <p:spPr>
            <a:xfrm>
              <a:off x="696158" y="2848094"/>
              <a:ext cx="2775942" cy="2120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375"/>
                </a:lnSpc>
                <a:spcAft>
                  <a:spcPts val="0"/>
                </a:spcAft>
              </a:pPr>
              <a:r>
                <a:rPr lang="en-US" sz="1333" b="1" dirty="0">
                  <a:solidFill>
                    <a:srgbClr val="E11837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York University Integrated Strategy</a:t>
              </a:r>
              <a:endParaRPr lang="en-US" sz="1333" b="1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pic>
          <p:nvPicPr>
            <p:cNvPr id="18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158" y="3229808"/>
              <a:ext cx="339328" cy="339328"/>
            </a:xfrm>
            <a:prstGeom prst="rect">
              <a:avLst/>
            </a:prstGeom>
          </p:spPr>
        </p:pic>
        <p:sp>
          <p:nvSpPr>
            <p:cNvPr id="19" name="Text 16"/>
            <p:cNvSpPr/>
            <p:nvPr/>
          </p:nvSpPr>
          <p:spPr>
            <a:xfrm>
              <a:off x="1176814" y="3325178"/>
              <a:ext cx="1414105" cy="1768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25"/>
                </a:lnSpc>
                <a:spcAft>
                  <a:spcPts val="0"/>
                </a:spcAft>
              </a:pPr>
              <a:r>
                <a:rPr lang="en-US" sz="1167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Energy Performance</a:t>
              </a:r>
              <a:endParaRPr lang="en-US" sz="1167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0" name="Text 17"/>
            <p:cNvSpPr/>
            <p:nvPr/>
          </p:nvSpPr>
          <p:spPr>
            <a:xfrm>
              <a:off x="1176814" y="3569851"/>
              <a:ext cx="3837742" cy="1809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Optimizing consumption and efficiency across all campus </a:t>
              </a:r>
            </a:p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operations.</a:t>
              </a:r>
              <a:endParaRPr lang="en-US" sz="875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pic>
          <p:nvPicPr>
            <p:cNvPr id="21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55882" y="3229808"/>
              <a:ext cx="339328" cy="339328"/>
            </a:xfrm>
            <a:prstGeom prst="rect">
              <a:avLst/>
            </a:prstGeom>
          </p:spPr>
        </p:pic>
        <p:sp>
          <p:nvSpPr>
            <p:cNvPr id="22" name="Text 18"/>
            <p:cNvSpPr/>
            <p:nvPr/>
          </p:nvSpPr>
          <p:spPr>
            <a:xfrm>
              <a:off x="5636538" y="3325178"/>
              <a:ext cx="1946077" cy="1768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25"/>
                </a:lnSpc>
                <a:spcAft>
                  <a:spcPts val="0"/>
                </a:spcAft>
              </a:pPr>
              <a:r>
                <a:rPr lang="en-US" sz="1167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Materials &amp; Embodied Carbon</a:t>
              </a:r>
              <a:endParaRPr lang="en-US" sz="1167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3" name="Text 19"/>
            <p:cNvSpPr/>
            <p:nvPr/>
          </p:nvSpPr>
          <p:spPr>
            <a:xfrm>
              <a:off x="5636538" y="3569851"/>
              <a:ext cx="3837861" cy="1809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Prioritizing sustainable sourcing and reducing material lifecycle </a:t>
              </a:r>
            </a:p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impacts.</a:t>
              </a:r>
              <a:endParaRPr lang="en-US" sz="875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pic>
          <p:nvPicPr>
            <p:cNvPr id="24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15726" y="3229808"/>
              <a:ext cx="339328" cy="339328"/>
            </a:xfrm>
            <a:prstGeom prst="rect">
              <a:avLst/>
            </a:prstGeom>
          </p:spPr>
        </p:pic>
        <p:sp>
          <p:nvSpPr>
            <p:cNvPr id="25" name="Text 20"/>
            <p:cNvSpPr/>
            <p:nvPr/>
          </p:nvSpPr>
          <p:spPr>
            <a:xfrm>
              <a:off x="10096381" y="3325178"/>
              <a:ext cx="1863923" cy="1768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25"/>
                </a:lnSpc>
                <a:spcAft>
                  <a:spcPts val="0"/>
                </a:spcAft>
              </a:pPr>
              <a:r>
                <a:rPr lang="en-US" sz="1167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Smart Building Technologies</a:t>
              </a:r>
              <a:endParaRPr lang="en-US" sz="1167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6" name="Text 21"/>
            <p:cNvSpPr/>
            <p:nvPr/>
          </p:nvSpPr>
          <p:spPr>
            <a:xfrm>
              <a:off x="10096381" y="3569851"/>
              <a:ext cx="3837742" cy="1809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Implementing AI-driven systems for intelligent building </a:t>
              </a:r>
            </a:p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management.</a:t>
              </a:r>
              <a:endParaRPr lang="en-US" sz="875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pic>
          <p:nvPicPr>
            <p:cNvPr id="27" name="Image 3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6158" y="4033599"/>
              <a:ext cx="339328" cy="339328"/>
            </a:xfrm>
            <a:prstGeom prst="rect">
              <a:avLst/>
            </a:prstGeom>
          </p:spPr>
        </p:pic>
        <p:sp>
          <p:nvSpPr>
            <p:cNvPr id="28" name="Text 22"/>
            <p:cNvSpPr/>
            <p:nvPr/>
          </p:nvSpPr>
          <p:spPr>
            <a:xfrm>
              <a:off x="1176814" y="4128968"/>
              <a:ext cx="1414105" cy="1768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25"/>
                </a:lnSpc>
                <a:spcAft>
                  <a:spcPts val="0"/>
                </a:spcAft>
              </a:pPr>
              <a:r>
                <a:rPr lang="en-US" sz="1167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Water Management</a:t>
              </a:r>
              <a:endParaRPr lang="en-US" sz="1167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9" name="Text 23"/>
            <p:cNvSpPr/>
            <p:nvPr/>
          </p:nvSpPr>
          <p:spPr>
            <a:xfrm>
              <a:off x="1176814" y="4373642"/>
              <a:ext cx="3837742" cy="1809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Implementing conservation strategies and greywater reuse </a:t>
              </a:r>
            </a:p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systems.</a:t>
              </a:r>
              <a:endParaRPr lang="en-US" sz="875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pic>
          <p:nvPicPr>
            <p:cNvPr id="30" name="Image 4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55882" y="4033599"/>
              <a:ext cx="339328" cy="339328"/>
            </a:xfrm>
            <a:prstGeom prst="rect">
              <a:avLst/>
            </a:prstGeom>
          </p:spPr>
        </p:pic>
        <p:sp>
          <p:nvSpPr>
            <p:cNvPr id="31" name="Text 24"/>
            <p:cNvSpPr/>
            <p:nvPr/>
          </p:nvSpPr>
          <p:spPr>
            <a:xfrm>
              <a:off x="5636538" y="4128968"/>
              <a:ext cx="2108478" cy="1768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25"/>
                </a:lnSpc>
                <a:spcAft>
                  <a:spcPts val="0"/>
                </a:spcAft>
              </a:pPr>
              <a:r>
                <a:rPr lang="en-US" sz="1167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Resilience &amp; Climate Adaptation</a:t>
              </a:r>
              <a:endParaRPr lang="en-US" sz="1167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2" name="Text 25"/>
            <p:cNvSpPr/>
            <p:nvPr/>
          </p:nvSpPr>
          <p:spPr>
            <a:xfrm>
              <a:off x="5636538" y="4373642"/>
              <a:ext cx="3837861" cy="1809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Protecting campus infrastructure from future climate impacts.</a:t>
              </a:r>
              <a:endParaRPr lang="en-US" sz="875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pic>
          <p:nvPicPr>
            <p:cNvPr id="33" name="Image 5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15726" y="4033599"/>
              <a:ext cx="339328" cy="339328"/>
            </a:xfrm>
            <a:prstGeom prst="rect">
              <a:avLst/>
            </a:prstGeom>
          </p:spPr>
        </p:pic>
        <p:sp>
          <p:nvSpPr>
            <p:cNvPr id="34" name="Text 26"/>
            <p:cNvSpPr/>
            <p:nvPr/>
          </p:nvSpPr>
          <p:spPr>
            <a:xfrm>
              <a:off x="10096381" y="4128968"/>
              <a:ext cx="1605677" cy="1768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25"/>
                </a:lnSpc>
                <a:spcAft>
                  <a:spcPts val="0"/>
                </a:spcAft>
              </a:pPr>
              <a:r>
                <a:rPr lang="en-US" sz="1167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Community Engagement</a:t>
              </a:r>
              <a:endParaRPr lang="en-US" sz="1167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5" name="Text 27"/>
            <p:cNvSpPr/>
            <p:nvPr/>
          </p:nvSpPr>
          <p:spPr>
            <a:xfrm>
              <a:off x="10096381" y="4373642"/>
              <a:ext cx="3837742" cy="1809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Fostering a culture of sustainability among students, faculty, </a:t>
              </a:r>
            </a:p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875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and staff.</a:t>
              </a:r>
              <a:endParaRPr lang="en-US" sz="875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EB47893-CEAA-C12B-8971-5A6A8C5800CE}"/>
              </a:ext>
            </a:extLst>
          </p:cNvPr>
          <p:cNvGrpSpPr/>
          <p:nvPr/>
        </p:nvGrpSpPr>
        <p:grpSpPr>
          <a:xfrm>
            <a:off x="566092" y="4147973"/>
            <a:ext cx="12843057" cy="705148"/>
            <a:chOff x="696158" y="4724281"/>
            <a:chExt cx="15411668" cy="846177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CA491B7-6B7A-53DC-D9FC-9BD0C186CD32}"/>
                </a:ext>
              </a:extLst>
            </p:cNvPr>
            <p:cNvGrpSpPr/>
            <p:nvPr/>
          </p:nvGrpSpPr>
          <p:grpSpPr>
            <a:xfrm>
              <a:off x="696158" y="4724281"/>
              <a:ext cx="10645120" cy="846177"/>
              <a:chOff x="696158" y="4724281"/>
              <a:chExt cx="10645120" cy="846177"/>
            </a:xfrm>
          </p:grpSpPr>
          <p:sp>
            <p:nvSpPr>
              <p:cNvPr id="36" name="Text 28"/>
              <p:cNvSpPr/>
              <p:nvPr/>
            </p:nvSpPr>
            <p:spPr>
              <a:xfrm>
                <a:off x="696158" y="4724281"/>
                <a:ext cx="1696998" cy="21205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defTabSz="761970">
                  <a:lnSpc>
                    <a:spcPts val="1375"/>
                  </a:lnSpc>
                  <a:spcAft>
                    <a:spcPts val="0"/>
                  </a:spcAft>
                </a:pPr>
                <a:r>
                  <a:rPr lang="en-US" sz="1333" b="1" dirty="0">
                    <a:solidFill>
                      <a:srgbClr val="E11837"/>
                    </a:solidFill>
                    <a:latin typeface="IBM Plex Sans Semi Bold" pitchFamily="34" charset="0"/>
                    <a:ea typeface="IBM Plex Sans Semi Bold" pitchFamily="34" charset="-122"/>
                    <a:cs typeface="IBM Plex Sans Semi Bold" pitchFamily="34" charset="-120"/>
                  </a:rPr>
                  <a:t>Peer Benchmarks</a:t>
                </a:r>
                <a:endParaRPr lang="en-US" sz="1333" b="1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7" name="Shape 29"/>
              <p:cNvSpPr/>
              <p:nvPr/>
            </p:nvSpPr>
            <p:spPr>
              <a:xfrm>
                <a:off x="696158" y="5105995"/>
                <a:ext cx="254556" cy="254556"/>
              </a:xfrm>
              <a:prstGeom prst="roundRect">
                <a:avLst>
                  <a:gd name="adj" fmla="val 18667"/>
                </a:avLst>
              </a:prstGeom>
              <a:solidFill>
                <a:srgbClr val="FAD1D7"/>
              </a:solidFill>
              <a:ln w="7620">
                <a:solidFill>
                  <a:srgbClr val="E0B7BD"/>
                </a:solidFill>
                <a:prstDash val="solid"/>
              </a:ln>
            </p:spPr>
            <p:txBody>
              <a:bodyPr/>
              <a:lstStyle/>
              <a:p>
                <a:pPr defTabSz="761970">
                  <a:spcAft>
                    <a:spcPts val="0"/>
                  </a:spcAft>
                </a:pPr>
                <a:endParaRPr lang="en-US" sz="150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8" name="Text 30"/>
              <p:cNvSpPr/>
              <p:nvPr/>
            </p:nvSpPr>
            <p:spPr>
              <a:xfrm>
                <a:off x="738604" y="5127248"/>
                <a:ext cx="169664" cy="21205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algn="ctr" defTabSz="761970">
                  <a:lnSpc>
                    <a:spcPts val="1083"/>
                  </a:lnSpc>
                  <a:spcAft>
                    <a:spcPts val="0"/>
                  </a:spcAft>
                </a:pPr>
                <a:r>
                  <a:rPr lang="en-US" sz="1083" dirty="0">
                    <a:solidFill>
                      <a:srgbClr val="000000"/>
                    </a:solidFill>
                    <a:latin typeface="IBM Plex Sans Semi Bold" pitchFamily="34" charset="0"/>
                    <a:ea typeface="IBM Plex Sans Semi Bold" pitchFamily="34" charset="-122"/>
                    <a:cs typeface="IBM Plex Sans Semi Bold" pitchFamily="34" charset="-120"/>
                  </a:rPr>
                  <a:t>1</a:t>
                </a:r>
                <a:endParaRPr lang="en-US" sz="1083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9" name="Text 31"/>
              <p:cNvSpPr/>
              <p:nvPr/>
            </p:nvSpPr>
            <p:spPr>
              <a:xfrm>
                <a:off x="1063823" y="5144810"/>
                <a:ext cx="1414105" cy="17680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defTabSz="761970">
                  <a:lnSpc>
                    <a:spcPts val="1125"/>
                  </a:lnSpc>
                  <a:spcAft>
                    <a:spcPts val="0"/>
                  </a:spcAft>
                </a:pPr>
                <a:r>
                  <a:rPr lang="en-US" sz="1167" b="1" dirty="0">
                    <a:solidFill>
                      <a:srgbClr val="000000"/>
                    </a:solidFill>
                    <a:latin typeface="IBM Plex Sans Semi Bold" pitchFamily="34" charset="0"/>
                    <a:ea typeface="IBM Plex Sans Semi Bold" pitchFamily="34" charset="-122"/>
                    <a:cs typeface="IBM Plex Sans Semi Bold" pitchFamily="34" charset="-120"/>
                  </a:rPr>
                  <a:t>Univ. of Toronto</a:t>
                </a:r>
                <a:endParaRPr lang="en-US" sz="1167" b="1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0" name="Text 32"/>
              <p:cNvSpPr/>
              <p:nvPr/>
            </p:nvSpPr>
            <p:spPr>
              <a:xfrm>
                <a:off x="1063823" y="5389483"/>
                <a:ext cx="3950732" cy="1809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defTabSz="761970">
                  <a:lnSpc>
                    <a:spcPts val="1167"/>
                  </a:lnSpc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ea typeface="IBM Plex Sans" pitchFamily="34" charset="-122"/>
                    <a:cs typeface="IBM Plex Sans" pitchFamily="34" charset="-120"/>
                  </a:rPr>
                  <a:t>$8.5M Revolving Fund, </a:t>
                </a:r>
              </a:p>
              <a:p>
                <a:pPr defTabSz="761970">
                  <a:lnSpc>
                    <a:spcPts val="1167"/>
                  </a:lnSpc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ea typeface="IBM Plex Sans" pitchFamily="34" charset="-122"/>
                    <a:cs typeface="IBM Plex Sans" pitchFamily="34" charset="-120"/>
                  </a:rPr>
                  <a:t>37% GHG reduction.</a:t>
                </a:r>
                <a:endParaRPr lang="en-US" sz="1000" b="1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1" name="Shape 33"/>
              <p:cNvSpPr/>
              <p:nvPr/>
            </p:nvSpPr>
            <p:spPr>
              <a:xfrm>
                <a:off x="3583572" y="5105995"/>
                <a:ext cx="254556" cy="254556"/>
              </a:xfrm>
              <a:prstGeom prst="roundRect">
                <a:avLst>
                  <a:gd name="adj" fmla="val 18667"/>
                </a:avLst>
              </a:prstGeom>
              <a:solidFill>
                <a:srgbClr val="FAD1D7"/>
              </a:solidFill>
              <a:ln w="7620">
                <a:solidFill>
                  <a:srgbClr val="E0B7BD"/>
                </a:solidFill>
                <a:prstDash val="solid"/>
              </a:ln>
            </p:spPr>
            <p:txBody>
              <a:bodyPr/>
              <a:lstStyle/>
              <a:p>
                <a:pPr defTabSz="761970">
                  <a:spcAft>
                    <a:spcPts val="0"/>
                  </a:spcAft>
                </a:pPr>
                <a:endParaRPr lang="en-US" sz="150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2" name="Text 34"/>
              <p:cNvSpPr/>
              <p:nvPr/>
            </p:nvSpPr>
            <p:spPr>
              <a:xfrm>
                <a:off x="3626018" y="5177433"/>
                <a:ext cx="169664" cy="21205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algn="ctr" defTabSz="761970">
                  <a:lnSpc>
                    <a:spcPts val="1083"/>
                  </a:lnSpc>
                  <a:spcAft>
                    <a:spcPts val="0"/>
                  </a:spcAft>
                </a:pPr>
                <a:r>
                  <a:rPr lang="en-US" sz="1083" dirty="0">
                    <a:solidFill>
                      <a:srgbClr val="000000"/>
                    </a:solidFill>
                    <a:latin typeface="IBM Plex Sans Semi Bold" pitchFamily="34" charset="0"/>
                    <a:ea typeface="IBM Plex Sans Semi Bold" pitchFamily="34" charset="-122"/>
                    <a:cs typeface="IBM Plex Sans Semi Bold" pitchFamily="34" charset="-120"/>
                  </a:rPr>
                  <a:t>2</a:t>
                </a:r>
                <a:endParaRPr lang="en-US" sz="1083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3" name="Text 35"/>
              <p:cNvSpPr/>
              <p:nvPr/>
            </p:nvSpPr>
            <p:spPr>
              <a:xfrm>
                <a:off x="3951237" y="5144809"/>
                <a:ext cx="1414105" cy="17680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defTabSz="761970">
                  <a:lnSpc>
                    <a:spcPts val="1125"/>
                  </a:lnSpc>
                  <a:spcAft>
                    <a:spcPts val="0"/>
                  </a:spcAft>
                </a:pPr>
                <a:r>
                  <a:rPr lang="en-US" sz="1167" b="1" dirty="0">
                    <a:solidFill>
                      <a:srgbClr val="000000"/>
                    </a:solidFill>
                    <a:latin typeface="IBM Plex Sans Semi Bold" pitchFamily="34" charset="0"/>
                    <a:ea typeface="IBM Plex Sans Semi Bold" pitchFamily="34" charset="-122"/>
                    <a:cs typeface="IBM Plex Sans Semi Bold" pitchFamily="34" charset="-120"/>
                  </a:rPr>
                  <a:t>Univ. of British Columbia</a:t>
                </a:r>
                <a:endParaRPr lang="en-US" sz="1167" b="1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4" name="Text 36"/>
              <p:cNvSpPr/>
              <p:nvPr/>
            </p:nvSpPr>
            <p:spPr>
              <a:xfrm>
                <a:off x="3951237" y="5389482"/>
                <a:ext cx="3950851" cy="1809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defTabSz="761970">
                  <a:lnSpc>
                    <a:spcPts val="1167"/>
                  </a:lnSpc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ea typeface="IBM Plex Sans" pitchFamily="34" charset="-122"/>
                    <a:cs typeface="IBM Plex Sans" pitchFamily="34" charset="-120"/>
                  </a:rPr>
                  <a:t>Zero Carbon buildings </a:t>
                </a:r>
              </a:p>
              <a:p>
                <a:pPr defTabSz="761970">
                  <a:lnSpc>
                    <a:spcPts val="1167"/>
                  </a:lnSpc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ea typeface="IBM Plex Sans" pitchFamily="34" charset="-122"/>
                    <a:cs typeface="IBM Plex Sans" pitchFamily="34" charset="-120"/>
                  </a:rPr>
                  <a:t>Standard adoption,</a:t>
                </a:r>
              </a:p>
              <a:p>
                <a:pPr defTabSz="761970">
                  <a:lnSpc>
                    <a:spcPts val="1167"/>
                  </a:lnSpc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ea typeface="IBM Plex Sans" pitchFamily="34" charset="-122"/>
                    <a:cs typeface="IBM Plex Sans" pitchFamily="34" charset="-120"/>
                  </a:rPr>
                  <a:t>thermal energy storage.</a:t>
                </a:r>
                <a:endParaRPr lang="en-US" sz="1000" b="1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5" name="Shape 37"/>
              <p:cNvSpPr/>
              <p:nvPr/>
            </p:nvSpPr>
            <p:spPr>
              <a:xfrm>
                <a:off x="6516323" y="5105994"/>
                <a:ext cx="254556" cy="254556"/>
              </a:xfrm>
              <a:prstGeom prst="roundRect">
                <a:avLst>
                  <a:gd name="adj" fmla="val 18667"/>
                </a:avLst>
              </a:prstGeom>
              <a:solidFill>
                <a:srgbClr val="FAD1D7"/>
              </a:solidFill>
              <a:ln w="7620">
                <a:solidFill>
                  <a:srgbClr val="E0B7BD"/>
                </a:solidFill>
                <a:prstDash val="solid"/>
              </a:ln>
            </p:spPr>
            <p:txBody>
              <a:bodyPr/>
              <a:lstStyle/>
              <a:p>
                <a:pPr defTabSz="761970">
                  <a:spcAft>
                    <a:spcPts val="0"/>
                  </a:spcAft>
                </a:pPr>
                <a:endParaRPr lang="en-US" sz="150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6" name="Text 38"/>
              <p:cNvSpPr/>
              <p:nvPr/>
            </p:nvSpPr>
            <p:spPr>
              <a:xfrm>
                <a:off x="6558768" y="5127247"/>
                <a:ext cx="169664" cy="21205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algn="ctr" defTabSz="761970">
                  <a:lnSpc>
                    <a:spcPts val="1083"/>
                  </a:lnSpc>
                  <a:spcAft>
                    <a:spcPts val="0"/>
                  </a:spcAft>
                </a:pPr>
                <a:r>
                  <a:rPr lang="en-US" sz="1083" dirty="0">
                    <a:solidFill>
                      <a:srgbClr val="000000"/>
                    </a:solidFill>
                    <a:latin typeface="IBM Plex Sans Semi Bold" pitchFamily="34" charset="0"/>
                    <a:ea typeface="IBM Plex Sans Semi Bold" pitchFamily="34" charset="-122"/>
                    <a:cs typeface="IBM Plex Sans Semi Bold" pitchFamily="34" charset="-120"/>
                  </a:rPr>
                  <a:t>3</a:t>
                </a:r>
                <a:endParaRPr lang="en-US" sz="1083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7" name="Text 39"/>
              <p:cNvSpPr/>
              <p:nvPr/>
            </p:nvSpPr>
            <p:spPr>
              <a:xfrm>
                <a:off x="6883988" y="5144809"/>
                <a:ext cx="1414105" cy="17680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defTabSz="761970">
                  <a:lnSpc>
                    <a:spcPts val="1125"/>
                  </a:lnSpc>
                  <a:spcAft>
                    <a:spcPts val="0"/>
                  </a:spcAft>
                </a:pPr>
                <a:r>
                  <a:rPr lang="en-US" sz="1167" b="1" dirty="0">
                    <a:solidFill>
                      <a:srgbClr val="000000"/>
                    </a:solidFill>
                    <a:latin typeface="IBM Plex Sans Semi Bold" pitchFamily="34" charset="0"/>
                    <a:ea typeface="IBM Plex Sans Semi Bold" pitchFamily="34" charset="-122"/>
                    <a:cs typeface="IBM Plex Sans Semi Bold" pitchFamily="34" charset="-120"/>
                  </a:rPr>
                  <a:t>UC Berkeley</a:t>
                </a:r>
                <a:endParaRPr lang="en-US" sz="1167" b="1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8" name="Text 40"/>
              <p:cNvSpPr/>
              <p:nvPr/>
            </p:nvSpPr>
            <p:spPr>
              <a:xfrm>
                <a:off x="6883988" y="5389482"/>
                <a:ext cx="3950732" cy="1809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defTabSz="761970">
                  <a:lnSpc>
                    <a:spcPts val="1167"/>
                  </a:lnSpc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ea typeface="IBM Plex Sans" pitchFamily="34" charset="-122"/>
                    <a:cs typeface="IBM Plex Sans" pitchFamily="34" charset="-120"/>
                  </a:rPr>
                  <a:t>LEED Gold+ commitment, </a:t>
                </a:r>
              </a:p>
              <a:p>
                <a:pPr defTabSz="761970">
                  <a:lnSpc>
                    <a:spcPts val="1167"/>
                  </a:lnSpc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ea typeface="IBM Plex Sans" pitchFamily="34" charset="-122"/>
                    <a:cs typeface="IBM Plex Sans" pitchFamily="34" charset="-120"/>
                  </a:rPr>
                  <a:t>strong resilience focus.</a:t>
                </a:r>
                <a:endParaRPr lang="en-US" sz="1000" b="1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9" name="Shape 41"/>
              <p:cNvSpPr/>
              <p:nvPr/>
            </p:nvSpPr>
            <p:spPr>
              <a:xfrm>
                <a:off x="9559508" y="5059837"/>
                <a:ext cx="254556" cy="254556"/>
              </a:xfrm>
              <a:prstGeom prst="roundRect">
                <a:avLst>
                  <a:gd name="adj" fmla="val 18667"/>
                </a:avLst>
              </a:prstGeom>
              <a:solidFill>
                <a:srgbClr val="FAD1D7"/>
              </a:solidFill>
              <a:ln w="7620">
                <a:solidFill>
                  <a:srgbClr val="E0B7BD"/>
                </a:solidFill>
                <a:prstDash val="solid"/>
              </a:ln>
            </p:spPr>
            <p:txBody>
              <a:bodyPr/>
              <a:lstStyle/>
              <a:p>
                <a:pPr defTabSz="761970">
                  <a:spcAft>
                    <a:spcPts val="0"/>
                  </a:spcAft>
                </a:pPr>
                <a:endParaRPr lang="en-US" sz="150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0" name="Text 42"/>
              <p:cNvSpPr/>
              <p:nvPr/>
            </p:nvSpPr>
            <p:spPr>
              <a:xfrm>
                <a:off x="9601954" y="5120024"/>
                <a:ext cx="169664" cy="21205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algn="ctr" defTabSz="761970">
                  <a:lnSpc>
                    <a:spcPts val="1083"/>
                  </a:lnSpc>
                  <a:spcAft>
                    <a:spcPts val="0"/>
                  </a:spcAft>
                </a:pPr>
                <a:r>
                  <a:rPr lang="en-US" sz="1083" dirty="0">
                    <a:solidFill>
                      <a:srgbClr val="000000"/>
                    </a:solidFill>
                    <a:latin typeface="IBM Plex Sans Semi Bold" pitchFamily="34" charset="0"/>
                    <a:ea typeface="IBM Plex Sans Semi Bold" pitchFamily="34" charset="-122"/>
                    <a:cs typeface="IBM Plex Sans Semi Bold" pitchFamily="34" charset="-120"/>
                  </a:rPr>
                  <a:t>4</a:t>
                </a:r>
                <a:endParaRPr lang="en-US" sz="1083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1" name="Text 43"/>
              <p:cNvSpPr/>
              <p:nvPr/>
            </p:nvSpPr>
            <p:spPr>
              <a:xfrm>
                <a:off x="9927173" y="5137585"/>
                <a:ext cx="1414105" cy="17680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defTabSz="761970">
                  <a:lnSpc>
                    <a:spcPts val="1125"/>
                  </a:lnSpc>
                  <a:spcAft>
                    <a:spcPts val="0"/>
                  </a:spcAft>
                </a:pPr>
                <a:r>
                  <a:rPr lang="en-US" sz="1167" b="1" dirty="0">
                    <a:solidFill>
                      <a:srgbClr val="000000"/>
                    </a:solidFill>
                    <a:latin typeface="IBM Plex Sans Semi Bold" pitchFamily="34" charset="0"/>
                    <a:ea typeface="IBM Plex Sans Semi Bold" pitchFamily="34" charset="-122"/>
                    <a:cs typeface="IBM Plex Sans Semi Bold" pitchFamily="34" charset="-120"/>
                  </a:rPr>
                  <a:t>Univ. of Waterloo</a:t>
                </a:r>
                <a:endParaRPr lang="en-US" sz="1167" b="1" dirty="0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52" name="Text 44"/>
            <p:cNvSpPr/>
            <p:nvPr/>
          </p:nvSpPr>
          <p:spPr>
            <a:xfrm>
              <a:off x="9927173" y="5382259"/>
              <a:ext cx="6180653" cy="1809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1000" b="1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50% energy efficiency gains, </a:t>
              </a:r>
            </a:p>
            <a:p>
              <a:pPr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1000" b="1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industry partnerships.</a:t>
              </a:r>
              <a:endParaRPr lang="en-US" sz="1000" b="1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3AAE045-F502-CFF5-EE3B-8CDCCC48F6DB}"/>
              </a:ext>
            </a:extLst>
          </p:cNvPr>
          <p:cNvGrpSpPr/>
          <p:nvPr/>
        </p:nvGrpSpPr>
        <p:grpSpPr>
          <a:xfrm>
            <a:off x="566093" y="5247903"/>
            <a:ext cx="11031736" cy="1102816"/>
            <a:chOff x="696158" y="6430804"/>
            <a:chExt cx="13238083" cy="1323379"/>
          </a:xfrm>
        </p:grpSpPr>
        <p:sp>
          <p:nvSpPr>
            <p:cNvPr id="57" name="Text 49"/>
            <p:cNvSpPr/>
            <p:nvPr/>
          </p:nvSpPr>
          <p:spPr>
            <a:xfrm>
              <a:off x="696158" y="6430804"/>
              <a:ext cx="1754743" cy="2120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761970">
                <a:lnSpc>
                  <a:spcPts val="1375"/>
                </a:lnSpc>
                <a:spcAft>
                  <a:spcPts val="0"/>
                </a:spcAft>
              </a:pPr>
              <a:r>
                <a:rPr lang="en-US" sz="1333" b="1" dirty="0">
                  <a:solidFill>
                    <a:srgbClr val="E11837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Key Integration Points</a:t>
              </a:r>
              <a:endParaRPr lang="en-US" sz="1333" b="1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8" name="Shape 50"/>
            <p:cNvSpPr/>
            <p:nvPr/>
          </p:nvSpPr>
          <p:spPr>
            <a:xfrm>
              <a:off x="696158" y="6939796"/>
              <a:ext cx="13238083" cy="15240"/>
            </a:xfrm>
            <a:prstGeom prst="roundRect">
              <a:avLst>
                <a:gd name="adj" fmla="val 311793"/>
              </a:avLst>
            </a:prstGeom>
            <a:solidFill>
              <a:srgbClr val="E0B7BD"/>
            </a:solidFill>
            <a:ln/>
          </p:spPr>
          <p:txBody>
            <a:bodyPr/>
            <a:lstStyle/>
            <a:p>
              <a:pPr defTabSz="761970">
                <a:spcAft>
                  <a:spcPts val="0"/>
                </a:spcAft>
              </a:pPr>
              <a:endParaRPr lang="en-US" sz="150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9" name="Shape 51"/>
            <p:cNvSpPr/>
            <p:nvPr/>
          </p:nvSpPr>
          <p:spPr>
            <a:xfrm>
              <a:off x="2290286" y="6939796"/>
              <a:ext cx="15240" cy="339328"/>
            </a:xfrm>
            <a:prstGeom prst="roundRect">
              <a:avLst>
                <a:gd name="adj" fmla="val 311793"/>
              </a:avLst>
            </a:prstGeom>
            <a:solidFill>
              <a:srgbClr val="E0B7BD"/>
            </a:solidFill>
            <a:ln/>
          </p:spPr>
          <p:txBody>
            <a:bodyPr/>
            <a:lstStyle/>
            <a:p>
              <a:pPr defTabSz="761970">
                <a:spcAft>
                  <a:spcPts val="0"/>
                </a:spcAft>
              </a:pPr>
              <a:endParaRPr lang="en-US" sz="150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0" name="Shape 52"/>
            <p:cNvSpPr/>
            <p:nvPr/>
          </p:nvSpPr>
          <p:spPr>
            <a:xfrm>
              <a:off x="2170628" y="6812518"/>
              <a:ext cx="254556" cy="254556"/>
            </a:xfrm>
            <a:prstGeom prst="roundRect">
              <a:avLst>
                <a:gd name="adj" fmla="val 18667"/>
              </a:avLst>
            </a:prstGeom>
            <a:solidFill>
              <a:srgbClr val="FAD1D7"/>
            </a:solidFill>
            <a:ln w="7620">
              <a:solidFill>
                <a:srgbClr val="E0B7BD"/>
              </a:solidFill>
              <a:prstDash val="solid"/>
            </a:ln>
          </p:spPr>
          <p:txBody>
            <a:bodyPr/>
            <a:lstStyle/>
            <a:p>
              <a:pPr defTabSz="761970">
                <a:spcAft>
                  <a:spcPts val="0"/>
                </a:spcAft>
              </a:pPr>
              <a:endParaRPr lang="en-US" sz="150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1" name="Text 53"/>
            <p:cNvSpPr/>
            <p:nvPr/>
          </p:nvSpPr>
          <p:spPr>
            <a:xfrm>
              <a:off x="2213074" y="6833771"/>
              <a:ext cx="169664" cy="2120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ctr" defTabSz="761970">
                <a:lnSpc>
                  <a:spcPts val="1083"/>
                </a:lnSpc>
                <a:spcAft>
                  <a:spcPts val="0"/>
                </a:spcAft>
              </a:pPr>
              <a:r>
                <a:rPr lang="en-US" sz="1083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1</a:t>
              </a:r>
              <a:endParaRPr lang="en-US" sz="1083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2" name="Text 54"/>
            <p:cNvSpPr/>
            <p:nvPr/>
          </p:nvSpPr>
          <p:spPr>
            <a:xfrm>
              <a:off x="809268" y="7392233"/>
              <a:ext cx="2977277" cy="3619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1000" b="1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Exceeds current Toronto Green Standard (v4) requirements while anticipating v5 updates.</a:t>
              </a:r>
              <a:endParaRPr lang="en-US" sz="1000" b="1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3" name="Shape 55"/>
            <p:cNvSpPr/>
            <p:nvPr/>
          </p:nvSpPr>
          <p:spPr>
            <a:xfrm>
              <a:off x="5635109" y="6939796"/>
              <a:ext cx="15240" cy="339328"/>
            </a:xfrm>
            <a:prstGeom prst="roundRect">
              <a:avLst>
                <a:gd name="adj" fmla="val 311793"/>
              </a:avLst>
            </a:prstGeom>
            <a:solidFill>
              <a:srgbClr val="E0B7BD"/>
            </a:solidFill>
            <a:ln/>
          </p:spPr>
          <p:txBody>
            <a:bodyPr/>
            <a:lstStyle/>
            <a:p>
              <a:pPr defTabSz="761970">
                <a:spcAft>
                  <a:spcPts val="0"/>
                </a:spcAft>
              </a:pPr>
              <a:endParaRPr lang="en-US" sz="150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4" name="Shape 56"/>
            <p:cNvSpPr/>
            <p:nvPr/>
          </p:nvSpPr>
          <p:spPr>
            <a:xfrm>
              <a:off x="5515451" y="6812518"/>
              <a:ext cx="254556" cy="254556"/>
            </a:xfrm>
            <a:prstGeom prst="roundRect">
              <a:avLst>
                <a:gd name="adj" fmla="val 18667"/>
              </a:avLst>
            </a:prstGeom>
            <a:solidFill>
              <a:srgbClr val="FAD1D7"/>
            </a:solidFill>
            <a:ln w="7620">
              <a:solidFill>
                <a:srgbClr val="E0B7BD"/>
              </a:solidFill>
              <a:prstDash val="solid"/>
            </a:ln>
          </p:spPr>
          <p:txBody>
            <a:bodyPr/>
            <a:lstStyle/>
            <a:p>
              <a:pPr defTabSz="761970">
                <a:spcAft>
                  <a:spcPts val="0"/>
                </a:spcAft>
              </a:pPr>
              <a:endParaRPr lang="en-US" sz="150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5" name="Text 57"/>
            <p:cNvSpPr/>
            <p:nvPr/>
          </p:nvSpPr>
          <p:spPr>
            <a:xfrm>
              <a:off x="5557897" y="6833771"/>
              <a:ext cx="169664" cy="2120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ctr" defTabSz="761970">
                <a:lnSpc>
                  <a:spcPts val="1083"/>
                </a:lnSpc>
                <a:spcAft>
                  <a:spcPts val="0"/>
                </a:spcAft>
              </a:pPr>
              <a:r>
                <a:rPr lang="en-US" sz="1083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2</a:t>
              </a:r>
              <a:endParaRPr lang="en-US" sz="1083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6" name="Text 58"/>
            <p:cNvSpPr/>
            <p:nvPr/>
          </p:nvSpPr>
          <p:spPr>
            <a:xfrm>
              <a:off x="4154091" y="7392233"/>
              <a:ext cx="2977277" cy="3619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1000" b="1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Aligns with leading peer institution best practices across all performance areas.</a:t>
              </a:r>
              <a:endParaRPr lang="en-US" sz="1000" b="1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7" name="Shape 59"/>
            <p:cNvSpPr/>
            <p:nvPr/>
          </p:nvSpPr>
          <p:spPr>
            <a:xfrm>
              <a:off x="8979932" y="6939796"/>
              <a:ext cx="15240" cy="339328"/>
            </a:xfrm>
            <a:prstGeom prst="roundRect">
              <a:avLst>
                <a:gd name="adj" fmla="val 311793"/>
              </a:avLst>
            </a:prstGeom>
            <a:solidFill>
              <a:srgbClr val="E0B7BD"/>
            </a:solidFill>
            <a:ln/>
          </p:spPr>
          <p:txBody>
            <a:bodyPr/>
            <a:lstStyle/>
            <a:p>
              <a:pPr defTabSz="761970">
                <a:spcAft>
                  <a:spcPts val="0"/>
                </a:spcAft>
              </a:pPr>
              <a:endParaRPr lang="en-US" sz="150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8" name="Shape 60"/>
            <p:cNvSpPr/>
            <p:nvPr/>
          </p:nvSpPr>
          <p:spPr>
            <a:xfrm>
              <a:off x="8860274" y="6812518"/>
              <a:ext cx="254556" cy="254556"/>
            </a:xfrm>
            <a:prstGeom prst="roundRect">
              <a:avLst>
                <a:gd name="adj" fmla="val 18667"/>
              </a:avLst>
            </a:prstGeom>
            <a:solidFill>
              <a:srgbClr val="FAD1D7"/>
            </a:solidFill>
            <a:ln w="7620">
              <a:solidFill>
                <a:srgbClr val="E0B7BD"/>
              </a:solidFill>
              <a:prstDash val="solid"/>
            </a:ln>
          </p:spPr>
          <p:txBody>
            <a:bodyPr/>
            <a:lstStyle/>
            <a:p>
              <a:pPr defTabSz="761970">
                <a:spcAft>
                  <a:spcPts val="0"/>
                </a:spcAft>
              </a:pPr>
              <a:endParaRPr lang="en-US" sz="150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9" name="Text 61"/>
            <p:cNvSpPr/>
            <p:nvPr/>
          </p:nvSpPr>
          <p:spPr>
            <a:xfrm>
              <a:off x="8902720" y="6833771"/>
              <a:ext cx="169664" cy="2120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ctr" defTabSz="761970">
                <a:lnSpc>
                  <a:spcPts val="1083"/>
                </a:lnSpc>
                <a:spcAft>
                  <a:spcPts val="0"/>
                </a:spcAft>
              </a:pPr>
              <a:r>
                <a:rPr lang="en-US" sz="1083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3</a:t>
              </a:r>
              <a:endParaRPr lang="en-US" sz="1083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0" name="Text 62"/>
            <p:cNvSpPr/>
            <p:nvPr/>
          </p:nvSpPr>
          <p:spPr>
            <a:xfrm>
              <a:off x="7498913" y="7392233"/>
              <a:ext cx="2977277" cy="3619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1000" b="1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Anticipates LEED v5's carbon-focused approach and embodied carbon requirements.</a:t>
              </a:r>
              <a:endParaRPr lang="en-US" sz="1000" b="1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1" name="Shape 63"/>
            <p:cNvSpPr/>
            <p:nvPr/>
          </p:nvSpPr>
          <p:spPr>
            <a:xfrm>
              <a:off x="12324755" y="6939796"/>
              <a:ext cx="15240" cy="339328"/>
            </a:xfrm>
            <a:prstGeom prst="roundRect">
              <a:avLst>
                <a:gd name="adj" fmla="val 311793"/>
              </a:avLst>
            </a:prstGeom>
            <a:solidFill>
              <a:srgbClr val="E0B7BD"/>
            </a:solidFill>
            <a:ln/>
          </p:spPr>
          <p:txBody>
            <a:bodyPr/>
            <a:lstStyle/>
            <a:p>
              <a:pPr defTabSz="761970">
                <a:spcAft>
                  <a:spcPts val="0"/>
                </a:spcAft>
              </a:pPr>
              <a:endParaRPr lang="en-US" sz="150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2" name="Shape 64"/>
            <p:cNvSpPr/>
            <p:nvPr/>
          </p:nvSpPr>
          <p:spPr>
            <a:xfrm>
              <a:off x="12205097" y="6812518"/>
              <a:ext cx="254556" cy="254556"/>
            </a:xfrm>
            <a:prstGeom prst="roundRect">
              <a:avLst>
                <a:gd name="adj" fmla="val 18667"/>
              </a:avLst>
            </a:prstGeom>
            <a:solidFill>
              <a:srgbClr val="FAD1D7"/>
            </a:solidFill>
            <a:ln w="7620">
              <a:solidFill>
                <a:srgbClr val="E0B7BD"/>
              </a:solidFill>
              <a:prstDash val="solid"/>
            </a:ln>
          </p:spPr>
          <p:txBody>
            <a:bodyPr/>
            <a:lstStyle/>
            <a:p>
              <a:pPr defTabSz="761970">
                <a:spcAft>
                  <a:spcPts val="0"/>
                </a:spcAft>
              </a:pPr>
              <a:endParaRPr lang="en-US" sz="150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3" name="Text 65"/>
            <p:cNvSpPr/>
            <p:nvPr/>
          </p:nvSpPr>
          <p:spPr>
            <a:xfrm>
              <a:off x="12247543" y="6833771"/>
              <a:ext cx="169664" cy="2120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ctr" defTabSz="761970">
                <a:lnSpc>
                  <a:spcPts val="1083"/>
                </a:lnSpc>
                <a:spcAft>
                  <a:spcPts val="0"/>
                </a:spcAft>
              </a:pPr>
              <a:r>
                <a:rPr lang="en-US" sz="1083" dirty="0">
                  <a:solidFill>
                    <a:srgbClr val="000000"/>
                  </a:solidFill>
                  <a:latin typeface="IBM Plex Sans Semi Bold" pitchFamily="34" charset="0"/>
                  <a:ea typeface="IBM Plex Sans Semi Bold" pitchFamily="34" charset="-122"/>
                  <a:cs typeface="IBM Plex Sans Semi Bold" pitchFamily="34" charset="-120"/>
                </a:rPr>
                <a:t>4</a:t>
              </a:r>
              <a:endParaRPr lang="en-US" sz="1083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4" name="Text 66"/>
            <p:cNvSpPr/>
            <p:nvPr/>
          </p:nvSpPr>
          <p:spPr>
            <a:xfrm>
              <a:off x="10843736" y="7392233"/>
              <a:ext cx="2977396" cy="3619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 defTabSz="761970">
                <a:lnSpc>
                  <a:spcPts val="1167"/>
                </a:lnSpc>
                <a:spcAft>
                  <a:spcPts val="0"/>
                </a:spcAft>
              </a:pPr>
              <a:r>
                <a:rPr lang="en-US" sz="1000" b="1" dirty="0">
                  <a:solidFill>
                    <a:srgbClr val="000000"/>
                  </a:solidFill>
                  <a:ea typeface="IBM Plex Sans" pitchFamily="34" charset="-122"/>
                  <a:cs typeface="IBM Plex Sans" pitchFamily="34" charset="-120"/>
                </a:rPr>
                <a:t>Creates academic opportunities through ‘Campus as Living Lab’ integration.</a:t>
              </a:r>
              <a:endParaRPr lang="en-US" sz="1000" b="1" dirty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</p:grpSp>
      <p:pic>
        <p:nvPicPr>
          <p:cNvPr id="7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1939" y="6578037"/>
            <a:ext cx="990600" cy="2188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3413" y="409377"/>
            <a:ext cx="4911428" cy="321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5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Why Act Now Despite Budget Constraints</a:t>
            </a:r>
            <a:endParaRPr lang="en-US" sz="2800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" name="Text 1"/>
          <p:cNvSpPr/>
          <p:nvPr/>
        </p:nvSpPr>
        <p:spPr>
          <a:xfrm>
            <a:off x="476448" y="1090676"/>
            <a:ext cx="10925175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761970">
              <a:lnSpc>
                <a:spcPts val="1583"/>
              </a:lnSpc>
              <a:spcAft>
                <a:spcPts val="0"/>
              </a:spcAft>
            </a:pPr>
            <a:r>
              <a:rPr lang="en-US" sz="1333" b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Strategic Investment in YU’s Future</a:t>
            </a:r>
            <a:endParaRPr lang="en-US" sz="1333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" name="Text 2"/>
          <p:cNvSpPr/>
          <p:nvPr/>
        </p:nvSpPr>
        <p:spPr>
          <a:xfrm>
            <a:off x="633413" y="1405732"/>
            <a:ext cx="2058591" cy="2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833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The Cost of Delay</a:t>
            </a:r>
            <a:endParaRPr lang="en-US" sz="1833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Text 3"/>
          <p:cNvSpPr/>
          <p:nvPr/>
        </p:nvSpPr>
        <p:spPr>
          <a:xfrm>
            <a:off x="633413" y="1920280"/>
            <a:ext cx="1382911" cy="160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  <a:spcAft>
                <a:spcPts val="0"/>
              </a:spcAft>
            </a:pPr>
            <a:r>
              <a:rPr lang="en-US" sz="1500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Regulatory Compliance</a:t>
            </a:r>
            <a:endParaRPr lang="en-US" sz="15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Text 4"/>
          <p:cNvSpPr/>
          <p:nvPr/>
        </p:nvSpPr>
        <p:spPr>
          <a:xfrm>
            <a:off x="633413" y="2184004"/>
            <a:ext cx="3473946" cy="329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292"/>
              </a:lnSpc>
              <a:spcAft>
                <a:spcPts val="0"/>
              </a:spcAft>
            </a:pPr>
            <a:r>
              <a:rPr lang="en-US" sz="1167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NBC 2025 GHG targets will significantly increase retrofit costs if not integrated proactively into current planning.</a:t>
            </a:r>
            <a:endParaRPr lang="en-US" sz="116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7" name="Text 5"/>
          <p:cNvSpPr/>
          <p:nvPr/>
        </p:nvSpPr>
        <p:spPr>
          <a:xfrm>
            <a:off x="4364732" y="1920280"/>
            <a:ext cx="1352253" cy="160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  <a:spcAft>
                <a:spcPts val="0"/>
              </a:spcAft>
            </a:pPr>
            <a:r>
              <a:rPr lang="en-US" sz="1500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Operational Escalation</a:t>
            </a:r>
            <a:endParaRPr lang="en-US" sz="15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Text 6"/>
          <p:cNvSpPr/>
          <p:nvPr/>
        </p:nvSpPr>
        <p:spPr>
          <a:xfrm>
            <a:off x="4364732" y="2184004"/>
            <a:ext cx="3473946" cy="329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292"/>
              </a:lnSpc>
              <a:spcAft>
                <a:spcPts val="0"/>
              </a:spcAft>
            </a:pPr>
            <a:r>
              <a:rPr lang="en-US" sz="1167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Energy costs are rising 3-5% annually, eroding budgets that fixed efficiency savings could protect long-term.</a:t>
            </a:r>
            <a:endParaRPr lang="en-US" sz="116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9" name="Text 7"/>
          <p:cNvSpPr/>
          <p:nvPr/>
        </p:nvSpPr>
        <p:spPr>
          <a:xfrm>
            <a:off x="8096052" y="1920280"/>
            <a:ext cx="1286569" cy="160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  <a:spcAft>
                <a:spcPts val="0"/>
              </a:spcAft>
            </a:pPr>
            <a:r>
              <a:rPr lang="en-US" sz="1500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Competitive Risk</a:t>
            </a:r>
            <a:endParaRPr lang="en-US" sz="15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096052" y="2184004"/>
            <a:ext cx="3473946" cy="329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292"/>
              </a:lnSpc>
              <a:spcAft>
                <a:spcPts val="0"/>
              </a:spcAft>
            </a:pPr>
            <a:r>
              <a:rPr lang="en-US" sz="1167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THE Impact Rankings increasingly prioritize sustainability, impacting student recruitment and university reputation globally.</a:t>
            </a:r>
            <a:endParaRPr lang="en-US" sz="1167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3413" y="2870250"/>
            <a:ext cx="10925175" cy="19149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24764" y="3019716"/>
            <a:ext cx="3034308" cy="2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833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Plausible Financially Smart Approach</a:t>
            </a:r>
            <a:endParaRPr lang="en-US" sz="1833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3413" y="3666927"/>
            <a:ext cx="3590231" cy="102890"/>
          </a:xfrm>
          <a:prstGeom prst="roundRect">
            <a:avLst>
              <a:gd name="adj" fmla="val 42017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36302" y="3872707"/>
            <a:ext cx="1470025" cy="160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  <a:spcAft>
                <a:spcPts val="0"/>
              </a:spcAft>
            </a:pPr>
            <a:r>
              <a:rPr lang="en-US" sz="1500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Phase 1: High-ROI Pilots</a:t>
            </a:r>
            <a:endParaRPr lang="en-US" sz="15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36303" y="4095255"/>
            <a:ext cx="3384451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92"/>
              </a:lnSpc>
              <a:spcAft>
                <a:spcPts val="0"/>
              </a:spcAft>
            </a:pPr>
            <a:r>
              <a:rPr lang="en-US" sz="1000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(0-18 months)</a:t>
            </a:r>
            <a:endParaRPr lang="en-US" sz="1000" i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36303" y="4321572"/>
            <a:ext cx="3384451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292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Target projects with 7-10 year payback periods.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36303" y="4522193"/>
            <a:ext cx="3384451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292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Leverage existing capital maintenance budgets.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36303" y="4722813"/>
            <a:ext cx="3384451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292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Secure external grants and strategic partnerships.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00835" y="3512543"/>
            <a:ext cx="3590231" cy="102890"/>
          </a:xfrm>
          <a:prstGeom prst="roundRect">
            <a:avLst>
              <a:gd name="adj" fmla="val 42017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403725" y="3718322"/>
            <a:ext cx="1959570" cy="160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  <a:spcAft>
                <a:spcPts val="0"/>
              </a:spcAft>
            </a:pPr>
            <a:r>
              <a:rPr lang="en-US" sz="1500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Phase 2: Self-Funding Expansion</a:t>
            </a:r>
            <a:endParaRPr lang="en-US" sz="15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403725" y="3940870"/>
            <a:ext cx="3384451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92"/>
              </a:lnSpc>
              <a:spcAft>
                <a:spcPts val="0"/>
              </a:spcAft>
            </a:pPr>
            <a:r>
              <a:rPr lang="en-US" sz="1000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(18-36 months)</a:t>
            </a:r>
            <a:endParaRPr lang="en-US" sz="1000" i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403725" y="4167188"/>
            <a:ext cx="3384451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292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Establish a Green Revolving Fund using Phase 1 </a:t>
            </a:r>
          </a:p>
          <a:p>
            <a:pPr defTabSz="761970">
              <a:lnSpc>
                <a:spcPts val="1292"/>
              </a:lnSpc>
              <a:spcAft>
                <a:spcPts val="0"/>
              </a:spcAft>
              <a:buSzPct val="100000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     savings.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403725" y="4502881"/>
            <a:ext cx="3384451" cy="329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42869" indent="-142869" defTabSz="761970">
              <a:lnSpc>
                <a:spcPts val="1292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Utilize energy performance contracts to minimize upfront capital costs.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395126" y="4857818"/>
            <a:ext cx="3384451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292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Explore alumni and corporate partnership opportunities for </a:t>
            </a:r>
          </a:p>
          <a:p>
            <a:pPr defTabSz="761970">
              <a:lnSpc>
                <a:spcPts val="1292"/>
              </a:lnSpc>
              <a:spcAft>
                <a:spcPts val="0"/>
              </a:spcAft>
              <a:buSzPct val="100000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      funding.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968258" y="3358158"/>
            <a:ext cx="3590330" cy="102890"/>
          </a:xfrm>
          <a:prstGeom prst="roundRect">
            <a:avLst>
              <a:gd name="adj" fmla="val 42017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071148" y="3563938"/>
            <a:ext cx="2002036" cy="160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  <a:spcAft>
                <a:spcPts val="0"/>
              </a:spcAft>
            </a:pPr>
            <a:r>
              <a:rPr lang="en-US" sz="1500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Phase 3: Portfolio Transformation</a:t>
            </a:r>
            <a:endParaRPr lang="en-US" sz="15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071148" y="3786486"/>
            <a:ext cx="3384550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92"/>
              </a:lnSpc>
              <a:spcAft>
                <a:spcPts val="0"/>
              </a:spcAft>
            </a:pPr>
            <a:r>
              <a:rPr lang="en-US" sz="1000" i="1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(3-10 years)</a:t>
            </a:r>
            <a:endParaRPr lang="en-US" sz="1000" i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071148" y="4012804"/>
            <a:ext cx="3384550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292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Reinvest demonstrated savings into broader retrofits across </a:t>
            </a:r>
          </a:p>
          <a:p>
            <a:pPr defTabSz="761970">
              <a:lnSpc>
                <a:spcPts val="1292"/>
              </a:lnSpc>
              <a:spcAft>
                <a:spcPts val="0"/>
              </a:spcAft>
              <a:buSzPct val="100000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      campus.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071148" y="4394813"/>
            <a:ext cx="3384550" cy="164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42869" indent="-142869" defTabSz="761970">
              <a:lnSpc>
                <a:spcPts val="1292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Access increasing federal and provincial green building </a:t>
            </a:r>
          </a:p>
          <a:p>
            <a:pPr defTabSz="761970">
              <a:lnSpc>
                <a:spcPts val="1292"/>
              </a:lnSpc>
              <a:spcAft>
                <a:spcPts val="0"/>
              </a:spcAft>
              <a:buSzPct val="100000"/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     incentives.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24763" y="5209399"/>
            <a:ext cx="10925175" cy="19149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33413" y="5341244"/>
            <a:ext cx="2058591" cy="2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sz="1833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Bottom Line Benefits</a:t>
            </a:r>
            <a:endParaRPr lang="en-US" sz="1833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33412" y="5752902"/>
            <a:ext cx="231577" cy="231577"/>
          </a:xfrm>
          <a:prstGeom prst="roundRect">
            <a:avLst>
              <a:gd name="adj" fmla="val 18668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67880" y="5788224"/>
            <a:ext cx="1286569" cy="160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  <a:spcAft>
                <a:spcPts val="0"/>
              </a:spcAft>
            </a:pPr>
            <a:r>
              <a:rPr lang="en-US" sz="1167" b="1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Financial Returns</a:t>
            </a:r>
            <a:endParaRPr lang="en-US" sz="1167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67879" y="6010771"/>
            <a:ext cx="3221533" cy="329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292"/>
              </a:lnSpc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Projected 10-year Net Present Value (NPV) of $15-25M in operational savings.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318000" y="5752902"/>
            <a:ext cx="231577" cy="231577"/>
          </a:xfrm>
          <a:prstGeom prst="roundRect">
            <a:avLst>
              <a:gd name="adj" fmla="val 18668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4652467" y="5788224"/>
            <a:ext cx="1286569" cy="160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  <a:spcAft>
                <a:spcPts val="0"/>
              </a:spcAft>
            </a:pPr>
            <a:r>
              <a:rPr lang="en-US" sz="1167" b="1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Risk Mitigation</a:t>
            </a:r>
            <a:endParaRPr lang="en-US" sz="1167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4652467" y="6010771"/>
            <a:ext cx="3221533" cy="329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292"/>
              </a:lnSpc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Proactively ensure regulatory compliance and protect the university's brand reputation.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002587" y="5752902"/>
            <a:ext cx="231577" cy="231577"/>
          </a:xfrm>
          <a:prstGeom prst="roundRect">
            <a:avLst>
              <a:gd name="adj" fmla="val 18668"/>
            </a:avLst>
          </a:prstGeom>
          <a:solidFill>
            <a:srgbClr val="FAD1D7"/>
          </a:solidFill>
          <a:ln w="7620">
            <a:solidFill>
              <a:srgbClr val="E0B7BD"/>
            </a:solidFill>
            <a:prstDash val="solid"/>
          </a:ln>
        </p:spPr>
        <p:txBody>
          <a:bodyPr/>
          <a:lstStyle/>
          <a:p>
            <a:pPr defTabSz="761970"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337055" y="5788224"/>
            <a:ext cx="1286569" cy="160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1250"/>
              </a:lnSpc>
              <a:spcAft>
                <a:spcPts val="0"/>
              </a:spcAft>
            </a:pPr>
            <a:r>
              <a:rPr lang="en-US" sz="1167" b="1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Revenue Protection</a:t>
            </a:r>
            <a:endParaRPr lang="en-US" sz="1167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337054" y="6010771"/>
            <a:ext cx="3221533" cy="329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1292"/>
              </a:lnSpc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Maintain a competitive edge in attracting and recruiting top students and faculty.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288" y="6553002"/>
            <a:ext cx="990600" cy="2188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3A831FE-4E0B-A863-7CE0-569A59F93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 and Research Objectives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07D0839-5B0E-57DC-4593-F1A20ACFF7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CA" sz="2000" dirty="0"/>
              <a:t>Setting the Stage for Sustainability</a:t>
            </a:r>
            <a:endParaRPr lang="en-US" sz="20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92065B-9BCC-6D63-EC8C-7C9589EAB0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Align YU infrastructure with institutional sustainability goals and commitments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Develop comprehensive green building framework for new construction and retrofits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Support York University’s net-zero goal by 2040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Inform evidence-based decision-making for future campus development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Integrate sustainability principles into planning, design, construction, and operations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Enhance York's position as a leader in environmental stewardship in higher education</a:t>
            </a:r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58854A-E94E-B91B-59D9-207158D478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sz="2000" dirty="0"/>
              <a:t>Why Green Building Matters</a:t>
            </a:r>
            <a:endParaRPr lang="en-US" sz="20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C37CB1-DCCF-449D-1535-EE84B9EA3D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Reduce environmental impact and carbon emissions from campus operations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Enhance occupant </a:t>
            </a:r>
            <a:r>
              <a:rPr lang="en-CA" b="1" dirty="0"/>
              <a:t>well-being</a:t>
            </a:r>
            <a:r>
              <a:rPr lang="en-CA" dirty="0"/>
              <a:t>, productivity, and learning outcomes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Align with global sustainability </a:t>
            </a:r>
            <a:r>
              <a:rPr lang="en-CA" b="1" dirty="0"/>
              <a:t>trends and expectations</a:t>
            </a:r>
            <a:r>
              <a:rPr lang="en-CA" dirty="0"/>
              <a:t> in higher education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Potential for significant </a:t>
            </a:r>
            <a:r>
              <a:rPr lang="en-CA" b="1" dirty="0"/>
              <a:t>long-term cost savings </a:t>
            </a:r>
            <a:r>
              <a:rPr lang="en-CA" dirty="0"/>
              <a:t>through reduced energy and resource consumption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Improve York's performance in global sustainability </a:t>
            </a:r>
            <a:r>
              <a:rPr lang="en-CA" b="1" dirty="0"/>
              <a:t>rankings</a:t>
            </a:r>
            <a:r>
              <a:rPr lang="en-CA" dirty="0"/>
              <a:t> (e.g., THE Impact Rankings)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Demonstrate </a:t>
            </a:r>
            <a:r>
              <a:rPr lang="en-CA" b="1" dirty="0"/>
              <a:t>leadership</a:t>
            </a:r>
            <a:r>
              <a:rPr lang="en-CA" dirty="0"/>
              <a:t> and attract sustainability-minded students, faculty, and partners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646904-18B5-2E15-5A97-C975E49439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354378-F6FF-18A3-6627-2BFE2B10AF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87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5F53AB-1AF2-8404-36C6-15BC65E58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37D60C-B17E-BB2B-619E-D5C88099E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D029D7D-F5AD-0A65-383B-D2967D01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79" y="67625"/>
            <a:ext cx="11161240" cy="720000"/>
          </a:xfrm>
        </p:spPr>
        <p:txBody>
          <a:bodyPr/>
          <a:lstStyle/>
          <a:p>
            <a:r>
              <a:rPr lang="en-US" dirty="0"/>
              <a:t>Benchmarks Assessed</a:t>
            </a:r>
          </a:p>
        </p:txBody>
      </p:sp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C5535DC5-6590-1FDC-B8E3-CF6ADD152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801" y="3424171"/>
            <a:ext cx="2033025" cy="1053389"/>
          </a:xfrm>
          <a:prstGeom prst="rect">
            <a:avLst/>
          </a:prstGeom>
        </p:spPr>
      </p:pic>
      <p:pic>
        <p:nvPicPr>
          <p:cNvPr id="9" name="Picture 8" descr="A green cover with a city and a flag&#10;&#10;Description automatically generated">
            <a:extLst>
              <a:ext uri="{FF2B5EF4-FFF2-40B4-BE49-F238E27FC236}">
                <a16:creationId xmlns:a16="http://schemas.microsoft.com/office/drawing/2014/main" id="{C9246697-16F1-1A07-F813-6BBB9BE4DF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63" b="37750"/>
          <a:stretch/>
        </p:blipFill>
        <p:spPr>
          <a:xfrm>
            <a:off x="1271335" y="3558434"/>
            <a:ext cx="1398293" cy="835988"/>
          </a:xfrm>
          <a:prstGeom prst="rect">
            <a:avLst/>
          </a:prstGeom>
        </p:spPr>
      </p:pic>
      <p:pic>
        <p:nvPicPr>
          <p:cNvPr id="11" name="Picture 10" descr="A green tree with text&#10;&#10;Description automatically generated">
            <a:extLst>
              <a:ext uri="{FF2B5EF4-FFF2-40B4-BE49-F238E27FC236}">
                <a16:creationId xmlns:a16="http://schemas.microsoft.com/office/drawing/2014/main" id="{C606F452-40F7-D325-F9D8-7D17222BD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5514" y="3555866"/>
            <a:ext cx="1865969" cy="752749"/>
          </a:xfrm>
          <a:prstGeom prst="rect">
            <a:avLst/>
          </a:prstGeom>
        </p:spPr>
      </p:pic>
      <p:pic>
        <p:nvPicPr>
          <p:cNvPr id="13" name="Picture 12" descr="A logo with a yellow and red design&#10;&#10;Description automatically generated">
            <a:extLst>
              <a:ext uri="{FF2B5EF4-FFF2-40B4-BE49-F238E27FC236}">
                <a16:creationId xmlns:a16="http://schemas.microsoft.com/office/drawing/2014/main" id="{98C6A05B-550C-0792-A953-9D2114CAC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1825" y="3449882"/>
            <a:ext cx="1002077" cy="1002077"/>
          </a:xfrm>
          <a:prstGeom prst="rect">
            <a:avLst/>
          </a:prstGeom>
        </p:spPr>
      </p:pic>
      <p:pic>
        <p:nvPicPr>
          <p:cNvPr id="15" name="Picture 14" descr="A blue logo with waves and a star&#10;&#10;Description automatically generated">
            <a:extLst>
              <a:ext uri="{FF2B5EF4-FFF2-40B4-BE49-F238E27FC236}">
                <a16:creationId xmlns:a16="http://schemas.microsoft.com/office/drawing/2014/main" id="{7928F4CD-B65C-F746-2EA1-E7CED88D8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3271" y="4931340"/>
            <a:ext cx="1214272" cy="1214272"/>
          </a:xfrm>
          <a:prstGeom prst="rect">
            <a:avLst/>
          </a:prstGeom>
        </p:spPr>
      </p:pic>
      <p:pic>
        <p:nvPicPr>
          <p:cNvPr id="17" name="Picture 16" descr="A black and white logo&#10;&#10;Description automatically generated">
            <a:extLst>
              <a:ext uri="{FF2B5EF4-FFF2-40B4-BE49-F238E27FC236}">
                <a16:creationId xmlns:a16="http://schemas.microsoft.com/office/drawing/2014/main" id="{F3F6331E-2BE7-119C-4BB1-C95C729CF2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0274" y="3449882"/>
            <a:ext cx="1189911" cy="1168850"/>
          </a:xfrm>
          <a:prstGeom prst="rect">
            <a:avLst/>
          </a:prstGeom>
        </p:spPr>
      </p:pic>
      <p:pic>
        <p:nvPicPr>
          <p:cNvPr id="19" name="Picture 18" descr="A close-up of a logo&#10;&#10;Description automatically generated">
            <a:extLst>
              <a:ext uri="{FF2B5EF4-FFF2-40B4-BE49-F238E27FC236}">
                <a16:creationId xmlns:a16="http://schemas.microsoft.com/office/drawing/2014/main" id="{D81F34C8-1239-B6C7-42FC-B3F17759A2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5491" y="5258411"/>
            <a:ext cx="2305992" cy="599558"/>
          </a:xfrm>
          <a:prstGeom prst="rect">
            <a:avLst/>
          </a:prstGeom>
        </p:spPr>
      </p:pic>
      <p:pic>
        <p:nvPicPr>
          <p:cNvPr id="21" name="Picture 20" descr="A logo of a company&#10;&#10;Description automatically generated">
            <a:extLst>
              <a:ext uri="{FF2B5EF4-FFF2-40B4-BE49-F238E27FC236}">
                <a16:creationId xmlns:a16="http://schemas.microsoft.com/office/drawing/2014/main" id="{D04D86E5-F3F5-FDA6-130F-83AE63267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4569" y="4990766"/>
            <a:ext cx="1214271" cy="1214271"/>
          </a:xfrm>
          <a:prstGeom prst="rect">
            <a:avLst/>
          </a:prstGeom>
        </p:spPr>
      </p:pic>
      <p:pic>
        <p:nvPicPr>
          <p:cNvPr id="23" name="Picture 22" descr="A logo of university of toronto&#10;&#10;Description automatically generated">
            <a:extLst>
              <a:ext uri="{FF2B5EF4-FFF2-40B4-BE49-F238E27FC236}">
                <a16:creationId xmlns:a16="http://schemas.microsoft.com/office/drawing/2014/main" id="{6EA15BD1-7801-E95B-F549-CB36821DB7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0046" y="4976825"/>
            <a:ext cx="1323296" cy="1323296"/>
          </a:xfrm>
          <a:prstGeom prst="rect">
            <a:avLst/>
          </a:prstGeom>
        </p:spPr>
      </p:pic>
      <p:pic>
        <p:nvPicPr>
          <p:cNvPr id="25" name="Picture 24" descr="A logo with a shield and text&#10;&#10;Description automatically generated">
            <a:extLst>
              <a:ext uri="{FF2B5EF4-FFF2-40B4-BE49-F238E27FC236}">
                <a16:creationId xmlns:a16="http://schemas.microsoft.com/office/drawing/2014/main" id="{DAAE6FCA-1398-C0EC-5840-8ED2A8403D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58448" y="5071206"/>
            <a:ext cx="1053389" cy="10533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41B754E-0D45-7E73-3403-3D90C7DEB571}"/>
              </a:ext>
            </a:extLst>
          </p:cNvPr>
          <p:cNvSpPr txBox="1"/>
          <p:nvPr/>
        </p:nvSpPr>
        <p:spPr>
          <a:xfrm>
            <a:off x="4754544" y="4775322"/>
            <a:ext cx="291586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400" b="1" u="sng" dirty="0"/>
              <a:t>Peer Higher Education Institutions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981338-5C8E-A2EA-C42C-77D7D8ECD8B9}"/>
              </a:ext>
            </a:extLst>
          </p:cNvPr>
          <p:cNvSpPr txBox="1"/>
          <p:nvPr/>
        </p:nvSpPr>
        <p:spPr>
          <a:xfrm>
            <a:off x="5011568" y="3111627"/>
            <a:ext cx="216886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400" b="1" u="sng" dirty="0"/>
              <a:t>Green Building Standards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0565E6-FE1B-6270-29CA-E81C3B833613}"/>
              </a:ext>
            </a:extLst>
          </p:cNvPr>
          <p:cNvSpPr txBox="1"/>
          <p:nvPr/>
        </p:nvSpPr>
        <p:spPr>
          <a:xfrm>
            <a:off x="4769733" y="953792"/>
            <a:ext cx="268663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400" b="1" u="sng" dirty="0"/>
              <a:t>Green Building Key Focus Areas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F47D3164-4E0F-A794-2C58-422C93E05EA6}"/>
              </a:ext>
            </a:extLst>
          </p:cNvPr>
          <p:cNvSpPr/>
          <p:nvPr/>
        </p:nvSpPr>
        <p:spPr>
          <a:xfrm>
            <a:off x="933673" y="1806324"/>
            <a:ext cx="1965124" cy="3443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Stormwater Management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97674E9-71A2-819B-0F97-5868AE172647}"/>
              </a:ext>
            </a:extLst>
          </p:cNvPr>
          <p:cNvSpPr/>
          <p:nvPr/>
        </p:nvSpPr>
        <p:spPr>
          <a:xfrm>
            <a:off x="4975395" y="2335673"/>
            <a:ext cx="1965124" cy="3443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Water Management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0BD00370-22BA-ECC2-85FB-0FC7F0467013}"/>
              </a:ext>
            </a:extLst>
          </p:cNvPr>
          <p:cNvSpPr/>
          <p:nvPr/>
        </p:nvSpPr>
        <p:spPr>
          <a:xfrm>
            <a:off x="4975395" y="1302523"/>
            <a:ext cx="1965124" cy="3443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Renewable Energy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E7F4F66-AA90-76C8-5516-078A67AC809D}"/>
              </a:ext>
            </a:extLst>
          </p:cNvPr>
          <p:cNvSpPr/>
          <p:nvPr/>
        </p:nvSpPr>
        <p:spPr>
          <a:xfrm>
            <a:off x="9017117" y="1806324"/>
            <a:ext cx="1965124" cy="3443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Embodied Carbon &amp; Material Usage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CBA8A22-5997-0B76-46AA-5D78C7263988}"/>
              </a:ext>
            </a:extLst>
          </p:cNvPr>
          <p:cNvSpPr/>
          <p:nvPr/>
        </p:nvSpPr>
        <p:spPr>
          <a:xfrm>
            <a:off x="9017117" y="2337217"/>
            <a:ext cx="1965124" cy="3443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STARS, Times Higher Ed.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1DC5E268-B615-C5EF-C671-E51E6AD70FBE}"/>
              </a:ext>
            </a:extLst>
          </p:cNvPr>
          <p:cNvSpPr/>
          <p:nvPr/>
        </p:nvSpPr>
        <p:spPr>
          <a:xfrm>
            <a:off x="933673" y="2341918"/>
            <a:ext cx="1965124" cy="3443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Occupant Health &amp; Wellbeing/ IEQ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FA0D7919-B7B3-BBCC-4DA2-AF15D65835CE}"/>
              </a:ext>
            </a:extLst>
          </p:cNvPr>
          <p:cNvSpPr/>
          <p:nvPr/>
        </p:nvSpPr>
        <p:spPr>
          <a:xfrm>
            <a:off x="933673" y="1299810"/>
            <a:ext cx="1965124" cy="3443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Energy Efficiency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0A69BFF-3933-E926-AA6C-503B155F7217}"/>
              </a:ext>
            </a:extLst>
          </p:cNvPr>
          <p:cNvSpPr/>
          <p:nvPr/>
        </p:nvSpPr>
        <p:spPr>
          <a:xfrm>
            <a:off x="9017117" y="1299810"/>
            <a:ext cx="1965124" cy="3443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DEI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0069D237-C0BD-1B73-DFDD-53DF6FC0E888}"/>
              </a:ext>
            </a:extLst>
          </p:cNvPr>
          <p:cNvSpPr/>
          <p:nvPr/>
        </p:nvSpPr>
        <p:spPr>
          <a:xfrm>
            <a:off x="4970679" y="1846772"/>
            <a:ext cx="1965124" cy="3443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Governance Frameworks</a:t>
            </a:r>
          </a:p>
        </p:txBody>
      </p:sp>
    </p:spTree>
    <p:extLst>
      <p:ext uri="{BB962C8B-B14F-4D97-AF65-F5344CB8AC3E}">
        <p14:creationId xmlns:p14="http://schemas.microsoft.com/office/powerpoint/2010/main" val="3944500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EC7C7-755F-6D96-5924-A4AD17D9E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691A7-1B33-1762-A3B1-F56E314DF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B01785-4AB3-CA2A-2F7F-8D7EB52AF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2E57742-2209-908A-3421-DBC39F3F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79" y="67625"/>
            <a:ext cx="11161240" cy="720000"/>
          </a:xfrm>
        </p:spPr>
        <p:txBody>
          <a:bodyPr/>
          <a:lstStyle/>
          <a:p>
            <a:r>
              <a:rPr lang="en-US" dirty="0"/>
              <a:t>Updates since 2024 Draft Report (1)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1717EE-B445-1D4D-1E63-C7B7024FCBBF}"/>
              </a:ext>
            </a:extLst>
          </p:cNvPr>
          <p:cNvSpPr txBox="1"/>
          <p:nvPr/>
        </p:nvSpPr>
        <p:spPr>
          <a:xfrm>
            <a:off x="4769733" y="953792"/>
            <a:ext cx="299280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400" b="1" u="sng" dirty="0"/>
              <a:t>Current Canadian Policy Landscape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3AB3207-E65D-D93A-52FC-1C37E67E849A}"/>
              </a:ext>
            </a:extLst>
          </p:cNvPr>
          <p:cNvGrpSpPr/>
          <p:nvPr/>
        </p:nvGrpSpPr>
        <p:grpSpPr>
          <a:xfrm>
            <a:off x="515379" y="1352436"/>
            <a:ext cx="3522713" cy="539530"/>
            <a:chOff x="733252" y="1322217"/>
            <a:chExt cx="3522713" cy="5395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781855-41F9-BC67-55E1-30CE7CD18B07}"/>
                </a:ext>
              </a:extLst>
            </p:cNvPr>
            <p:cNvSpPr txBox="1"/>
            <p:nvPr/>
          </p:nvSpPr>
          <p:spPr>
            <a:xfrm>
              <a:off x="1352868" y="1326445"/>
              <a:ext cx="1781785" cy="5309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b="1" dirty="0">
                  <a:solidFill>
                    <a:srgbClr val="E21837"/>
                  </a:solidFill>
                </a:rPr>
                <a:t>Federal </a:t>
              </a:r>
            </a:p>
            <a:p>
              <a:r>
                <a:rPr lang="en-US" sz="1600" b="1" dirty="0">
                  <a:solidFill>
                    <a:srgbClr val="E21837"/>
                  </a:solidFill>
                </a:rPr>
                <a:t>Leadership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8065834-57AC-1DB5-B61C-985DABB0A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760164" y="1322217"/>
              <a:ext cx="539530" cy="539530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FB78C84-4BF4-0432-7B08-417594E2EC1D}"/>
                </a:ext>
              </a:extLst>
            </p:cNvPr>
            <p:cNvCxnSpPr>
              <a:cxnSpLocks/>
            </p:cNvCxnSpPr>
            <p:nvPr/>
          </p:nvCxnSpPr>
          <p:spPr>
            <a:xfrm>
              <a:off x="733252" y="1842431"/>
              <a:ext cx="35227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D59D805-1944-137E-AA19-E26511375761}"/>
              </a:ext>
            </a:extLst>
          </p:cNvPr>
          <p:cNvSpPr txBox="1"/>
          <p:nvPr/>
        </p:nvSpPr>
        <p:spPr>
          <a:xfrm>
            <a:off x="331268" y="2084576"/>
            <a:ext cx="3706824" cy="3654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Canada Green Buildings Strategy</a:t>
            </a:r>
            <a:r>
              <a:rPr lang="en-CA" sz="1400" dirty="0"/>
              <a:t>: $903.5M federal investment targeting energy efficiency and carbon reduction in buildings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National Building Code 2025</a:t>
            </a:r>
            <a:r>
              <a:rPr lang="en-CA" sz="1400" dirty="0"/>
              <a:t>: First inclusion of operational GHG targets directly in building codes - </a:t>
            </a:r>
            <a:r>
              <a:rPr lang="en-CA" sz="1400" b="1" dirty="0"/>
              <a:t>carbon is now in the code</a:t>
            </a:r>
            <a:r>
              <a:rPr lang="en-CA" sz="1400" dirty="0"/>
              <a:t>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Enhanced Federal Funding</a:t>
            </a:r>
            <a:r>
              <a:rPr lang="en-CA" sz="1400" dirty="0"/>
              <a:t>: $800M Canada Greener Homes Affordability Program and $73.5M for energy efficiency tools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Federal Buildings Targets</a:t>
            </a:r>
            <a:r>
              <a:rPr lang="en-CA" sz="1400" dirty="0"/>
              <a:t>: Government targeting 40% emissions reduction by 2025, net-zero by 2050 for all federal facilities</a:t>
            </a:r>
            <a:endParaRPr lang="en-US" sz="1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6D0943-9389-AFA7-EEC5-9A51477D7981}"/>
              </a:ext>
            </a:extLst>
          </p:cNvPr>
          <p:cNvGrpSpPr/>
          <p:nvPr/>
        </p:nvGrpSpPr>
        <p:grpSpPr>
          <a:xfrm>
            <a:off x="4451504" y="1355420"/>
            <a:ext cx="3522713" cy="539530"/>
            <a:chOff x="733252" y="1322217"/>
            <a:chExt cx="3522713" cy="5395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F5788B4-6A7B-D21A-02F6-DA70A6EC3903}"/>
                </a:ext>
              </a:extLst>
            </p:cNvPr>
            <p:cNvSpPr txBox="1"/>
            <p:nvPr/>
          </p:nvSpPr>
          <p:spPr>
            <a:xfrm>
              <a:off x="1356802" y="1336633"/>
              <a:ext cx="227561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600" b="1">
                  <a:solidFill>
                    <a:srgbClr val="E21837"/>
                  </a:solidFill>
                </a:defRPr>
              </a:lvl1pPr>
            </a:lstStyle>
            <a:p>
              <a:r>
                <a:rPr lang="en-US" dirty="0"/>
                <a:t>Provincial &amp; Municipal Developments</a:t>
              </a:r>
            </a:p>
          </p:txBody>
        </p:sp>
        <p:pic>
          <p:nvPicPr>
            <p:cNvPr id="38" name="Graphic 9" descr="City with solid fill">
              <a:extLst>
                <a:ext uri="{FF2B5EF4-FFF2-40B4-BE49-F238E27FC236}">
                  <a16:creationId xmlns:a16="http://schemas.microsoft.com/office/drawing/2014/main" id="{1421E264-F8B3-8A43-644D-D3F14D5CCC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60164" y="1322217"/>
              <a:ext cx="539530" cy="539530"/>
            </a:xfrm>
            <a:prstGeom prst="rect">
              <a:avLst/>
            </a:prstGeom>
          </p:spPr>
        </p:pic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178968C-4D05-ACFB-8AA6-180A21F222B1}"/>
                </a:ext>
              </a:extLst>
            </p:cNvPr>
            <p:cNvCxnSpPr>
              <a:cxnSpLocks/>
            </p:cNvCxnSpPr>
            <p:nvPr/>
          </p:nvCxnSpPr>
          <p:spPr>
            <a:xfrm>
              <a:off x="733252" y="1842431"/>
              <a:ext cx="35227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45F1414A-27FE-AE33-50D6-DC3D7374F204}"/>
              </a:ext>
            </a:extLst>
          </p:cNvPr>
          <p:cNvSpPr txBox="1"/>
          <p:nvPr/>
        </p:nvSpPr>
        <p:spPr>
          <a:xfrm>
            <a:off x="4267393" y="2087560"/>
            <a:ext cx="3706824" cy="275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Toronto Green Standard Evolution: </a:t>
            </a:r>
            <a:r>
              <a:rPr lang="en-CA" sz="1400" dirty="0"/>
              <a:t>Net Zero Transition Study underway (2024-2025) to accelerate GHG limits for buildings (TGS 5 &amp; 6)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Ontario Building Code Updates: </a:t>
            </a:r>
            <a:r>
              <a:rPr lang="en-CA" sz="1400" dirty="0"/>
              <a:t>Expected alignment with federal GHG targets and embodied carbon requirements by 2030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Regulatory Direction: </a:t>
            </a:r>
            <a:r>
              <a:rPr lang="en-CA" sz="1400" dirty="0"/>
              <a:t>Clear policy momentum toward mandatory carbon performance standards across all jurisdictions</a:t>
            </a:r>
            <a:endParaRPr lang="en-US" sz="140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4DA5A11-F593-8902-1CFF-1560F187BFC7}"/>
              </a:ext>
            </a:extLst>
          </p:cNvPr>
          <p:cNvGrpSpPr/>
          <p:nvPr/>
        </p:nvGrpSpPr>
        <p:grpSpPr>
          <a:xfrm>
            <a:off x="8354437" y="1355420"/>
            <a:ext cx="3522713" cy="545331"/>
            <a:chOff x="733252" y="1322217"/>
            <a:chExt cx="3522713" cy="54533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A06A58D-16D3-83FD-249F-7C5D3AF1FD23}"/>
                </a:ext>
              </a:extLst>
            </p:cNvPr>
            <p:cNvSpPr txBox="1"/>
            <p:nvPr/>
          </p:nvSpPr>
          <p:spPr>
            <a:xfrm>
              <a:off x="1356802" y="1336633"/>
              <a:ext cx="2275611" cy="5309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600" b="1">
                  <a:solidFill>
                    <a:srgbClr val="E21837"/>
                  </a:solidFill>
                </a:defRPr>
              </a:lvl1pPr>
            </a:lstStyle>
            <a:p>
              <a:r>
                <a:rPr lang="en-US" dirty="0"/>
                <a:t>Implications for York</a:t>
              </a:r>
            </a:p>
            <a:p>
              <a:r>
                <a:rPr lang="en-US" dirty="0"/>
                <a:t>University</a:t>
              </a:r>
            </a:p>
          </p:txBody>
        </p:sp>
        <p:pic>
          <p:nvPicPr>
            <p:cNvPr id="43" name="Graphic 9" descr="Graduation cap with solid fill">
              <a:extLst>
                <a:ext uri="{FF2B5EF4-FFF2-40B4-BE49-F238E27FC236}">
                  <a16:creationId xmlns:a16="http://schemas.microsoft.com/office/drawing/2014/main" id="{78D4904D-010E-2D98-10B5-0F26E3B853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60164" y="1322217"/>
              <a:ext cx="539530" cy="539530"/>
            </a:xfrm>
            <a:prstGeom prst="rect">
              <a:avLst/>
            </a:prstGeom>
          </p:spPr>
        </p:pic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8CDE1C3-5071-0841-FDB3-9C93B34C6981}"/>
                </a:ext>
              </a:extLst>
            </p:cNvPr>
            <p:cNvCxnSpPr>
              <a:cxnSpLocks/>
            </p:cNvCxnSpPr>
            <p:nvPr/>
          </p:nvCxnSpPr>
          <p:spPr>
            <a:xfrm>
              <a:off x="733252" y="1842431"/>
              <a:ext cx="35227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FB1CB13A-661C-A09F-1B2E-C4FA9C6143A7}"/>
              </a:ext>
            </a:extLst>
          </p:cNvPr>
          <p:cNvSpPr txBox="1"/>
          <p:nvPr/>
        </p:nvSpPr>
        <p:spPr>
          <a:xfrm>
            <a:off x="8170326" y="2087560"/>
            <a:ext cx="3706824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n-CA" sz="1400" dirty="0"/>
              <a:t>Proposed YU standard anticipates and exceeds emerging regulatory requirements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dirty="0"/>
              <a:t>Early adoption positions York ahead of mandatory compliance timelines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dirty="0"/>
              <a:t>Federal investments create new financing streams for institutional green building projects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30851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2B79A-E8A8-03BE-154E-967630362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B326E6-FFB4-F6DB-F696-3B2E44BA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5131EE-6F67-7697-CBAD-1B1673EE4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81FF4B2-1DEE-FF70-8596-AF3B2D6D7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79" y="67625"/>
            <a:ext cx="11161240" cy="720000"/>
          </a:xfrm>
        </p:spPr>
        <p:txBody>
          <a:bodyPr/>
          <a:lstStyle/>
          <a:p>
            <a:r>
              <a:rPr lang="en-US" dirty="0"/>
              <a:t>Updates since 2024 Draft Report (2)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0644B4-1E93-4CF8-93B1-DBDF1E14E183}"/>
              </a:ext>
            </a:extLst>
          </p:cNvPr>
          <p:cNvSpPr txBox="1"/>
          <p:nvPr/>
        </p:nvSpPr>
        <p:spPr>
          <a:xfrm>
            <a:off x="4635663" y="926292"/>
            <a:ext cx="298639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400" b="1" u="sng" dirty="0"/>
              <a:t>Evolving Green Building Standards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1C92931-75C7-69CD-72D0-05D5B6F58058}"/>
              </a:ext>
            </a:extLst>
          </p:cNvPr>
          <p:cNvGrpSpPr/>
          <p:nvPr/>
        </p:nvGrpSpPr>
        <p:grpSpPr>
          <a:xfrm>
            <a:off x="515379" y="1352436"/>
            <a:ext cx="3522713" cy="539530"/>
            <a:chOff x="733252" y="1322217"/>
            <a:chExt cx="3522713" cy="5395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9EC987-DFE5-E207-293D-95D2EA374798}"/>
                </a:ext>
              </a:extLst>
            </p:cNvPr>
            <p:cNvSpPr txBox="1"/>
            <p:nvPr/>
          </p:nvSpPr>
          <p:spPr>
            <a:xfrm>
              <a:off x="1352868" y="1326445"/>
              <a:ext cx="28866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b="1" dirty="0">
                  <a:solidFill>
                    <a:srgbClr val="E21837"/>
                  </a:solidFill>
                </a:rPr>
                <a:t>LEED v5 Transformation (Q1 2025)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E8E5FD6F-C900-8E2B-7437-BED4335CF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760164" y="1322217"/>
              <a:ext cx="539530" cy="539530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A36627-49F2-23DD-CC22-69888B9EB50B}"/>
                </a:ext>
              </a:extLst>
            </p:cNvPr>
            <p:cNvCxnSpPr>
              <a:cxnSpLocks/>
            </p:cNvCxnSpPr>
            <p:nvPr/>
          </p:nvCxnSpPr>
          <p:spPr>
            <a:xfrm>
              <a:off x="733252" y="1842431"/>
              <a:ext cx="35227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8871F8B-807F-8A93-BD49-AC707E4A13C7}"/>
              </a:ext>
            </a:extLst>
          </p:cNvPr>
          <p:cNvSpPr txBox="1"/>
          <p:nvPr/>
        </p:nvSpPr>
        <p:spPr>
          <a:xfrm>
            <a:off x="331268" y="2084576"/>
            <a:ext cx="3706824" cy="2577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Carbon-Centric Approach: </a:t>
            </a:r>
            <a:r>
              <a:rPr lang="en-CA" sz="1400" dirty="0"/>
              <a:t>~50% of certification points now tied to carbon emissions reduction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Mandatory Embodied Carbon: </a:t>
            </a:r>
            <a:r>
              <a:rPr lang="en-CA" sz="1400" dirty="0"/>
              <a:t>Structural materials embodied carbon assessment now a prerequisite, not optional credit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Three Impact Areas: </a:t>
            </a:r>
            <a:r>
              <a:rPr lang="en-CA" sz="1400" dirty="0"/>
              <a:t>Climate action, quality of life, and ecological conservation</a:t>
            </a:r>
            <a:r>
              <a:rPr lang="en-CA" sz="1400" b="1" dirty="0"/>
              <a:t>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Enhanced Assessment Requirements: </a:t>
            </a:r>
            <a:r>
              <a:rPr lang="en-CA" sz="1400" dirty="0"/>
              <a:t>New climate resilience assessments mandatory for all projects</a:t>
            </a:r>
            <a:endParaRPr lang="en-US" sz="1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602AA03-E23A-B958-07AA-E2BCFCD7456B}"/>
              </a:ext>
            </a:extLst>
          </p:cNvPr>
          <p:cNvGrpSpPr/>
          <p:nvPr/>
        </p:nvGrpSpPr>
        <p:grpSpPr>
          <a:xfrm>
            <a:off x="4451504" y="1355420"/>
            <a:ext cx="3522713" cy="539530"/>
            <a:chOff x="733252" y="1322217"/>
            <a:chExt cx="3522713" cy="5395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D0A799-A388-E651-CCC4-09A3E6060B48}"/>
                </a:ext>
              </a:extLst>
            </p:cNvPr>
            <p:cNvSpPr txBox="1"/>
            <p:nvPr/>
          </p:nvSpPr>
          <p:spPr>
            <a:xfrm>
              <a:off x="1356802" y="1336633"/>
              <a:ext cx="227561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600" b="1">
                  <a:solidFill>
                    <a:srgbClr val="E21837"/>
                  </a:solidFill>
                </a:defRPr>
              </a:lvl1pPr>
            </a:lstStyle>
            <a:p>
              <a:r>
                <a:rPr lang="en-US" dirty="0"/>
                <a:t>Toronto Green Standard Acceleration</a:t>
              </a:r>
            </a:p>
          </p:txBody>
        </p:sp>
        <p:pic>
          <p:nvPicPr>
            <p:cNvPr id="38" name="Graphic 9">
              <a:extLst>
                <a:ext uri="{FF2B5EF4-FFF2-40B4-BE49-F238E27FC236}">
                  <a16:creationId xmlns:a16="http://schemas.microsoft.com/office/drawing/2014/main" id="{C93F2369-4DF5-2BD4-1B3B-EB30D856E7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60164" y="1322217"/>
              <a:ext cx="539530" cy="539530"/>
            </a:xfrm>
            <a:prstGeom prst="rect">
              <a:avLst/>
            </a:prstGeom>
          </p:spPr>
        </p:pic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D53F005-CE7E-CFF0-8057-64320C863E19}"/>
                </a:ext>
              </a:extLst>
            </p:cNvPr>
            <p:cNvCxnSpPr>
              <a:cxnSpLocks/>
            </p:cNvCxnSpPr>
            <p:nvPr/>
          </p:nvCxnSpPr>
          <p:spPr>
            <a:xfrm>
              <a:off x="733252" y="1842431"/>
              <a:ext cx="35227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6DD68CD2-47F7-951F-6A3B-8C04C4E43A14}"/>
              </a:ext>
            </a:extLst>
          </p:cNvPr>
          <p:cNvSpPr txBox="1"/>
          <p:nvPr/>
        </p:nvSpPr>
        <p:spPr>
          <a:xfrm>
            <a:off x="4267393" y="2087560"/>
            <a:ext cx="3706824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Net Zero Timeline: </a:t>
            </a:r>
            <a:r>
              <a:rPr lang="en-CA" sz="1400" dirty="0"/>
              <a:t>TGS v5 expected Fall 2025 with accelerated GHG limits targeting near-zero emissions by 2030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Higher Performance Tiers: </a:t>
            </a:r>
            <a:r>
              <a:rPr lang="en-CA" sz="1400" dirty="0"/>
              <a:t>Current Tier 2 becoming Tier 1, pushing all development toward higher performance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b="1" dirty="0"/>
              <a:t>Embodied Carbon Integration: </a:t>
            </a:r>
            <a:r>
              <a:rPr lang="en-CA" sz="1400" dirty="0"/>
              <a:t>TGS now requires upfront embodied emissions assessment for Tier 2+ projects</a:t>
            </a:r>
            <a:endParaRPr lang="en-US" sz="140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CC19764-2BCF-DBBB-BF0A-E80302FE674B}"/>
              </a:ext>
            </a:extLst>
          </p:cNvPr>
          <p:cNvGrpSpPr/>
          <p:nvPr/>
        </p:nvGrpSpPr>
        <p:grpSpPr>
          <a:xfrm>
            <a:off x="8354437" y="1355420"/>
            <a:ext cx="3522713" cy="539530"/>
            <a:chOff x="733252" y="1322217"/>
            <a:chExt cx="3522713" cy="53953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8E75E54-8D85-D83C-5436-C0D50BD4D3CA}"/>
                </a:ext>
              </a:extLst>
            </p:cNvPr>
            <p:cNvSpPr txBox="1"/>
            <p:nvPr/>
          </p:nvSpPr>
          <p:spPr>
            <a:xfrm>
              <a:off x="1356802" y="1336633"/>
              <a:ext cx="227561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600" b="1">
                  <a:solidFill>
                    <a:srgbClr val="E21837"/>
                  </a:solidFill>
                </a:defRPr>
              </a:lvl1pPr>
            </a:lstStyle>
            <a:p>
              <a:r>
                <a:rPr lang="en-US" dirty="0"/>
                <a:t>Validation Of Proposed YU Strategy</a:t>
              </a:r>
            </a:p>
          </p:txBody>
        </p:sp>
        <p:pic>
          <p:nvPicPr>
            <p:cNvPr id="43" name="Graphic 9" descr="Clipboard Checked with solid fill">
              <a:extLst>
                <a:ext uri="{FF2B5EF4-FFF2-40B4-BE49-F238E27FC236}">
                  <a16:creationId xmlns:a16="http://schemas.microsoft.com/office/drawing/2014/main" id="{E8128722-064F-0BB7-8D91-E025D8881B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60164" y="1322217"/>
              <a:ext cx="539530" cy="539530"/>
            </a:xfrm>
            <a:prstGeom prst="rect">
              <a:avLst/>
            </a:prstGeom>
          </p:spPr>
        </p:pic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EE32D76-AAE2-4BF6-C1D9-27F094B796AD}"/>
                </a:ext>
              </a:extLst>
            </p:cNvPr>
            <p:cNvCxnSpPr>
              <a:cxnSpLocks/>
            </p:cNvCxnSpPr>
            <p:nvPr/>
          </p:nvCxnSpPr>
          <p:spPr>
            <a:xfrm>
              <a:off x="733252" y="1842431"/>
              <a:ext cx="35227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DFF22B7-3B47-FB4A-54CF-BBFABDF7F491}"/>
              </a:ext>
            </a:extLst>
          </p:cNvPr>
          <p:cNvSpPr txBox="1"/>
          <p:nvPr/>
        </p:nvSpPr>
        <p:spPr>
          <a:xfrm>
            <a:off x="8170326" y="2087560"/>
            <a:ext cx="3706824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n-CA" sz="1400" dirty="0"/>
              <a:t>Proposed standards align with LEED v5’s enhanced carbon focus and mandatory embodied carbon requirements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dirty="0"/>
              <a:t>Framework anticipates National Building Code 2025 operational GHG targets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400" dirty="0"/>
              <a:t>Positions York at forefront of next-generation green building practices before they become mandatory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34611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6F7BF71-7203-71D7-A9A9-5458845AF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Overview of Assessed Green Building Standards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FD453F1-7B47-5895-4DA6-9A4765B6B2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LEED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2B1D1D-59BE-76CF-C0C8-E5EB227536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Comprehensive, globally recognized system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Multiple certification levels (Certified, Silver, Gold, Platinum)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Covers new construction, existing buildings, and various building types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Strong focus on energy efficiency, water conservation, and indoor environmental quality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Regular updates to maintain relevance and push industry standards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0B71C1E-F0FE-610D-D43A-F2128A9BAFA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Toronto Green Standard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95649CE-CADE-F36D-EAF6-BAB3FC6071A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Locally contextualized, mandatory for new developments in Toronto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Progressive tier system with increasing performance requirements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Tier 1 mandatory with Tier 2-4 voluntary with financial incentives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Addresses climate change resilience and adaptation strategies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Integrates with local planning processes and development approvals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Regular updates aligned with Toronto's climate action goals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4C26358-53DA-93CB-BFD1-98946C44E1C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Passive house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DCB7B8F-A74A-A887-194F-1B7071CB54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Ultra-low energy performance standard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Emphasis on building envelope and passive design strategies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Specific, stringent criteria for heating/cooling demand and airtightness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Applicable to various climates and building types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Growing adoption in institutional and multi-unit residential sectors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628B2EA-C625-B226-72F6-81B813597E9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BOMA BEST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EAB8BAF-B4F0-4889-910B-99DFAAD4D7E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Focused on existing buildings and ongoing operations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Five certification levels based on percentage scoring system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Emphasizes continuous improvement and industry-specific assessments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Particularly strong in operational practices and management strategies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A" dirty="0"/>
              <a:t>Widely used in the Canadian commercial real estate sector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CF992B-CB0E-5BA6-80FA-2B6CE36E9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10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ACB870-BE34-1B10-913F-5F41287DE3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96189" y="5983287"/>
            <a:ext cx="9599621" cy="649288"/>
          </a:xfrm>
        </p:spPr>
        <p:txBody>
          <a:bodyPr/>
          <a:lstStyle/>
          <a:p>
            <a:pPr marL="171450" indent="-171450" algn="ctr">
              <a:buFont typeface="Wingdings" pitchFamily="2" charset="2"/>
              <a:buChar char="ü"/>
            </a:pPr>
            <a:r>
              <a:rPr lang="en-CA" sz="1400" b="1" dirty="0">
                <a:solidFill>
                  <a:srgbClr val="FF0000"/>
                </a:solidFill>
              </a:rPr>
              <a:t>Each standard offers unique strengths and focus areas </a:t>
            </a:r>
          </a:p>
          <a:p>
            <a:pPr marL="171450" indent="-171450" algn="ctr">
              <a:buFont typeface="Wingdings" pitchFamily="2" charset="2"/>
              <a:buChar char="ü"/>
            </a:pPr>
            <a:r>
              <a:rPr lang="en-CA" sz="1400" b="1" dirty="0">
                <a:solidFill>
                  <a:srgbClr val="FF0000"/>
                </a:solidFill>
              </a:rPr>
              <a:t>Combination of standards necessary to address all sustainability goals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351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BA71319-8F85-6751-63E3-D931D4FEC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4465" y="6304235"/>
            <a:ext cx="959962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98642F7-D8A5-919B-8DC1-FB1D9109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5380" y="6304235"/>
            <a:ext cx="418293" cy="365125"/>
          </a:xfrm>
        </p:spPr>
        <p:txBody>
          <a:bodyPr anchor="ctr">
            <a:normAutofit/>
          </a:bodyPr>
          <a:lstStyle/>
          <a:p>
            <a:fld id="{5B64C28E-966E-6B4A-816A-311B7D0A2E6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B17697E0-D901-6E79-82A9-8887A91B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59" y="5760"/>
            <a:ext cx="11161240" cy="720000"/>
          </a:xfrm>
        </p:spPr>
        <p:txBody>
          <a:bodyPr/>
          <a:lstStyle/>
          <a:p>
            <a:r>
              <a:rPr lang="en-CA" dirty="0"/>
              <a:t>Overview of Assessed Green Building Standards cont’d.</a:t>
            </a:r>
            <a:endParaRPr lang="en-US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EC9F2E3-4038-12BC-F5CD-7F24F3DB7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484398"/>
              </p:ext>
            </p:extLst>
          </p:nvPr>
        </p:nvGraphicFramePr>
        <p:xfrm>
          <a:off x="142240" y="914400"/>
          <a:ext cx="11978640" cy="584200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069909">
                  <a:extLst>
                    <a:ext uri="{9D8B030D-6E8A-4147-A177-3AD203B41FA5}">
                      <a16:colId xmlns:a16="http://schemas.microsoft.com/office/drawing/2014/main" val="2467651670"/>
                    </a:ext>
                  </a:extLst>
                </a:gridCol>
                <a:gridCol w="1397654">
                  <a:extLst>
                    <a:ext uri="{9D8B030D-6E8A-4147-A177-3AD203B41FA5}">
                      <a16:colId xmlns:a16="http://schemas.microsoft.com/office/drawing/2014/main" val="3794292255"/>
                    </a:ext>
                  </a:extLst>
                </a:gridCol>
                <a:gridCol w="1354243">
                  <a:extLst>
                    <a:ext uri="{9D8B030D-6E8A-4147-A177-3AD203B41FA5}">
                      <a16:colId xmlns:a16="http://schemas.microsoft.com/office/drawing/2014/main" val="4120282659"/>
                    </a:ext>
                  </a:extLst>
                </a:gridCol>
                <a:gridCol w="1365883">
                  <a:extLst>
                    <a:ext uri="{9D8B030D-6E8A-4147-A177-3AD203B41FA5}">
                      <a16:colId xmlns:a16="http://schemas.microsoft.com/office/drawing/2014/main" val="2071066382"/>
                    </a:ext>
                  </a:extLst>
                </a:gridCol>
                <a:gridCol w="1305685">
                  <a:extLst>
                    <a:ext uri="{9D8B030D-6E8A-4147-A177-3AD203B41FA5}">
                      <a16:colId xmlns:a16="http://schemas.microsoft.com/office/drawing/2014/main" val="2378530747"/>
                    </a:ext>
                  </a:extLst>
                </a:gridCol>
                <a:gridCol w="1322407">
                  <a:extLst>
                    <a:ext uri="{9D8B030D-6E8A-4147-A177-3AD203B41FA5}">
                      <a16:colId xmlns:a16="http://schemas.microsoft.com/office/drawing/2014/main" val="410769979"/>
                    </a:ext>
                  </a:extLst>
                </a:gridCol>
                <a:gridCol w="1695298">
                  <a:extLst>
                    <a:ext uri="{9D8B030D-6E8A-4147-A177-3AD203B41FA5}">
                      <a16:colId xmlns:a16="http://schemas.microsoft.com/office/drawing/2014/main" val="491099742"/>
                    </a:ext>
                  </a:extLst>
                </a:gridCol>
                <a:gridCol w="1489622">
                  <a:extLst>
                    <a:ext uri="{9D8B030D-6E8A-4147-A177-3AD203B41FA5}">
                      <a16:colId xmlns:a16="http://schemas.microsoft.com/office/drawing/2014/main" val="3084102572"/>
                    </a:ext>
                  </a:extLst>
                </a:gridCol>
                <a:gridCol w="977939">
                  <a:extLst>
                    <a:ext uri="{9D8B030D-6E8A-4147-A177-3AD203B41FA5}">
                      <a16:colId xmlns:a16="http://schemas.microsoft.com/office/drawing/2014/main" val="1347244221"/>
                    </a:ext>
                  </a:extLst>
                </a:gridCol>
              </a:tblGrid>
              <a:tr h="432018">
                <a:tc>
                  <a:txBody>
                    <a:bodyPr/>
                    <a:lstStyle/>
                    <a:p>
                      <a:pPr algn="l"/>
                      <a:r>
                        <a:rPr lang="en-CA" sz="1200" b="1" kern="100" dirty="0">
                          <a:effectLst/>
                        </a:rPr>
                        <a:t>Standards</a:t>
                      </a:r>
                      <a:endParaRPr lang="en-CA" sz="20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200" b="1" kern="100">
                          <a:effectLst/>
                        </a:rPr>
                        <a:t>Scope &amp; Focus</a:t>
                      </a:r>
                      <a:endParaRPr lang="en-CA" sz="20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200" b="1" kern="100" dirty="0">
                          <a:effectLst/>
                        </a:rPr>
                        <a:t>Certification Approach</a:t>
                      </a:r>
                      <a:endParaRPr lang="en-CA" sz="20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200" b="1" kern="100">
                          <a:effectLst/>
                        </a:rPr>
                        <a:t>Energy Efficiency</a:t>
                      </a:r>
                      <a:endParaRPr lang="en-CA" sz="20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200" b="1" kern="100">
                          <a:effectLst/>
                        </a:rPr>
                        <a:t>Net Zero Approach</a:t>
                      </a:r>
                      <a:endParaRPr lang="en-CA" sz="20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200" b="1" kern="100">
                          <a:effectLst/>
                        </a:rPr>
                        <a:t>Embodied Carbon</a:t>
                      </a:r>
                      <a:endParaRPr lang="en-CA" sz="20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200" b="1" kern="100">
                          <a:effectLst/>
                        </a:rPr>
                        <a:t>Stormwater Management</a:t>
                      </a:r>
                      <a:endParaRPr lang="en-CA" sz="2000" b="1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200" b="1" kern="100" dirty="0">
                          <a:effectLst/>
                        </a:rPr>
                        <a:t>Applicability to Existing Buildings</a:t>
                      </a:r>
                      <a:endParaRPr lang="en-CA" sz="20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200" b="1" kern="100" dirty="0">
                          <a:effectLst/>
                        </a:rPr>
                        <a:t>Local Context</a:t>
                      </a:r>
                      <a:endParaRPr lang="en-CA" sz="20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extLst>
                  <a:ext uri="{0D108BD9-81ED-4DB2-BD59-A6C34878D82A}">
                    <a16:rowId xmlns:a16="http://schemas.microsoft.com/office/drawing/2014/main" val="2917034995"/>
                  </a:ext>
                </a:extLst>
              </a:tr>
              <a:tr h="981807">
                <a:tc>
                  <a:txBody>
                    <a:bodyPr/>
                    <a:lstStyle/>
                    <a:p>
                      <a:pPr algn="l"/>
                      <a:r>
                        <a:rPr lang="en-CA" sz="1200" kern="100" dirty="0">
                          <a:effectLst/>
                        </a:rPr>
                        <a:t>LEED</a:t>
                      </a:r>
                      <a:endParaRPr lang="en-CA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 dirty="0">
                          <a:effectLst/>
                        </a:rPr>
                        <a:t>Broad, covering various aspects of sustainability.</a:t>
                      </a:r>
                      <a:endParaRPr lang="en-CA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Points-based system with multiple certification levels.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Varies, with points awarded for energy-efficient measures.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Can support net-zero goals but doesn't require them.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Increased focus in LEED v4.1.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Comprehensive approach, including rainwater management and heat island reduction.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LEED O+M for existing buildings.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Applicable across various contexts.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extLst>
                  <a:ext uri="{0D108BD9-81ED-4DB2-BD59-A6C34878D82A}">
                    <a16:rowId xmlns:a16="http://schemas.microsoft.com/office/drawing/2014/main" val="3433501364"/>
                  </a:ext>
                </a:extLst>
              </a:tr>
              <a:tr h="1010611">
                <a:tc>
                  <a:txBody>
                    <a:bodyPr/>
                    <a:lstStyle/>
                    <a:p>
                      <a:pPr algn="l"/>
                      <a:r>
                        <a:rPr lang="en-CA" sz="1200" kern="100">
                          <a:effectLst/>
                        </a:rPr>
                        <a:t>CAGBC Zero Carbon Building Standard</a:t>
                      </a:r>
                      <a:endParaRPr lang="en-CA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Focused on carbon emissions, both operational and embodied.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Binary certification (certified or not) with two paths: Design and Performance.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Sets energy efficiency targets as part of carbon reduction strategy.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Requires net-zero carbon performance.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Significant emphasis on embodied carbon, requiring life-cycle assessment.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Doesn't directly address stormwater management, but indirectly through resilience focus.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Offers pathways for new and existing buildings.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Applicable across various contexts.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extLst>
                  <a:ext uri="{0D108BD9-81ED-4DB2-BD59-A6C34878D82A}">
                    <a16:rowId xmlns:a16="http://schemas.microsoft.com/office/drawing/2014/main" val="605548501"/>
                  </a:ext>
                </a:extLst>
              </a:tr>
              <a:tr h="1010611">
                <a:tc>
                  <a:txBody>
                    <a:bodyPr/>
                    <a:lstStyle/>
                    <a:p>
                      <a:pPr algn="l"/>
                      <a:r>
                        <a:rPr lang="en-CA" sz="1200" kern="100">
                          <a:effectLst/>
                        </a:rPr>
                        <a:t>Passive House</a:t>
                      </a:r>
                      <a:endParaRPr lang="en-CA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Concentrates on energy efficiency and thermal performance.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Sets specific performance targets with three certification levels.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Sets stringent energy efficiency requirements.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Approaches net-zero energy performance through stringent requirements.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Doesn't explicitly address embodied carbon.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Doesn't include specific requirements for stormwater management.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EnerPHit standard for existing buildings, but primarily used in new construction.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Applicable across various contexts.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extLst>
                  <a:ext uri="{0D108BD9-81ED-4DB2-BD59-A6C34878D82A}">
                    <a16:rowId xmlns:a16="http://schemas.microsoft.com/office/drawing/2014/main" val="1633479617"/>
                  </a:ext>
                </a:extLst>
              </a:tr>
              <a:tr h="1010611">
                <a:tc>
                  <a:txBody>
                    <a:bodyPr/>
                    <a:lstStyle/>
                    <a:p>
                      <a:pPr algn="l"/>
                      <a:r>
                        <a:rPr lang="en-CA" sz="1200" kern="100">
                          <a:effectLst/>
                        </a:rPr>
                        <a:t>BOMA BEST</a:t>
                      </a:r>
                      <a:endParaRPr lang="en-CA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Exclusively focused on existing buildings and their operations.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Percentage-based scoring system with five certification levels.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Encourages energy efficiency improvements but doesn't set specific targets.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Doesn't specifically address net-zero targets.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Doesn't explicitly address embodied carbon.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Includes stormwater management assessment.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Specifically designed for existing buildings.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Applicable across various contexts.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extLst>
                  <a:ext uri="{0D108BD9-81ED-4DB2-BD59-A6C34878D82A}">
                    <a16:rowId xmlns:a16="http://schemas.microsoft.com/office/drawing/2014/main" val="3565473017"/>
                  </a:ext>
                </a:extLst>
              </a:tr>
              <a:tr h="1396342">
                <a:tc>
                  <a:txBody>
                    <a:bodyPr/>
                    <a:lstStyle/>
                    <a:p>
                      <a:pPr algn="l"/>
                      <a:r>
                        <a:rPr lang="en-CA" sz="1200" kern="100" dirty="0">
                          <a:effectLst/>
                        </a:rPr>
                        <a:t>Toronto Green Standard (TGS)</a:t>
                      </a:r>
                      <a:endParaRPr lang="en-CA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Tailored to Toronto's context, addressing multiple environmental performance areas.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Tiered system with mandatory Tier 1 and voluntary higher tiers.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Sets specific energy performance targets that become more stringent with higher tiers.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Incorporates net-zero goals in higher tiers.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Addresses embodied carbon indirectly through sustainable materials and waste reduction requirements.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Comprehensive approach, including water balance, water quality, water quantity, green infrastructure, and integration with Green Streets.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>
                          <a:effectLst/>
                        </a:rPr>
                        <a:t>Primarily focuses on new developments but provides guidelines for existing building renovations.</a:t>
                      </a:r>
                      <a:endParaRPr lang="en-CA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000" kern="100" dirty="0">
                          <a:effectLst/>
                        </a:rPr>
                        <a:t>Specifically designed for Toronto's context.</a:t>
                      </a:r>
                      <a:endParaRPr lang="en-CA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423" marR="64423" marT="0" marB="0" anchor="ctr"/>
                </a:tc>
                <a:extLst>
                  <a:ext uri="{0D108BD9-81ED-4DB2-BD59-A6C34878D82A}">
                    <a16:rowId xmlns:a16="http://schemas.microsoft.com/office/drawing/2014/main" val="3512292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587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4">
            <a:extLst>
              <a:ext uri="{FF2B5EF4-FFF2-40B4-BE49-F238E27FC236}">
                <a16:creationId xmlns:a16="http://schemas.microsoft.com/office/drawing/2014/main" id="{B17697E0-D901-6E79-82A9-8887A91B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-194212"/>
            <a:ext cx="11161240" cy="720000"/>
          </a:xfrm>
        </p:spPr>
        <p:txBody>
          <a:bodyPr anchor="b">
            <a:normAutofit/>
          </a:bodyPr>
          <a:lstStyle/>
          <a:p>
            <a:r>
              <a:rPr lang="en-CA" dirty="0"/>
              <a:t>Overview of Assessed Peer Higher Education Institutions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E06E6D1-1093-5551-0796-2E4EB9DEC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255850"/>
              </p:ext>
            </p:extLst>
          </p:nvPr>
        </p:nvGraphicFramePr>
        <p:xfrm>
          <a:off x="101600" y="631940"/>
          <a:ext cx="11898757" cy="612192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232390">
                  <a:extLst>
                    <a:ext uri="{9D8B030D-6E8A-4147-A177-3AD203B41FA5}">
                      <a16:colId xmlns:a16="http://schemas.microsoft.com/office/drawing/2014/main" val="966276872"/>
                    </a:ext>
                  </a:extLst>
                </a:gridCol>
                <a:gridCol w="2234363">
                  <a:extLst>
                    <a:ext uri="{9D8B030D-6E8A-4147-A177-3AD203B41FA5}">
                      <a16:colId xmlns:a16="http://schemas.microsoft.com/office/drawing/2014/main" val="3947039436"/>
                    </a:ext>
                  </a:extLst>
                </a:gridCol>
                <a:gridCol w="2792954">
                  <a:extLst>
                    <a:ext uri="{9D8B030D-6E8A-4147-A177-3AD203B41FA5}">
                      <a16:colId xmlns:a16="http://schemas.microsoft.com/office/drawing/2014/main" val="2602211697"/>
                    </a:ext>
                  </a:extLst>
                </a:gridCol>
                <a:gridCol w="2689511">
                  <a:extLst>
                    <a:ext uri="{9D8B030D-6E8A-4147-A177-3AD203B41FA5}">
                      <a16:colId xmlns:a16="http://schemas.microsoft.com/office/drawing/2014/main" val="4293533248"/>
                    </a:ext>
                  </a:extLst>
                </a:gridCol>
                <a:gridCol w="2949539">
                  <a:extLst>
                    <a:ext uri="{9D8B030D-6E8A-4147-A177-3AD203B41FA5}">
                      <a16:colId xmlns:a16="http://schemas.microsoft.com/office/drawing/2014/main" val="3571737760"/>
                    </a:ext>
                  </a:extLst>
                </a:gridCol>
              </a:tblGrid>
              <a:tr h="324217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all" spc="150" dirty="0">
                          <a:solidFill>
                            <a:schemeClr val="lt1"/>
                          </a:solidFill>
                          <a:effectLst/>
                        </a:rPr>
                        <a:t>Aspects</a:t>
                      </a:r>
                      <a:endParaRPr lang="en-CA" sz="1100" b="1" kern="100" cap="all" spc="15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all" spc="150">
                          <a:solidFill>
                            <a:schemeClr val="lt1"/>
                          </a:solidFill>
                          <a:effectLst/>
                        </a:rPr>
                        <a:t>Humber College</a:t>
                      </a:r>
                      <a:endParaRPr lang="en-CA" sz="1100" b="1" kern="100" cap="all" spc="15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all" spc="150" dirty="0">
                          <a:solidFill>
                            <a:schemeClr val="lt1"/>
                          </a:solidFill>
                          <a:effectLst/>
                        </a:rPr>
                        <a:t>University of Toronto</a:t>
                      </a:r>
                      <a:endParaRPr lang="en-CA" sz="1100" b="1" kern="100" cap="all" spc="15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all" spc="150" dirty="0">
                          <a:solidFill>
                            <a:schemeClr val="lt1"/>
                          </a:solidFill>
                          <a:effectLst/>
                        </a:rPr>
                        <a:t>University of Waterloo</a:t>
                      </a:r>
                      <a:endParaRPr lang="en-CA" sz="1100" b="1" kern="100" cap="all" spc="15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all" spc="150" dirty="0">
                          <a:solidFill>
                            <a:schemeClr val="lt1"/>
                          </a:solidFill>
                          <a:effectLst/>
                        </a:rPr>
                        <a:t>UC Berkeley</a:t>
                      </a:r>
                      <a:endParaRPr lang="en-CA" sz="1100" b="1" kern="100" cap="all" spc="15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b"/>
                </a:tc>
                <a:extLst>
                  <a:ext uri="{0D108BD9-81ED-4DB2-BD59-A6C34878D82A}">
                    <a16:rowId xmlns:a16="http://schemas.microsoft.com/office/drawing/2014/main" val="2172691807"/>
                  </a:ext>
                </a:extLst>
              </a:tr>
              <a:tr h="529079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Targets and Timelines</a:t>
                      </a:r>
                      <a:endParaRPr lang="en-CA" sz="1100" b="1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Net zero carbon by 2050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37% reduction in GHG emissions below 1990 levels by 2030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50% increase in energy efficiency and 60% reduction in absolute carbon emissions by 2034 (compared to 2014 levels)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All new buildings and major modifications to achieve LEED Gold certification and be designed for net zero emissions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extLst>
                  <a:ext uri="{0D108BD9-81ED-4DB2-BD59-A6C34878D82A}">
                    <a16:rowId xmlns:a16="http://schemas.microsoft.com/office/drawing/2014/main" val="3688305909"/>
                  </a:ext>
                </a:extLst>
              </a:tr>
              <a:tr h="413288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Energy Production</a:t>
                      </a:r>
                      <a:endParaRPr lang="en-CA" sz="1100" b="1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Implementing geo-exchange system at Lakeshore Campus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Canada's largest urban geo-exchange system under Front Campus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Requirement to evaluate feasibility of on-site solar PV for new buildings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extLst>
                  <a:ext uri="{0D108BD9-81ED-4DB2-BD59-A6C34878D82A}">
                    <a16:rowId xmlns:a16="http://schemas.microsoft.com/office/drawing/2014/main" val="2850111900"/>
                  </a:ext>
                </a:extLst>
              </a:tr>
              <a:tr h="413288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Energy Distribution</a:t>
                      </a:r>
                      <a:endParaRPr lang="en-CA" sz="1100" b="1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Upgrading century-old district energy system, converting from steam to low-temperature hot water distribution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Plans to connect all new and existing buildings to upgraded campus-wide heating and cooling networks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extLst>
                  <a:ext uri="{0D108BD9-81ED-4DB2-BD59-A6C34878D82A}">
                    <a16:rowId xmlns:a16="http://schemas.microsoft.com/office/drawing/2014/main" val="3149260506"/>
                  </a:ext>
                </a:extLst>
              </a:tr>
              <a:tr h="529079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none" spc="0">
                          <a:solidFill>
                            <a:schemeClr val="tx1"/>
                          </a:solidFill>
                          <a:effectLst/>
                        </a:rPr>
                        <a:t>Energy Consumption</a:t>
                      </a:r>
                      <a:endParaRPr lang="en-CA" sz="1100" b="1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Deep energy retrofits of existing buildings; Existing Building Optimization strategy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$8.5 million revolving fund for energy conservation projects in existing buildings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New buildings required to meet German A-rated building performance standards (approx. twice as efficient as Ontario Building Code)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New buildings must outperform California energy efficiency standards by at least 20%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extLst>
                  <a:ext uri="{0D108BD9-81ED-4DB2-BD59-A6C34878D82A}">
                    <a16:rowId xmlns:a16="http://schemas.microsoft.com/office/drawing/2014/main" val="2751416244"/>
                  </a:ext>
                </a:extLst>
              </a:tr>
              <a:tr h="644870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Stormwater Management</a:t>
                      </a:r>
                      <a:endParaRPr lang="en-CA" sz="1100" b="1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-Bioswales and rain gardens across campus.</a:t>
                      </a:r>
                    </a:p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-Permeable pavement in parking lots</a:t>
                      </a:r>
                    </a:p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-Green roofs on new buildings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Stormwater management pond at Scarborough campus</a:t>
                      </a:r>
                    </a:p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Green roof on Exam Centre at St. George campus</a:t>
                      </a:r>
                    </a:p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Rainwater harvesting system at Mississauga campus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Campus-wide stormwater master plan</a:t>
                      </a:r>
                    </a:p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Low impact development (LID) features including bioswales and permeable pavement</a:t>
                      </a:r>
                    </a:p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Green roof on Environment 3 building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Strawberry Creek Management Plan</a:t>
                      </a:r>
                    </a:p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Bioswales and rain gardens across campus</a:t>
                      </a:r>
                    </a:p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Permeable paving in pedestrian areas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extLst>
                  <a:ext uri="{0D108BD9-81ED-4DB2-BD59-A6C34878D82A}">
                    <a16:rowId xmlns:a16="http://schemas.microsoft.com/office/drawing/2014/main" val="3534066172"/>
                  </a:ext>
                </a:extLst>
              </a:tr>
              <a:tr h="413288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none" spc="0">
                          <a:solidFill>
                            <a:schemeClr val="tx1"/>
                          </a:solidFill>
                          <a:effectLst/>
                        </a:rPr>
                        <a:t>Innovative Technologies</a:t>
                      </a:r>
                      <a:endParaRPr lang="en-CA" sz="1100" b="1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Smart building controls with predictive controls and fault detection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Carbon capture and utilization pilot; 14-story mass timber academic tower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Smart building controls with predictive controls and fault detection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Prohibition of on-site fossil fuel combustion for space and water heating in new buildings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extLst>
                  <a:ext uri="{0D108BD9-81ED-4DB2-BD59-A6C34878D82A}">
                    <a16:rowId xmlns:a16="http://schemas.microsoft.com/office/drawing/2014/main" val="2350646057"/>
                  </a:ext>
                </a:extLst>
              </a:tr>
              <a:tr h="413288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none" spc="0">
                          <a:solidFill>
                            <a:schemeClr val="tx1"/>
                          </a:solidFill>
                          <a:effectLst/>
                        </a:rPr>
                        <a:t>Integration of Research and Operations</a:t>
                      </a:r>
                      <a:endParaRPr lang="en-CA" sz="1100" b="1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"Campus as a Living Lab" program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Creation of Strategic Implementation Network with industry partners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Encouragement of projects that 'advance sustainable building practices, learning opportunities, and leadership'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extLst>
                  <a:ext uri="{0D108BD9-81ED-4DB2-BD59-A6C34878D82A}">
                    <a16:rowId xmlns:a16="http://schemas.microsoft.com/office/drawing/2014/main" val="2846564619"/>
                  </a:ext>
                </a:extLst>
              </a:tr>
              <a:tr h="529079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Holistic Approach to Sustainability</a:t>
                      </a:r>
                      <a:endParaRPr lang="en-CA" sz="1100" b="1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Focus on water efficiency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Quantifies carbon sequestration benefits of campus trees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Set ambitious water efficiency targets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Specific requirements for daylighting, indoor air quality, and thermal comfort; 40% reduction in indoor water use for new buildings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extLst>
                  <a:ext uri="{0D108BD9-81ED-4DB2-BD59-A6C34878D82A}">
                    <a16:rowId xmlns:a16="http://schemas.microsoft.com/office/drawing/2014/main" val="2513244501"/>
                  </a:ext>
                </a:extLst>
              </a:tr>
              <a:tr h="413288">
                <a:tc>
                  <a:txBody>
                    <a:bodyPr/>
                    <a:lstStyle/>
                    <a:p>
                      <a:pPr algn="ctr"/>
                      <a:r>
                        <a:rPr lang="en-CA" sz="11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Financing and Governance Mechanisms</a:t>
                      </a:r>
                      <a:endParaRPr lang="en-CA" sz="1100" b="1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>
                          <a:solidFill>
                            <a:schemeClr val="tx1"/>
                          </a:solidFill>
                          <a:effectLst/>
                        </a:rPr>
                        <a:t>$8.5 million Utilities Reduction Revolving Fund</a:t>
                      </a:r>
                      <a:endParaRPr lang="en-CA" sz="950" b="0" kern="1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In process of creating a Strategic Implementation Network of industry partners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tc>
                  <a:txBody>
                    <a:bodyPr/>
                    <a:lstStyle/>
                    <a:p>
                      <a:r>
                        <a:rPr lang="en-CA" sz="950" b="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Mandates sustainability workshops during design and reviews through construction for all major projects</a:t>
                      </a:r>
                      <a:endParaRPr lang="en-CA" sz="950" b="0" kern="1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0163" marR="80163" marT="80163" marB="80163" anchor="ctr"/>
                </a:tc>
                <a:extLst>
                  <a:ext uri="{0D108BD9-81ED-4DB2-BD59-A6C34878D82A}">
                    <a16:rowId xmlns:a16="http://schemas.microsoft.com/office/drawing/2014/main" val="285213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321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F7C9E1-6B06-C200-88BE-83B172DC5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ofT</a:t>
            </a:r>
            <a:r>
              <a:rPr lang="en-US" dirty="0"/>
              <a:t>-University of Toronto, UBC-University of British Columbia, UCLA- University of California Berkeley, </a:t>
            </a:r>
            <a:r>
              <a:rPr lang="en-US" dirty="0" err="1"/>
              <a:t>UoW</a:t>
            </a:r>
            <a:r>
              <a:rPr lang="en-US" dirty="0"/>
              <a:t>- University of Waterloo, </a:t>
            </a:r>
            <a:r>
              <a:rPr lang="en-US" dirty="0" err="1"/>
              <a:t>UoG</a:t>
            </a:r>
            <a:r>
              <a:rPr lang="en-US" dirty="0"/>
              <a:t>-University of Guelph.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5C10D5-649B-0779-A7A2-D7B90EBA0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3C08979-10C2-9064-186F-3ADCB1A67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Proposed YU Building Standard (1)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BDA2AEF-8CE9-7F34-4964-E193B672C99D}"/>
              </a:ext>
            </a:extLst>
          </p:cNvPr>
          <p:cNvSpPr txBox="1">
            <a:spLocks/>
          </p:cNvSpPr>
          <p:nvPr/>
        </p:nvSpPr>
        <p:spPr>
          <a:xfrm>
            <a:off x="518859" y="1842431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Total Energy Use Intensity (TEUI): ≤100 kWh/m²/year for new construction- </a:t>
            </a:r>
            <a:r>
              <a:rPr lang="en-CA" sz="1100" b="1" dirty="0">
                <a:solidFill>
                  <a:schemeClr val="tx1"/>
                </a:solidFill>
              </a:rPr>
              <a:t>Exceeds TGS V4 Tier 2 &amp; Aligns with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Thermal Energy Demand Intensity (TEDI): ≤30 kWh/m²/year-</a:t>
            </a:r>
            <a:r>
              <a:rPr lang="en-CA" sz="1100" b="1" dirty="0">
                <a:solidFill>
                  <a:schemeClr val="tx1"/>
                </a:solidFill>
              </a:rPr>
              <a:t>Aligns with TGS V4 Tier 2 &amp; exceeds </a:t>
            </a:r>
            <a:r>
              <a:rPr lang="en-CA" sz="1100" b="1" dirty="0" err="1">
                <a:solidFill>
                  <a:schemeClr val="tx1"/>
                </a:solidFill>
              </a:rPr>
              <a:t>UoW</a:t>
            </a:r>
            <a:endParaRPr lang="en-CA" sz="1100" b="1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Greenhouse Gas Intensity (GHGI): ≤5 kg </a:t>
            </a:r>
            <a:r>
              <a:rPr lang="en-CA" sz="1200" dirty="0" err="1"/>
              <a:t>CO₂e</a:t>
            </a:r>
            <a:r>
              <a:rPr lang="en-CA" sz="1200" dirty="0"/>
              <a:t>/m²/year- </a:t>
            </a:r>
            <a:r>
              <a:rPr lang="en-CA" sz="1100" b="1" dirty="0">
                <a:solidFill>
                  <a:schemeClr val="tx1"/>
                </a:solidFill>
              </a:rPr>
              <a:t>Exceeds TGS V4 Tier 2 &amp; aligns with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Minimum 10% on-site renewable energy generation- </a:t>
            </a:r>
            <a:r>
              <a:rPr lang="en-CA" sz="1100" b="1" dirty="0">
                <a:solidFill>
                  <a:schemeClr val="tx1"/>
                </a:solidFill>
              </a:rPr>
              <a:t>Exceeds TGS V4 Tier 2 &amp; similar to UCLA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Existing building retrofits: 40% energy use reduction from baseline- </a:t>
            </a:r>
            <a:r>
              <a:rPr lang="en-CA" sz="1100" b="1" dirty="0">
                <a:solidFill>
                  <a:schemeClr val="tx1"/>
                </a:solidFill>
              </a:rPr>
              <a:t>Exceeds TGS retrofit requirements &amp; aligns with UofT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22C8213-406D-DC9A-23B2-06358279E279}"/>
              </a:ext>
            </a:extLst>
          </p:cNvPr>
          <p:cNvSpPr txBox="1">
            <a:spLocks/>
          </p:cNvSpPr>
          <p:nvPr/>
        </p:nvSpPr>
        <p:spPr>
          <a:xfrm>
            <a:off x="3263747" y="1842431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45% reduction in indoor water use- </a:t>
            </a:r>
            <a:r>
              <a:rPr lang="en-CA" sz="1200" b="1" dirty="0"/>
              <a:t>Exceeds TGS V4 Tier 2 &amp; similar to UC Berkeley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60% reduction in outdoor water use for irrigation- </a:t>
            </a:r>
            <a:r>
              <a:rPr lang="en-CA" sz="1200" b="1" dirty="0"/>
              <a:t>Aligns with TGS V4 Tier 2 &amp; exceeds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Capture and reuse rainwater and greywater for non-potable uses-</a:t>
            </a:r>
            <a:r>
              <a:rPr lang="en-CA" sz="1200" b="1" dirty="0"/>
              <a:t>Aligns with TGS V4 Tier 2 &amp; similar to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Install water submeters for all major water-consuming processes- </a:t>
            </a:r>
            <a:r>
              <a:rPr lang="en-CA" sz="1200" b="1" dirty="0"/>
              <a:t>Exceeds TGS V4 &amp; aligns with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Implement comprehensive water audit and retrofit program for existing buildings- </a:t>
            </a:r>
            <a:r>
              <a:rPr lang="en-CA" sz="1200" b="1" dirty="0"/>
              <a:t>Exceeds TGS requirements &amp; similar to </a:t>
            </a:r>
            <a:r>
              <a:rPr lang="en-CA" sz="1200" b="1" dirty="0" err="1"/>
              <a:t>UoG</a:t>
            </a:r>
            <a:endParaRPr lang="en-CA" sz="1200" b="1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9E10C51-1DD5-72FA-92EA-FB61BBBBF964}"/>
              </a:ext>
            </a:extLst>
          </p:cNvPr>
          <p:cNvSpPr txBox="1">
            <a:spLocks/>
          </p:cNvSpPr>
          <p:nvPr/>
        </p:nvSpPr>
        <p:spPr>
          <a:xfrm>
            <a:off x="9139571" y="1842431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Meet or exceed all ASHRAE 62.1-2019 requirements for ventilation- </a:t>
            </a:r>
            <a:r>
              <a:rPr lang="en-CA" sz="1200" b="1" dirty="0"/>
              <a:t>Exceeds TGS V4 Tier 2 &amp; aligns with UCLA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Use only low-VOC materials and implement green cleaning program- </a:t>
            </a:r>
            <a:r>
              <a:rPr lang="en-CA" sz="1200" b="1" dirty="0"/>
              <a:t>Aligns with TGS V4 Tier 2 &amp; similar to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Provide individual thermal comfort controls for 75% of occupants- </a:t>
            </a:r>
            <a:r>
              <a:rPr lang="en-CA" sz="1200" b="1" dirty="0"/>
              <a:t>Exceeds TGS V4 and LEED v4.1 requirements &amp; aligns with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Achieve minimum 3% daylight factor in 80% of regularly occupied spaces- </a:t>
            </a:r>
            <a:r>
              <a:rPr lang="en-CA" sz="1200" b="1" dirty="0"/>
              <a:t>Exceeds TGS V4 Tier 2 &amp; similar to UCLA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Conduct regular indoor air quality testing and monitoring- </a:t>
            </a:r>
            <a:r>
              <a:rPr lang="en-CA" sz="1200" b="1" dirty="0"/>
              <a:t>Exceeds TGS V4 &amp; aligns with UofT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846A6B8-8CFC-EFF6-8824-4B6C541BA161}"/>
              </a:ext>
            </a:extLst>
          </p:cNvPr>
          <p:cNvSpPr txBox="1">
            <a:spLocks/>
          </p:cNvSpPr>
          <p:nvPr/>
        </p:nvSpPr>
        <p:spPr>
          <a:xfrm>
            <a:off x="6287287" y="1842431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30% reduction in embodied carbon compared to baseline building- </a:t>
            </a:r>
            <a:r>
              <a:rPr lang="en-CA" sz="1200" b="1" dirty="0"/>
              <a:t>Exceeds TGS V4 requirements &amp; aligns with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Minimum 30% recycled content materials- </a:t>
            </a:r>
            <a:r>
              <a:rPr lang="en-CA" sz="1200" b="1" dirty="0"/>
              <a:t>Exceeds TGS V4 &amp; similar to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20% regional materials (extracted and manufactured within 800 km)- </a:t>
            </a:r>
            <a:r>
              <a:rPr lang="en-CA" sz="1200" b="1" dirty="0"/>
              <a:t>Exceeds TGS V4 &amp; aligns with LEED v4.1 regional materials credit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70% FSC certified wood products- </a:t>
            </a:r>
            <a:r>
              <a:rPr lang="en-CA" sz="1200" b="1" dirty="0"/>
              <a:t>Exceeds TGS V4 and LEED &amp; similar to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85% construction waste diversion from landfills-</a:t>
            </a:r>
            <a:r>
              <a:rPr lang="en-CA" sz="1200" b="1" dirty="0"/>
              <a:t>Exceeds TGS V4 Tier 2 (&amp; aligns with UofT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311A03-CD97-FEBB-4355-D4C8D4B585C6}"/>
              </a:ext>
            </a:extLst>
          </p:cNvPr>
          <p:cNvGrpSpPr/>
          <p:nvPr/>
        </p:nvGrpSpPr>
        <p:grpSpPr>
          <a:xfrm>
            <a:off x="733252" y="1326444"/>
            <a:ext cx="2218739" cy="539530"/>
            <a:chOff x="733252" y="1326444"/>
            <a:chExt cx="2218739" cy="5395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C2A6C8-8E85-DB71-892E-9BEFBD6D5CAB}"/>
                </a:ext>
              </a:extLst>
            </p:cNvPr>
            <p:cNvSpPr txBox="1"/>
            <p:nvPr/>
          </p:nvSpPr>
          <p:spPr>
            <a:xfrm>
              <a:off x="1481959" y="1349988"/>
              <a:ext cx="147003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FFC000"/>
                  </a:solidFill>
                </a:rPr>
                <a:t>Energy Performance</a:t>
              </a:r>
            </a:p>
          </p:txBody>
        </p:sp>
        <p:pic>
          <p:nvPicPr>
            <p:cNvPr id="14" name="Graphic 13" descr="Atom with solid fill">
              <a:extLst>
                <a:ext uri="{FF2B5EF4-FFF2-40B4-BE49-F238E27FC236}">
                  <a16:creationId xmlns:a16="http://schemas.microsoft.com/office/drawing/2014/main" id="{8E82968E-3CBA-B12F-0764-9F3F14A9E2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0249" y="1326444"/>
              <a:ext cx="539530" cy="539530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A08FD91-2680-FCB5-063C-CE8480638DED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9F846B-45D1-23E9-CF85-684C028197A1}"/>
              </a:ext>
            </a:extLst>
          </p:cNvPr>
          <p:cNvGrpSpPr/>
          <p:nvPr/>
        </p:nvGrpSpPr>
        <p:grpSpPr>
          <a:xfrm>
            <a:off x="3510269" y="1326444"/>
            <a:ext cx="2218739" cy="539530"/>
            <a:chOff x="733252" y="1326444"/>
            <a:chExt cx="2218739" cy="5395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BC2587-9DE7-F5AA-DFD2-BF53C9EF577A}"/>
                </a:ext>
              </a:extLst>
            </p:cNvPr>
            <p:cNvSpPr txBox="1"/>
            <p:nvPr/>
          </p:nvSpPr>
          <p:spPr>
            <a:xfrm>
              <a:off x="1481959" y="1349988"/>
              <a:ext cx="147003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70C0"/>
                  </a:solidFill>
                </a:rPr>
                <a:t>Water Efficiency</a:t>
              </a:r>
            </a:p>
          </p:txBody>
        </p:sp>
        <p:pic>
          <p:nvPicPr>
            <p:cNvPr id="20" name="Graphic 19" descr="Water with solid fill">
              <a:extLst>
                <a:ext uri="{FF2B5EF4-FFF2-40B4-BE49-F238E27FC236}">
                  <a16:creationId xmlns:a16="http://schemas.microsoft.com/office/drawing/2014/main" id="{2C1D8994-3CAE-E09B-D9CF-6CBDF69F59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40249" y="1326444"/>
              <a:ext cx="539530" cy="539530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CE65CB3-99B9-6AD0-D8E8-CC1A411BF70C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DCBB1B-340F-31A3-15E0-AFD9F6CC4A08}"/>
              </a:ext>
            </a:extLst>
          </p:cNvPr>
          <p:cNvGrpSpPr/>
          <p:nvPr/>
        </p:nvGrpSpPr>
        <p:grpSpPr>
          <a:xfrm>
            <a:off x="6469550" y="1322217"/>
            <a:ext cx="2218739" cy="539530"/>
            <a:chOff x="733252" y="1326444"/>
            <a:chExt cx="2218739" cy="5395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172EF53-F1F5-811F-150E-4421EE2C5279}"/>
                </a:ext>
              </a:extLst>
            </p:cNvPr>
            <p:cNvSpPr txBox="1"/>
            <p:nvPr/>
          </p:nvSpPr>
          <p:spPr>
            <a:xfrm>
              <a:off x="1481959" y="1349988"/>
              <a:ext cx="147003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accent6">
                      <a:lumMod val="50000"/>
                    </a:schemeClr>
                  </a:solidFill>
                </a:rPr>
                <a:t>Materials &amp; Embodied CO</a:t>
              </a:r>
              <a:r>
                <a:rPr lang="en-US" sz="1600" baseline="-25000" dirty="0">
                  <a:solidFill>
                    <a:schemeClr val="accent6">
                      <a:lumMod val="50000"/>
                    </a:schemeClr>
                  </a:solidFill>
                </a:rPr>
                <a:t>2</a:t>
              </a:r>
              <a:endParaRPr lang="en-US" sz="1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pic>
          <p:nvPicPr>
            <p:cNvPr id="24" name="Graphic 23" descr="Power Plant outline">
              <a:extLst>
                <a:ext uri="{FF2B5EF4-FFF2-40B4-BE49-F238E27FC236}">
                  <a16:creationId xmlns:a16="http://schemas.microsoft.com/office/drawing/2014/main" id="{7A478B3E-7E7A-F96F-1124-A338D0E5E4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40249" y="1326444"/>
              <a:ext cx="539530" cy="539530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010D73E-A4BA-F15C-EE88-90C70BFC2DCF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6210C20-656C-DDEF-07CF-1C44A73D811C}"/>
              </a:ext>
            </a:extLst>
          </p:cNvPr>
          <p:cNvGrpSpPr/>
          <p:nvPr/>
        </p:nvGrpSpPr>
        <p:grpSpPr>
          <a:xfrm>
            <a:off x="9310827" y="1302901"/>
            <a:ext cx="2218739" cy="539530"/>
            <a:chOff x="733252" y="1326444"/>
            <a:chExt cx="2218739" cy="53953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84CE7A7-2CDB-A9AC-DD5D-E8733FEC8A8D}"/>
                </a:ext>
              </a:extLst>
            </p:cNvPr>
            <p:cNvSpPr txBox="1"/>
            <p:nvPr/>
          </p:nvSpPr>
          <p:spPr>
            <a:xfrm>
              <a:off x="1481959" y="1349988"/>
              <a:ext cx="147003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92D050"/>
                  </a:solidFill>
                </a:rPr>
                <a:t>Indoor Env. Quality</a:t>
              </a:r>
            </a:p>
          </p:txBody>
        </p:sp>
        <p:pic>
          <p:nvPicPr>
            <p:cNvPr id="28" name="Graphic 27" descr="Indoor Fireplace outline">
              <a:extLst>
                <a:ext uri="{FF2B5EF4-FFF2-40B4-BE49-F238E27FC236}">
                  <a16:creationId xmlns:a16="http://schemas.microsoft.com/office/drawing/2014/main" id="{E94F964A-09F0-A32F-611A-E0FE103879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40249" y="1326444"/>
              <a:ext cx="539530" cy="539530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16BFE5C-F5B2-0855-0ED9-75ED50A67CDD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9E3E03E-6B96-2752-9299-333485036A4F}"/>
              </a:ext>
            </a:extLst>
          </p:cNvPr>
          <p:cNvCxnSpPr>
            <a:cxnSpLocks/>
            <a:endCxn id="6" idx="3"/>
          </p:cNvCxnSpPr>
          <p:nvPr/>
        </p:nvCxnSpPr>
        <p:spPr>
          <a:xfrm>
            <a:off x="3059387" y="3058510"/>
            <a:ext cx="0" cy="98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B501537-3048-670C-B69D-BC37085D3067}"/>
              </a:ext>
            </a:extLst>
          </p:cNvPr>
          <p:cNvCxnSpPr>
            <a:cxnSpLocks/>
          </p:cNvCxnSpPr>
          <p:nvPr/>
        </p:nvCxnSpPr>
        <p:spPr>
          <a:xfrm>
            <a:off x="8960945" y="3028360"/>
            <a:ext cx="0" cy="98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77F6C26-0E80-26EB-7237-4CEA47CF1D88}"/>
              </a:ext>
            </a:extLst>
          </p:cNvPr>
          <p:cNvCxnSpPr>
            <a:cxnSpLocks/>
          </p:cNvCxnSpPr>
          <p:nvPr/>
        </p:nvCxnSpPr>
        <p:spPr>
          <a:xfrm>
            <a:off x="5981263" y="3058509"/>
            <a:ext cx="0" cy="98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672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F7C9E1-6B06-C200-88BE-83B172DC5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4464" y="6450012"/>
            <a:ext cx="9599621" cy="365125"/>
          </a:xfrm>
        </p:spPr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ofT</a:t>
            </a:r>
            <a:r>
              <a:rPr lang="en-US" dirty="0"/>
              <a:t>-University of Toronto, UBC-University of British Columbia, UCLA- University of California Berkeley, </a:t>
            </a:r>
            <a:r>
              <a:rPr lang="en-US" dirty="0" err="1"/>
              <a:t>UoW</a:t>
            </a:r>
            <a:r>
              <a:rPr lang="en-US" dirty="0"/>
              <a:t>- University of Waterloo, </a:t>
            </a:r>
            <a:r>
              <a:rPr lang="en-US" dirty="0" err="1"/>
              <a:t>UoG</a:t>
            </a:r>
            <a:r>
              <a:rPr lang="en-US" dirty="0"/>
              <a:t>-University of Guelph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5C10D5-649B-0779-A7A2-D7B90EBA0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14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3C08979-10C2-9064-186F-3ADCB1A67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Proposed YU Building Standard (2)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BDA2AEF-8CE9-7F34-4964-E193B672C99D}"/>
              </a:ext>
            </a:extLst>
          </p:cNvPr>
          <p:cNvSpPr txBox="1">
            <a:spLocks/>
          </p:cNvSpPr>
          <p:nvPr/>
        </p:nvSpPr>
        <p:spPr>
          <a:xfrm>
            <a:off x="518859" y="1842431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Design buildings to maintain indoor temperatures within 2°C of setpoint for 72 hours during power outages- </a:t>
            </a:r>
            <a:r>
              <a:rPr lang="en-CA" sz="1200" b="1" dirty="0"/>
              <a:t>Exceeds TGS V4 Tier 2 &amp; similar to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Implement peak flow control measures to manage 25mm rainfall events on-site- </a:t>
            </a:r>
            <a:r>
              <a:rPr lang="en-CA" sz="1200" b="1" dirty="0"/>
              <a:t>Aligns with TGS V4 Tier 2 &amp; exceeds UBC’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Provide backup power for critical systems for at least 72 hours- </a:t>
            </a:r>
            <a:r>
              <a:rPr lang="en-CA" sz="1200" b="1" dirty="0"/>
              <a:t>Exceeds TGS V4 Tier 2 &amp; aligns with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Design structures to withstand wind speeds 20% above current building code requirements- </a:t>
            </a:r>
            <a:r>
              <a:rPr lang="en-CA" sz="1200" b="1" dirty="0"/>
              <a:t>Exceeds TGS V4 &amp; similar to UBC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22C8213-406D-DC9A-23B2-06358279E279}"/>
              </a:ext>
            </a:extLst>
          </p:cNvPr>
          <p:cNvSpPr txBox="1">
            <a:spLocks/>
          </p:cNvSpPr>
          <p:nvPr/>
        </p:nvSpPr>
        <p:spPr>
          <a:xfrm>
            <a:off x="3263747" y="1842431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Retain minimum 10mm rainfall from all site surfaces-</a:t>
            </a:r>
            <a:r>
              <a:rPr lang="en-CA" sz="1200" b="1" dirty="0"/>
              <a:t>Aligns with TGS V4 Tier 2 &amp; similar to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Achieve 85% removal of Total Suspended Solids (TSS) annually- </a:t>
            </a:r>
            <a:r>
              <a:rPr lang="en-CA" sz="1200" b="1" dirty="0"/>
              <a:t>Exceeds TGS V4 Tier 1 &amp; aligns with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Treat minimum 50% of non-roof hardscape with green infrastructure solutions- </a:t>
            </a:r>
            <a:r>
              <a:rPr lang="en-CA" sz="1200" b="1" dirty="0"/>
              <a:t>Aligns with TGS V4 Tier 2 &amp; similar to UCLA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Implement green roofs on minimum 60% of available roof space, 50% biodiverse- </a:t>
            </a:r>
            <a:r>
              <a:rPr lang="en-CA" sz="1200" b="1" dirty="0"/>
              <a:t>Exceeds TGS V4 Tier 2 &amp; aligns with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Offset 25% of non-potable water demand through rainwater harvesting- </a:t>
            </a:r>
            <a:r>
              <a:rPr lang="en-CA" sz="1200" b="1" dirty="0"/>
              <a:t>Exceeds LEED v4.1 &amp; similar to UBC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9E10C51-1DD5-72FA-92EA-FB61BBBBF964}"/>
              </a:ext>
            </a:extLst>
          </p:cNvPr>
          <p:cNvSpPr txBox="1">
            <a:spLocks/>
          </p:cNvSpPr>
          <p:nvPr/>
        </p:nvSpPr>
        <p:spPr>
          <a:xfrm>
            <a:off x="9139571" y="1842431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Implement IoT-enabled systems for real-time monitoring of energy, water, occupancy, and indoor environmental quality- </a:t>
            </a:r>
            <a:r>
              <a:rPr lang="en-CA" sz="1200" b="1" dirty="0"/>
              <a:t>Exceeds TGS V4 &amp; aligns with </a:t>
            </a:r>
            <a:r>
              <a:rPr lang="en-CA" sz="1200" b="1" dirty="0" err="1"/>
              <a:t>UoW</a:t>
            </a:r>
            <a:r>
              <a:rPr lang="en-CA" sz="1200" b="1" dirty="0"/>
              <a:t>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Utilize data analytics and machine learning to continuously optimize building performance- </a:t>
            </a:r>
            <a:r>
              <a:rPr lang="en-CA" sz="1200" b="1" dirty="0"/>
              <a:t>Similar to UofT building automation strategies.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Provide open data platforms to support academic research and student projects-</a:t>
            </a:r>
            <a:r>
              <a:rPr lang="en-CA" sz="1200" b="1" dirty="0"/>
              <a:t>Aligns with UBC's open data initiatives.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For retrofits, prioritize installation of smart meters and sensors to enable data-driven optimization- </a:t>
            </a:r>
            <a:r>
              <a:rPr lang="en-CA" sz="1200" b="1" dirty="0"/>
              <a:t>Aligns with UofT building optimization strategies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846A6B8-8CFC-EFF6-8824-4B6C541BA161}"/>
              </a:ext>
            </a:extLst>
          </p:cNvPr>
          <p:cNvSpPr txBox="1">
            <a:spLocks/>
          </p:cNvSpPr>
          <p:nvPr/>
        </p:nvSpPr>
        <p:spPr>
          <a:xfrm>
            <a:off x="6287287" y="1842431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Zero on-site fossil fuel combustion for all end uses in new buildings- </a:t>
            </a:r>
            <a:r>
              <a:rPr lang="en-CA" sz="1200" b="1" dirty="0"/>
              <a:t>Exceeds TGS V4 Tier 2 &amp; aligns with UCLA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Develop 10-year plan to phase out natural gas use in existing buildings- </a:t>
            </a:r>
            <a:r>
              <a:rPr lang="en-CA" sz="1200" b="1" dirty="0"/>
              <a:t>Similar to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Utilize high-efficiency electric heat pump technology for heating and cooling- </a:t>
            </a:r>
            <a:r>
              <a:rPr lang="en-CA" sz="1200" b="1" dirty="0"/>
              <a:t>Aligns with leading electrification strategies &amp; similar to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Explore opportunities for thermal energy storage to support grid flexibility- </a:t>
            </a:r>
            <a:r>
              <a:rPr lang="en-CA" sz="1200" b="1" dirty="0"/>
              <a:t>Aligns with UBC's thermal energy storage initiatives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311A03-CD97-FEBB-4355-D4C8D4B585C6}"/>
              </a:ext>
            </a:extLst>
          </p:cNvPr>
          <p:cNvGrpSpPr/>
          <p:nvPr/>
        </p:nvGrpSpPr>
        <p:grpSpPr>
          <a:xfrm>
            <a:off x="733252" y="1322217"/>
            <a:ext cx="2340624" cy="539530"/>
            <a:chOff x="733252" y="1322217"/>
            <a:chExt cx="2340624" cy="5395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C2A6C8-8E85-DB71-892E-9BEFBD6D5CAB}"/>
                </a:ext>
              </a:extLst>
            </p:cNvPr>
            <p:cNvSpPr txBox="1"/>
            <p:nvPr/>
          </p:nvSpPr>
          <p:spPr>
            <a:xfrm>
              <a:off x="1292091" y="1349987"/>
              <a:ext cx="1781785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Resilience &amp; Climate Adaptation</a:t>
              </a:r>
            </a:p>
          </p:txBody>
        </p:sp>
        <p:pic>
          <p:nvPicPr>
            <p:cNvPr id="14" name="Graphic 13" descr="Lightning outline">
              <a:extLst>
                <a:ext uri="{FF2B5EF4-FFF2-40B4-BE49-F238E27FC236}">
                  <a16:creationId xmlns:a16="http://schemas.microsoft.com/office/drawing/2014/main" id="{8E82968E-3CBA-B12F-0764-9F3F14A9E2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60164" y="1322217"/>
              <a:ext cx="539530" cy="539530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A08FD91-2680-FCB5-063C-CE8480638DED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9F846B-45D1-23E9-CF85-684C028197A1}"/>
              </a:ext>
            </a:extLst>
          </p:cNvPr>
          <p:cNvGrpSpPr/>
          <p:nvPr/>
        </p:nvGrpSpPr>
        <p:grpSpPr>
          <a:xfrm>
            <a:off x="3510269" y="1326444"/>
            <a:ext cx="2218739" cy="539530"/>
            <a:chOff x="733252" y="1326444"/>
            <a:chExt cx="2218739" cy="5395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BC2587-9DE7-F5AA-DFD2-BF53C9EF577A}"/>
                </a:ext>
              </a:extLst>
            </p:cNvPr>
            <p:cNvSpPr txBox="1"/>
            <p:nvPr/>
          </p:nvSpPr>
          <p:spPr>
            <a:xfrm>
              <a:off x="1481959" y="1349988"/>
              <a:ext cx="147003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accent5">
                      <a:lumMod val="25000"/>
                    </a:schemeClr>
                  </a:solidFill>
                </a:rPr>
                <a:t>Stormwater Management</a:t>
              </a:r>
            </a:p>
          </p:txBody>
        </p:sp>
        <p:pic>
          <p:nvPicPr>
            <p:cNvPr id="20" name="Graphic 19" descr="Wave outline">
              <a:extLst>
                <a:ext uri="{FF2B5EF4-FFF2-40B4-BE49-F238E27FC236}">
                  <a16:creationId xmlns:a16="http://schemas.microsoft.com/office/drawing/2014/main" id="{2C1D8994-3CAE-E09B-D9CF-6CBDF69F59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40249" y="1326444"/>
              <a:ext cx="539530" cy="539530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CE65CB3-99B9-6AD0-D8E8-CC1A411BF70C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DCBB1B-340F-31A3-15E0-AFD9F6CC4A08}"/>
              </a:ext>
            </a:extLst>
          </p:cNvPr>
          <p:cNvGrpSpPr/>
          <p:nvPr/>
        </p:nvGrpSpPr>
        <p:grpSpPr>
          <a:xfrm>
            <a:off x="6469550" y="1322217"/>
            <a:ext cx="2218739" cy="539530"/>
            <a:chOff x="733252" y="1326444"/>
            <a:chExt cx="2218739" cy="5395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172EF53-F1F5-811F-150E-4421EE2C5279}"/>
                </a:ext>
              </a:extLst>
            </p:cNvPr>
            <p:cNvSpPr txBox="1"/>
            <p:nvPr/>
          </p:nvSpPr>
          <p:spPr>
            <a:xfrm>
              <a:off x="1481959" y="1349988"/>
              <a:ext cx="147003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accent6">
                      <a:lumMod val="10000"/>
                    </a:schemeClr>
                  </a:solidFill>
                </a:rPr>
                <a:t>Fossil Fuel Phase-Out</a:t>
              </a:r>
            </a:p>
          </p:txBody>
        </p:sp>
        <p:pic>
          <p:nvPicPr>
            <p:cNvPr id="24" name="Graphic 23" descr="Electric Tower outline">
              <a:extLst>
                <a:ext uri="{FF2B5EF4-FFF2-40B4-BE49-F238E27FC236}">
                  <a16:creationId xmlns:a16="http://schemas.microsoft.com/office/drawing/2014/main" id="{7A478B3E-7E7A-F96F-1124-A338D0E5E4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40249" y="1326444"/>
              <a:ext cx="539530" cy="539530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010D73E-A4BA-F15C-EE88-90C70BFC2DCF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6210C20-656C-DDEF-07CF-1C44A73D811C}"/>
              </a:ext>
            </a:extLst>
          </p:cNvPr>
          <p:cNvGrpSpPr/>
          <p:nvPr/>
        </p:nvGrpSpPr>
        <p:grpSpPr>
          <a:xfrm>
            <a:off x="9310827" y="1302901"/>
            <a:ext cx="2218739" cy="554459"/>
            <a:chOff x="733252" y="1326444"/>
            <a:chExt cx="2218739" cy="55445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84CE7A7-2CDB-A9AC-DD5D-E8733FEC8A8D}"/>
                </a:ext>
              </a:extLst>
            </p:cNvPr>
            <p:cNvSpPr txBox="1"/>
            <p:nvPr/>
          </p:nvSpPr>
          <p:spPr>
            <a:xfrm>
              <a:off x="1481959" y="1349988"/>
              <a:ext cx="1470032" cy="5309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AB60"/>
                  </a:solidFill>
                </a:rPr>
                <a:t>Smart Building</a:t>
              </a:r>
            </a:p>
            <a:p>
              <a:pPr algn="l"/>
              <a:r>
                <a:rPr lang="en-US" sz="1600" dirty="0">
                  <a:solidFill>
                    <a:srgbClr val="00AB60"/>
                  </a:solidFill>
                </a:rPr>
                <a:t>Technologies</a:t>
              </a:r>
            </a:p>
          </p:txBody>
        </p:sp>
        <p:pic>
          <p:nvPicPr>
            <p:cNvPr id="28" name="Graphic 27" descr="Online Network with solid fill">
              <a:extLst>
                <a:ext uri="{FF2B5EF4-FFF2-40B4-BE49-F238E27FC236}">
                  <a16:creationId xmlns:a16="http://schemas.microsoft.com/office/drawing/2014/main" id="{E94F964A-09F0-A32F-611A-E0FE103879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40249" y="1326444"/>
              <a:ext cx="539530" cy="539530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16BFE5C-F5B2-0855-0ED9-75ED50A67CDD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9E3E03E-6B96-2752-9299-333485036A4F}"/>
              </a:ext>
            </a:extLst>
          </p:cNvPr>
          <p:cNvCxnSpPr>
            <a:cxnSpLocks/>
            <a:endCxn id="6" idx="3"/>
          </p:cNvCxnSpPr>
          <p:nvPr/>
        </p:nvCxnSpPr>
        <p:spPr>
          <a:xfrm>
            <a:off x="3059387" y="3058510"/>
            <a:ext cx="0" cy="98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B501537-3048-670C-B69D-BC37085D3067}"/>
              </a:ext>
            </a:extLst>
          </p:cNvPr>
          <p:cNvCxnSpPr>
            <a:cxnSpLocks/>
          </p:cNvCxnSpPr>
          <p:nvPr/>
        </p:nvCxnSpPr>
        <p:spPr>
          <a:xfrm>
            <a:off x="8960945" y="3028360"/>
            <a:ext cx="0" cy="98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77F6C26-0E80-26EB-7237-4CEA47CF1D88}"/>
              </a:ext>
            </a:extLst>
          </p:cNvPr>
          <p:cNvCxnSpPr>
            <a:cxnSpLocks/>
          </p:cNvCxnSpPr>
          <p:nvPr/>
        </p:nvCxnSpPr>
        <p:spPr>
          <a:xfrm>
            <a:off x="5981263" y="3058509"/>
            <a:ext cx="0" cy="98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623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F7C9E1-6B06-C200-88BE-83B172DC5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4464" y="6450012"/>
            <a:ext cx="9599621" cy="365125"/>
          </a:xfrm>
        </p:spPr>
        <p:txBody>
          <a:bodyPr/>
          <a:lstStyle/>
          <a:p>
            <a:r>
              <a:rPr lang="en-US" dirty="0"/>
              <a:t>U </a:t>
            </a:r>
            <a:r>
              <a:rPr lang="en-US" dirty="0" err="1"/>
              <a:t>ofT</a:t>
            </a:r>
            <a:r>
              <a:rPr lang="en-US" dirty="0"/>
              <a:t>-University of Toronto, UBC-University of British Columbia, UCLA- University of California Berkeley, </a:t>
            </a:r>
            <a:r>
              <a:rPr lang="en-US" dirty="0" err="1"/>
              <a:t>UoW</a:t>
            </a:r>
            <a:r>
              <a:rPr lang="en-US" dirty="0"/>
              <a:t>- University of Waterloo, </a:t>
            </a:r>
            <a:r>
              <a:rPr lang="en-US" dirty="0" err="1"/>
              <a:t>UoG</a:t>
            </a:r>
            <a:r>
              <a:rPr lang="en-US" dirty="0"/>
              <a:t>-University of Guelph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5C10D5-649B-0779-A7A2-D7B90EBA0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4C28E-966E-6B4A-816A-311B7D0A2E6D}" type="slidenum">
              <a:rPr lang="en-US" smtClean="0"/>
              <a:t>15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3C08979-10C2-9064-186F-3ADCB1A67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Proposed YU Building Standard (3)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BDA2AEF-8CE9-7F34-4964-E193B672C99D}"/>
              </a:ext>
            </a:extLst>
          </p:cNvPr>
          <p:cNvSpPr txBox="1">
            <a:spLocks/>
          </p:cNvSpPr>
          <p:nvPr/>
        </p:nvSpPr>
        <p:spPr>
          <a:xfrm>
            <a:off x="1920147" y="1749589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Provide barrier-free access to 100% of building entrances and public spaces- </a:t>
            </a:r>
            <a:r>
              <a:rPr lang="en-CA" sz="1200" b="1" dirty="0"/>
              <a:t>Aligns with WELL Building Standard &amp; similar to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Implement wayfinding systems with multi-sensory cues throughout buildings-</a:t>
            </a:r>
            <a:r>
              <a:rPr lang="en-CA" sz="1200" b="1" dirty="0"/>
              <a:t>Exceeds AODA requirements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Design 25% of prayer/meditation spaces to accommodate diverse religious and cultural practices- </a:t>
            </a:r>
            <a:r>
              <a:rPr lang="en-CA" sz="1200" b="1" dirty="0"/>
              <a:t>Similar to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Conduct annual accessibility and inclusion audits of all buildings- </a:t>
            </a:r>
            <a:r>
              <a:rPr lang="en-CA" sz="1200" b="1" dirty="0"/>
              <a:t>Exceeds AODA requirements &amp; aligns with UBC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22C8213-406D-DC9A-23B2-06358279E279}"/>
              </a:ext>
            </a:extLst>
          </p:cNvPr>
          <p:cNvSpPr txBox="1">
            <a:spLocks/>
          </p:cNvSpPr>
          <p:nvPr/>
        </p:nvSpPr>
        <p:spPr>
          <a:xfrm>
            <a:off x="4665035" y="1749589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Provide at least one open staircase servicing all floors, located physically and/or visibly before elevators-</a:t>
            </a:r>
            <a:r>
              <a:rPr lang="en-CA" sz="1200" b="1" dirty="0"/>
              <a:t>Exceeds TGS V4 Tier 2 &amp; aligns with Humber College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Incorporate plants, nature views, and natural materials in common spaces, including culture and place design elements- </a:t>
            </a:r>
            <a:r>
              <a:rPr lang="en-CA" sz="1200" b="1" dirty="0"/>
              <a:t>Aligns with TGS V4 Tier 2 &amp; similar to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Install MERV 13 filters for RTUs and MERV 14 filters for AHUs and DOASs-</a:t>
            </a:r>
            <a:r>
              <a:rPr lang="en-CA" sz="1200" b="1" dirty="0"/>
              <a:t>Exceeds TGS V4 Tier 2 &amp; aligns with UofT &amp; UBC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Ensure 80% of regularly occupied spaces are within ASHRAE Standard 55-2017 comfort ranges- </a:t>
            </a:r>
            <a:r>
              <a:rPr lang="en-CA" sz="1200" b="1" dirty="0"/>
              <a:t>Exceeds TGS V4 Tier 2 &amp; aligns with LEED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9E10C51-1DD5-72FA-92EA-FB61BBBBF964}"/>
              </a:ext>
            </a:extLst>
          </p:cNvPr>
          <p:cNvSpPr txBox="1">
            <a:spLocks/>
          </p:cNvSpPr>
          <p:nvPr/>
        </p:nvSpPr>
        <p:spPr>
          <a:xfrm>
            <a:off x="7687873" y="1764518"/>
            <a:ext cx="2540528" cy="4392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1pPr>
            <a:lvl2pPr marL="215900" indent="-215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Blip>
                <a:blip r:embed="rId2"/>
              </a:buBlip>
              <a:tabLst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2pPr>
            <a:lvl3pPr marL="429750" indent="-213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 cap="none" spc="30" baseline="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Roboto Thin" pitchFamily="2" charset="0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 cap="all" baseline="0">
                <a:solidFill>
                  <a:schemeClr val="accent1"/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SemiBold" panose="020B0503050203000203" pitchFamily="34" charset="0"/>
                <a:ea typeface="Roboto Thin" pitchFamily="2" charset="0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 ExtraLight" panose="020B0303050203000203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ans" panose="020B0503050203000203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Medm" panose="02060503050406000203" pitchFamily="18" charset="77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IBM Plex Serif ExtLt" panose="02060303050406000203" pitchFamily="18" charset="77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Conduct enhanced commissioning from pre-design phase through post-occupancy- </a:t>
            </a:r>
            <a:r>
              <a:rPr lang="en-CA" sz="1200" b="1" dirty="0"/>
              <a:t>Exceeds LEED v4.1 &amp; similar to UBC's comprehensive commissioning processes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Perform envelope commissioning with blower door testing and thermal imaging- </a:t>
            </a:r>
            <a:r>
              <a:rPr lang="en-CA" sz="1200" b="1" dirty="0"/>
              <a:t>Aligns with Passive House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Implement 24-month measurement and verification period post-occupancy- </a:t>
            </a:r>
            <a:r>
              <a:rPr lang="en-CA" sz="1200" b="1" dirty="0"/>
              <a:t>Exceeds LEED v4.1 &amp; similar to UofT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CA" sz="1200" dirty="0"/>
              <a:t>Provide comprehensive operator training and detailed systems manuals- </a:t>
            </a:r>
            <a:r>
              <a:rPr lang="en-CA" sz="1200" b="1" dirty="0"/>
              <a:t>Aligns with best practices in building operations </a:t>
            </a:r>
            <a:r>
              <a:rPr lang="en-CA" sz="1200" dirty="0"/>
              <a:t>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311A03-CD97-FEBB-4355-D4C8D4B585C6}"/>
              </a:ext>
            </a:extLst>
          </p:cNvPr>
          <p:cNvGrpSpPr/>
          <p:nvPr/>
        </p:nvGrpSpPr>
        <p:grpSpPr>
          <a:xfrm>
            <a:off x="2134540" y="1229375"/>
            <a:ext cx="2401401" cy="539530"/>
            <a:chOff x="733252" y="1322217"/>
            <a:chExt cx="2401401" cy="5395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C2A6C8-8E85-DB71-892E-9BEFBD6D5CAB}"/>
                </a:ext>
              </a:extLst>
            </p:cNvPr>
            <p:cNvSpPr txBox="1"/>
            <p:nvPr/>
          </p:nvSpPr>
          <p:spPr>
            <a:xfrm>
              <a:off x="1352868" y="1326445"/>
              <a:ext cx="1781785" cy="5309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FF9D4F"/>
                  </a:solidFill>
                </a:rPr>
                <a:t>Accessibility &amp; </a:t>
              </a:r>
            </a:p>
            <a:p>
              <a:pPr algn="l"/>
              <a:r>
                <a:rPr lang="en-US" sz="1600" dirty="0">
                  <a:solidFill>
                    <a:srgbClr val="FF9D4F"/>
                  </a:solidFill>
                </a:rPr>
                <a:t>DEI</a:t>
              </a:r>
            </a:p>
          </p:txBody>
        </p:sp>
        <p:pic>
          <p:nvPicPr>
            <p:cNvPr id="14" name="Graphic 13" descr="Universal access outline">
              <a:extLst>
                <a:ext uri="{FF2B5EF4-FFF2-40B4-BE49-F238E27FC236}">
                  <a16:creationId xmlns:a16="http://schemas.microsoft.com/office/drawing/2014/main" id="{8E82968E-3CBA-B12F-0764-9F3F14A9E2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60164" y="1322217"/>
              <a:ext cx="539530" cy="539530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A08FD91-2680-FCB5-063C-CE8480638DED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9F846B-45D1-23E9-CF85-684C028197A1}"/>
              </a:ext>
            </a:extLst>
          </p:cNvPr>
          <p:cNvGrpSpPr/>
          <p:nvPr/>
        </p:nvGrpSpPr>
        <p:grpSpPr>
          <a:xfrm>
            <a:off x="4911557" y="1238307"/>
            <a:ext cx="2211943" cy="539530"/>
            <a:chOff x="733252" y="1331149"/>
            <a:chExt cx="2211943" cy="5395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BC2587-9DE7-F5AA-DFD2-BF53C9EF577A}"/>
                </a:ext>
              </a:extLst>
            </p:cNvPr>
            <p:cNvSpPr txBox="1"/>
            <p:nvPr/>
          </p:nvSpPr>
          <p:spPr>
            <a:xfrm>
              <a:off x="1335638" y="1345761"/>
              <a:ext cx="1609557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2060"/>
                  </a:solidFill>
                </a:rPr>
                <a:t>Occupant Health &amp; Wellbeing</a:t>
              </a:r>
            </a:p>
          </p:txBody>
        </p:sp>
        <p:pic>
          <p:nvPicPr>
            <p:cNvPr id="20" name="Graphic 19" descr="Medical outline">
              <a:extLst>
                <a:ext uri="{FF2B5EF4-FFF2-40B4-BE49-F238E27FC236}">
                  <a16:creationId xmlns:a16="http://schemas.microsoft.com/office/drawing/2014/main" id="{2C1D8994-3CAE-E09B-D9CF-6CBDF69F59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64680" y="1331149"/>
              <a:ext cx="539530" cy="539530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CE65CB3-99B9-6AD0-D8E8-CC1A411BF70C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DCBB1B-340F-31A3-15E0-AFD9F6CC4A08}"/>
              </a:ext>
            </a:extLst>
          </p:cNvPr>
          <p:cNvGrpSpPr/>
          <p:nvPr/>
        </p:nvGrpSpPr>
        <p:grpSpPr>
          <a:xfrm>
            <a:off x="7870838" y="1229375"/>
            <a:ext cx="2218739" cy="539530"/>
            <a:chOff x="733252" y="1326444"/>
            <a:chExt cx="2218739" cy="5395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172EF53-F1F5-811F-150E-4421EE2C5279}"/>
                </a:ext>
              </a:extLst>
            </p:cNvPr>
            <p:cNvSpPr txBox="1"/>
            <p:nvPr/>
          </p:nvSpPr>
          <p:spPr>
            <a:xfrm>
              <a:off x="1481959" y="1349988"/>
              <a:ext cx="147003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accent6">
                      <a:lumMod val="10000"/>
                    </a:schemeClr>
                  </a:solidFill>
                </a:rPr>
                <a:t>Commissioning &amp; Verification</a:t>
              </a:r>
            </a:p>
          </p:txBody>
        </p:sp>
        <p:pic>
          <p:nvPicPr>
            <p:cNvPr id="24" name="Graphic 23" descr="Construction worker male with solid fill">
              <a:extLst>
                <a:ext uri="{FF2B5EF4-FFF2-40B4-BE49-F238E27FC236}">
                  <a16:creationId xmlns:a16="http://schemas.microsoft.com/office/drawing/2014/main" id="{7A478B3E-7E7A-F96F-1124-A338D0E5E4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40249" y="1326444"/>
              <a:ext cx="539530" cy="539530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010D73E-A4BA-F15C-EE88-90C70BFC2DCF}"/>
                </a:ext>
              </a:extLst>
            </p:cNvPr>
            <p:cNvCxnSpPr/>
            <p:nvPr/>
          </p:nvCxnSpPr>
          <p:spPr>
            <a:xfrm>
              <a:off x="733252" y="1842431"/>
              <a:ext cx="2111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9E3E03E-6B96-2752-9299-333485036A4F}"/>
              </a:ext>
            </a:extLst>
          </p:cNvPr>
          <p:cNvCxnSpPr>
            <a:cxnSpLocks/>
            <a:endCxn id="6" idx="3"/>
          </p:cNvCxnSpPr>
          <p:nvPr/>
        </p:nvCxnSpPr>
        <p:spPr>
          <a:xfrm>
            <a:off x="4460675" y="2965668"/>
            <a:ext cx="0" cy="98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77F6C26-0E80-26EB-7237-4CEA47CF1D88}"/>
              </a:ext>
            </a:extLst>
          </p:cNvPr>
          <p:cNvCxnSpPr>
            <a:cxnSpLocks/>
          </p:cNvCxnSpPr>
          <p:nvPr/>
        </p:nvCxnSpPr>
        <p:spPr>
          <a:xfrm>
            <a:off x="7382551" y="2965667"/>
            <a:ext cx="0" cy="98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F350593-F186-53D7-843B-33B2E79490C1}"/>
              </a:ext>
            </a:extLst>
          </p:cNvPr>
          <p:cNvSpPr txBox="1"/>
          <p:nvPr/>
        </p:nvSpPr>
        <p:spPr>
          <a:xfrm>
            <a:off x="924312" y="6135850"/>
            <a:ext cx="10358605" cy="215444"/>
          </a:xfrm>
          <a:prstGeom prst="rect">
            <a:avLst/>
          </a:prstGeom>
          <a:solidFill>
            <a:schemeClr val="accent1"/>
          </a:solidFill>
        </p:spPr>
        <p:txBody>
          <a:bodyPr wrap="none" lIns="0" tIns="0" rIns="0" bIns="0" rtlCol="0">
            <a:spAutoFit/>
          </a:bodyPr>
          <a:lstStyle/>
          <a:p>
            <a:pPr marL="285750" indent="-285750" algn="l">
              <a:buFont typeface="Wingdings" pitchFamily="2" charset="2"/>
              <a:buChar char="v"/>
            </a:pPr>
            <a:r>
              <a:rPr lang="en-US" sz="1400" dirty="0">
                <a:solidFill>
                  <a:schemeClr val="bg1"/>
                </a:solidFill>
              </a:rPr>
              <a:t>Other categories discussed in report include Building Envelope, Renewable Energy Integration, HVAC Systems &amp; Controls etc.</a:t>
            </a:r>
          </a:p>
        </p:txBody>
      </p:sp>
    </p:spTree>
    <p:extLst>
      <p:ext uri="{BB962C8B-B14F-4D97-AF65-F5344CB8AC3E}">
        <p14:creationId xmlns:p14="http://schemas.microsoft.com/office/powerpoint/2010/main" val="2933771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EF75694-B354-9F10-AF66-A3E53FF85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356" y="0"/>
            <a:ext cx="11161240" cy="720000"/>
          </a:xfrm>
        </p:spPr>
        <p:txBody>
          <a:bodyPr/>
          <a:lstStyle/>
          <a:p>
            <a:r>
              <a:rPr lang="en-US" dirty="0"/>
              <a:t>The Next Steps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0697F3-D838-18BD-A0D4-D177BF6751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344" y="724521"/>
            <a:ext cx="3524932" cy="522097"/>
          </a:xfrm>
        </p:spPr>
        <p:txBody>
          <a:bodyPr/>
          <a:lstStyle/>
          <a:p>
            <a:r>
              <a:rPr lang="en-CA" dirty="0"/>
              <a:t>Key Implementation Strategies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BFE2205-887C-0C19-6B02-599DC6D1CF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378049"/>
            <a:ext cx="3523302" cy="5236111"/>
          </a:xfrm>
        </p:spPr>
        <p:txBody>
          <a:bodyPr/>
          <a:lstStyle/>
          <a:p>
            <a:r>
              <a:rPr lang="en-CA" sz="1200" b="1" dirty="0"/>
              <a:t>Governance and Policy</a:t>
            </a:r>
          </a:p>
          <a:p>
            <a:pPr marL="501650" lvl="1" indent="-285750">
              <a:buFont typeface="Wingdings" pitchFamily="2" charset="2"/>
              <a:buChar char="§"/>
            </a:pPr>
            <a:r>
              <a:rPr lang="en-CA" sz="1200" dirty="0"/>
              <a:t>Establish Green Building Advisory Committee with diverse expertise</a:t>
            </a:r>
          </a:p>
          <a:p>
            <a:pPr marL="501650" lvl="1" indent="-285750">
              <a:buFont typeface="Wingdings" pitchFamily="2" charset="2"/>
              <a:buChar char="§"/>
            </a:pPr>
            <a:r>
              <a:rPr lang="en-CA" sz="1200" dirty="0"/>
              <a:t>Formally adopt Green Building Standard as university policy</a:t>
            </a:r>
          </a:p>
          <a:p>
            <a:pPr marL="501650" lvl="1" indent="-285750">
              <a:buFont typeface="Wingdings" pitchFamily="2" charset="2"/>
              <a:buChar char="§"/>
            </a:pPr>
            <a:r>
              <a:rPr lang="en-CA" sz="1200" dirty="0"/>
              <a:t>Integrate standard into all capital planning processes</a:t>
            </a:r>
          </a:p>
          <a:p>
            <a:r>
              <a:rPr lang="en-CA" sz="1200" b="1" dirty="0"/>
              <a:t>Capacity Building </a:t>
            </a:r>
          </a:p>
          <a:p>
            <a:pPr marL="501650" lvl="1" indent="-285750">
              <a:buFont typeface="Arial" panose="020B0604020202020204" pitchFamily="34" charset="0"/>
              <a:buChar char="•"/>
            </a:pPr>
            <a:r>
              <a:rPr lang="en-CA" sz="1200" dirty="0"/>
              <a:t>Develop internal expertise through comprehensive training programs</a:t>
            </a:r>
          </a:p>
          <a:p>
            <a:pPr marL="501650" lvl="1" indent="-285750">
              <a:buFont typeface="Arial" panose="020B0604020202020204" pitchFamily="34" charset="0"/>
              <a:buChar char="•"/>
            </a:pPr>
            <a:r>
              <a:rPr lang="en-CA" sz="1200" dirty="0"/>
              <a:t>Partner with industry leaders and academic departments for knowledge transfer</a:t>
            </a:r>
          </a:p>
          <a:p>
            <a:r>
              <a:rPr lang="en-CA" sz="1200" b="1" dirty="0"/>
              <a:t>Procurement and Finance </a:t>
            </a:r>
          </a:p>
          <a:p>
            <a:pPr marL="387350" lvl="1" indent="-171450">
              <a:buFont typeface="Arial" panose="020B0604020202020204" pitchFamily="34" charset="0"/>
              <a:buChar char="•"/>
            </a:pPr>
            <a:r>
              <a:rPr lang="en-CA" sz="1200" dirty="0"/>
              <a:t>Create a Green Revolving Fund (target: $10 million) for project financing</a:t>
            </a:r>
          </a:p>
          <a:p>
            <a:pPr marL="387350" lvl="1" indent="-171450">
              <a:buFont typeface="Arial" panose="020B0604020202020204" pitchFamily="34" charset="0"/>
              <a:buChar char="•"/>
            </a:pPr>
            <a:r>
              <a:rPr lang="en-CA" sz="1200" dirty="0"/>
              <a:t>Explore innovative funding sources (e.g., green bonds, alumni donations)</a:t>
            </a:r>
          </a:p>
          <a:p>
            <a:r>
              <a:rPr lang="en-CA" sz="1200" b="1" dirty="0"/>
              <a:t>Monitoring and Reporting </a:t>
            </a:r>
          </a:p>
          <a:p>
            <a:pPr marL="387350" lvl="1" indent="-171450">
              <a:buFont typeface="Arial" panose="020B0604020202020204" pitchFamily="34" charset="0"/>
              <a:buChar char="•"/>
            </a:pPr>
            <a:r>
              <a:rPr lang="en-CA" sz="1200" dirty="0"/>
              <a:t>Implement a robust building performance tracking system</a:t>
            </a:r>
          </a:p>
          <a:p>
            <a:pPr marL="387350" lvl="1" indent="-171450">
              <a:buFont typeface="Arial" panose="020B0604020202020204" pitchFamily="34" charset="0"/>
              <a:buChar char="•"/>
            </a:pPr>
            <a:r>
              <a:rPr lang="en-CA" sz="1200" dirty="0"/>
              <a:t>Annual public reporting on energy, water, and carbon performance</a:t>
            </a:r>
          </a:p>
          <a:p>
            <a:pPr marL="387350" lvl="1" indent="-171450">
              <a:buFont typeface="Arial" panose="020B0604020202020204" pitchFamily="34" charset="0"/>
              <a:buChar char="•"/>
            </a:pPr>
            <a:r>
              <a:rPr lang="en-CA" sz="1200" dirty="0"/>
              <a:t>Regular third-party verification of reported data</a:t>
            </a:r>
          </a:p>
          <a:p>
            <a:endParaRPr lang="en-US" sz="12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7A51813-7C3B-0057-6BC0-284EFABE6F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246504" y="724521"/>
            <a:ext cx="3524932" cy="522097"/>
          </a:xfrm>
        </p:spPr>
        <p:txBody>
          <a:bodyPr/>
          <a:lstStyle/>
          <a:p>
            <a:r>
              <a:rPr lang="en-US" dirty="0"/>
              <a:t>LIKLEY CHALLENGES AND SOLUTIONS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164BB3-6002-32F1-6557-C87B7E2E41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83389" y="1378048"/>
            <a:ext cx="3510000" cy="5236111"/>
          </a:xfrm>
        </p:spPr>
        <p:txBody>
          <a:bodyPr vert="horz" lIns="0" tIns="0" rIns="0" bIns="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High upfront costs for high-performance systems</a:t>
            </a:r>
          </a:p>
          <a:p>
            <a:pPr marL="387350" lvl="1" indent="-171450">
              <a:buFont typeface="Courier New" panose="02070309020205020404" pitchFamily="49" charset="0"/>
              <a:buChar char="o"/>
            </a:pPr>
            <a:r>
              <a:rPr lang="en-CA" sz="1200" b="1" dirty="0"/>
              <a:t>Mitigation</a:t>
            </a:r>
            <a:r>
              <a:rPr lang="en-CA" sz="1200" dirty="0"/>
              <a:t>: Life-cycle cost analysis, innovative financing, prioritization of projects with highest ROI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Specialized knowledge required for net-zero design and operations</a:t>
            </a:r>
          </a:p>
          <a:p>
            <a:pPr marL="387350" lvl="1" indent="-171450">
              <a:buFont typeface="Courier New" panose="02070309020205020404" pitchFamily="49" charset="0"/>
              <a:buChar char="o"/>
            </a:pPr>
            <a:r>
              <a:rPr lang="en-CA" sz="1200" b="1" dirty="0"/>
              <a:t>Mitigation</a:t>
            </a:r>
            <a:r>
              <a:rPr lang="en-CA" sz="1200" dirty="0"/>
              <a:t>: Partnerships with industry experts, faculty engagement, comprehensive staff training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Resistance to change, competing priorities</a:t>
            </a:r>
          </a:p>
          <a:p>
            <a:pPr marL="387350" lvl="1" indent="-171450">
              <a:buFont typeface="Courier New" panose="02070309020205020404" pitchFamily="49" charset="0"/>
              <a:buChar char="o"/>
            </a:pPr>
            <a:r>
              <a:rPr lang="en-CA" sz="1200" b="1" dirty="0"/>
              <a:t>Mitigation</a:t>
            </a:r>
            <a:r>
              <a:rPr lang="en-CA" sz="1200" dirty="0"/>
              <a:t>: Clear communication of benefits, early and ongoing stakeholder engagement, showcase of early successes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Evolving building codes and standards</a:t>
            </a:r>
          </a:p>
          <a:p>
            <a:pPr marL="387350" lvl="1" indent="-171450">
              <a:buFont typeface="Courier New" panose="02070309020205020404" pitchFamily="49" charset="0"/>
              <a:buChar char="o"/>
            </a:pPr>
            <a:r>
              <a:rPr lang="en-CA" sz="1200" b="1" dirty="0"/>
              <a:t>Mitigation</a:t>
            </a:r>
            <a:r>
              <a:rPr lang="en-CA" sz="1200" dirty="0"/>
              <a:t>: Proactive engagement with authorities, flexible design approach, advocacy for supportive policies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Ensuring actual performance matches design intent</a:t>
            </a:r>
          </a:p>
          <a:p>
            <a:pPr marL="387350" lvl="1" indent="-171450">
              <a:buFont typeface="Courier New" panose="02070309020205020404" pitchFamily="49" charset="0"/>
              <a:buChar char="o"/>
            </a:pPr>
            <a:r>
              <a:rPr lang="en-CA" sz="1200" b="1" dirty="0"/>
              <a:t>Mitigation</a:t>
            </a:r>
            <a:r>
              <a:rPr lang="en-CA" sz="1200" dirty="0"/>
              <a:t>: Enhanced commissioning, continuous monitoring, and occupant engagement programs</a:t>
            </a:r>
          </a:p>
          <a:p>
            <a:endParaRPr lang="en-US" sz="12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7C343-D2C3-1A79-E1CA-12D4177D2FE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07125" y="724521"/>
            <a:ext cx="3504531" cy="522097"/>
          </a:xfrm>
        </p:spPr>
        <p:txBody>
          <a:bodyPr/>
          <a:lstStyle/>
          <a:p>
            <a:r>
              <a:rPr lang="en-US" dirty="0"/>
              <a:t>ACTION PLAN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C19250-DEE9-82B7-D9A6-47A10B6CFA1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13110" y="1378047"/>
            <a:ext cx="3492560" cy="5236111"/>
          </a:xfrm>
        </p:spPr>
        <p:txBody>
          <a:bodyPr vert="horz" lIns="0" tIns="0" rIns="0" bIns="0" rtlCol="0">
            <a:noAutofit/>
          </a:bodyPr>
          <a:lstStyle/>
          <a:p>
            <a:r>
              <a:rPr lang="en-CA" sz="1200" b="1" dirty="0"/>
              <a:t>Immediate Actions (0-6 months):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Formally adopt Green Building Standard as university policy</a:t>
            </a:r>
          </a:p>
          <a:p>
            <a:pPr marL="171450" indent="-171450">
              <a:buChar char="•"/>
            </a:pPr>
            <a:r>
              <a:rPr lang="en-CA" sz="1200" dirty="0"/>
              <a:t>Establish Green Building Advisory Committee</a:t>
            </a:r>
          </a:p>
          <a:p>
            <a:pPr marL="171450" indent="-171450">
              <a:buChar char="•"/>
            </a:pPr>
            <a:r>
              <a:rPr lang="en-CA" sz="1200" dirty="0"/>
              <a:t>Conduct comprehensive audit of existing building stock</a:t>
            </a:r>
          </a:p>
          <a:p>
            <a:r>
              <a:rPr lang="en-CA" sz="1200" b="1" dirty="0"/>
              <a:t>Short-term Goals (6-18 months):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Identify and initiate pilot projects for new construction and retrofits</a:t>
            </a:r>
          </a:p>
          <a:p>
            <a:pPr marL="171450" indent="-171450">
              <a:buChar char="•"/>
            </a:pPr>
            <a:r>
              <a:rPr lang="en-CA" sz="1200" dirty="0"/>
              <a:t>Develop and launch Green Revolving Fund</a:t>
            </a:r>
          </a:p>
          <a:p>
            <a:pPr marL="171450" indent="-171450">
              <a:buChar char="•"/>
            </a:pPr>
            <a:r>
              <a:rPr lang="en-CA" sz="1200" dirty="0"/>
              <a:t>Implement training program for facilities staff and project managers</a:t>
            </a:r>
          </a:p>
          <a:p>
            <a:r>
              <a:rPr lang="en-CA" sz="1200" b="1" dirty="0"/>
              <a:t>Medium-term Objectives (18-36 months):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Complete and evaluate pilot projects</a:t>
            </a:r>
          </a:p>
          <a:p>
            <a:pPr marL="171450" indent="-171450">
              <a:buChar char="•"/>
            </a:pPr>
            <a:r>
              <a:rPr lang="en-CA" sz="1200" dirty="0"/>
              <a:t>Integrate green building principles into relevant academic programs</a:t>
            </a:r>
          </a:p>
          <a:p>
            <a:pPr marL="171450" indent="-171450">
              <a:buChar char="•"/>
            </a:pPr>
            <a:r>
              <a:rPr lang="en-CA" sz="1200" dirty="0"/>
              <a:t>Develop campus-wide energy master plan</a:t>
            </a:r>
          </a:p>
          <a:p>
            <a:r>
              <a:rPr lang="en-CA" sz="1200" b="1" dirty="0"/>
              <a:t>Long-term Vision (3-10 years):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dirty="0"/>
              <a:t>Achieve carbon neutrality for all new construction</a:t>
            </a:r>
          </a:p>
          <a:p>
            <a:pPr marL="171450" indent="-171450">
              <a:buChar char="•"/>
            </a:pPr>
            <a:r>
              <a:rPr lang="en-CA" sz="1200" dirty="0"/>
              <a:t>Implement deep energy retrofits for 50% of existing building stock</a:t>
            </a:r>
          </a:p>
          <a:p>
            <a:pPr marL="171450" indent="-171450">
              <a:buChar char="•"/>
            </a:pPr>
            <a:r>
              <a:rPr lang="en-CA" sz="1200" dirty="0"/>
              <a:t>Position York University as a recognized leader in sustainable campus development</a:t>
            </a:r>
          </a:p>
          <a:p>
            <a:pPr marL="171450" indent="-171450"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7869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en-US" sz="1500"/>
          </a:p>
        </p:txBody>
      </p:sp>
      <p:sp>
        <p:nvSpPr>
          <p:cNvPr id="4" name="Text 1"/>
          <p:cNvSpPr/>
          <p:nvPr/>
        </p:nvSpPr>
        <p:spPr>
          <a:xfrm>
            <a:off x="656630" y="238669"/>
            <a:ext cx="9971484" cy="556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375"/>
              </a:lnSpc>
            </a:pPr>
            <a:r>
              <a:rPr lang="en-US" sz="2800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Community Engagement &amp; Mobilization Strategy</a:t>
            </a:r>
            <a:endParaRPr lang="en-US" sz="2800" b="1" dirty="0"/>
          </a:p>
        </p:txBody>
      </p:sp>
      <p:sp>
        <p:nvSpPr>
          <p:cNvPr id="5" name="Text 2"/>
          <p:cNvSpPr/>
          <p:nvPr/>
        </p:nvSpPr>
        <p:spPr>
          <a:xfrm>
            <a:off x="656630" y="1341339"/>
            <a:ext cx="10878741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Fostering a vibrant culture of sustainability and shared ownership across the York University community.</a:t>
            </a:r>
            <a:endParaRPr lang="en-US" sz="1375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30" y="1827113"/>
            <a:ext cx="445592" cy="44559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6630" y="2495451"/>
            <a:ext cx="3679825" cy="278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50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Digital Engagement &amp; Transparency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656630" y="2880817"/>
            <a:ext cx="5327948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Real-Time Campus Dashboards showing performance.</a:t>
            </a:r>
            <a:endParaRPr lang="en-US" sz="1375" dirty="0"/>
          </a:p>
        </p:txBody>
      </p:sp>
      <p:sp>
        <p:nvSpPr>
          <p:cNvPr id="9" name="Text 5"/>
          <p:cNvSpPr/>
          <p:nvPr/>
        </p:nvSpPr>
        <p:spPr>
          <a:xfrm>
            <a:off x="656630" y="3228381"/>
            <a:ext cx="5327948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#GreenYorku Social Media for impact stories.</a:t>
            </a:r>
            <a:endParaRPr lang="en-US" sz="1375" dirty="0"/>
          </a:p>
        </p:txBody>
      </p:sp>
      <p:sp>
        <p:nvSpPr>
          <p:cNvPr id="10" name="Text 6"/>
          <p:cNvSpPr/>
          <p:nvPr/>
        </p:nvSpPr>
        <p:spPr>
          <a:xfrm>
            <a:off x="656630" y="3575944"/>
            <a:ext cx="5327948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Interactive Green Building Map of features.</a:t>
            </a:r>
            <a:endParaRPr lang="en-US" sz="1375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323" y="1827113"/>
            <a:ext cx="445592" cy="44559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207323" y="2495451"/>
            <a:ext cx="4033540" cy="278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50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Participatory Programs &amp; Competitions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6207323" y="2880817"/>
            <a:ext cx="5328047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Student Green Building Ambassadors program.</a:t>
            </a:r>
            <a:endParaRPr lang="en-US" sz="1375" dirty="0"/>
          </a:p>
        </p:txBody>
      </p:sp>
      <p:sp>
        <p:nvSpPr>
          <p:cNvPr id="14" name="Text 9"/>
          <p:cNvSpPr/>
          <p:nvPr/>
        </p:nvSpPr>
        <p:spPr>
          <a:xfrm>
            <a:off x="6207323" y="3228381"/>
            <a:ext cx="5328047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"Campus as Our Lab" Research Challenges.</a:t>
            </a:r>
            <a:endParaRPr lang="en-US" sz="1375" dirty="0"/>
          </a:p>
        </p:txBody>
      </p:sp>
      <p:sp>
        <p:nvSpPr>
          <p:cNvPr id="15" name="Text 10"/>
          <p:cNvSpPr/>
          <p:nvPr/>
        </p:nvSpPr>
        <p:spPr>
          <a:xfrm>
            <a:off x="6207323" y="3575944"/>
            <a:ext cx="5328047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Inter-Building Energy Olympics.</a:t>
            </a:r>
            <a:endParaRPr lang="en-US" sz="1375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630" y="4306788"/>
            <a:ext cx="445592" cy="44559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56630" y="4975126"/>
            <a:ext cx="3583583" cy="278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50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Experiential Learning &amp; Ownership</a:t>
            </a:r>
            <a:endParaRPr lang="en-US" sz="1750" dirty="0"/>
          </a:p>
        </p:txBody>
      </p:sp>
      <p:sp>
        <p:nvSpPr>
          <p:cNvPr id="18" name="Text 12"/>
          <p:cNvSpPr/>
          <p:nvPr/>
        </p:nvSpPr>
        <p:spPr>
          <a:xfrm>
            <a:off x="656630" y="5360492"/>
            <a:ext cx="5327948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Co-Design Workshops for green spaces.</a:t>
            </a:r>
            <a:endParaRPr lang="en-US" sz="1375" dirty="0"/>
          </a:p>
        </p:txBody>
      </p:sp>
      <p:sp>
        <p:nvSpPr>
          <p:cNvPr id="19" name="Text 13"/>
          <p:cNvSpPr/>
          <p:nvPr/>
        </p:nvSpPr>
        <p:spPr>
          <a:xfrm>
            <a:off x="656630" y="5708056"/>
            <a:ext cx="5327948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Sustainability Stories video series.</a:t>
            </a:r>
            <a:endParaRPr lang="en-US" sz="1375" dirty="0"/>
          </a:p>
        </p:txBody>
      </p:sp>
      <p:sp>
        <p:nvSpPr>
          <p:cNvPr id="20" name="Text 14"/>
          <p:cNvSpPr/>
          <p:nvPr/>
        </p:nvSpPr>
        <p:spPr>
          <a:xfrm>
            <a:off x="656630" y="6055619"/>
            <a:ext cx="5327948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Green Building Career Pathways.</a:t>
            </a:r>
            <a:endParaRPr lang="en-US" sz="1375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7323" y="4306788"/>
            <a:ext cx="445592" cy="44559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6207324" y="4975126"/>
            <a:ext cx="2686348" cy="278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750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Celebration &amp; Recognition</a:t>
            </a:r>
            <a:endParaRPr lang="en-US" sz="1750" dirty="0"/>
          </a:p>
        </p:txBody>
      </p:sp>
      <p:sp>
        <p:nvSpPr>
          <p:cNvPr id="23" name="Text 16"/>
          <p:cNvSpPr/>
          <p:nvPr/>
        </p:nvSpPr>
        <p:spPr>
          <a:xfrm>
            <a:off x="6207323" y="5360492"/>
            <a:ext cx="5328047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Annual "Green Impact Awards" ceremony.</a:t>
            </a:r>
            <a:endParaRPr lang="en-US" sz="1375" dirty="0"/>
          </a:p>
        </p:txBody>
      </p:sp>
      <p:sp>
        <p:nvSpPr>
          <p:cNvPr id="24" name="Text 17"/>
          <p:cNvSpPr/>
          <p:nvPr/>
        </p:nvSpPr>
        <p:spPr>
          <a:xfrm>
            <a:off x="6207323" y="5708056"/>
            <a:ext cx="5328047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Building Dedication &amp; Legacy program.</a:t>
            </a:r>
            <a:endParaRPr lang="en-US" sz="1375" dirty="0"/>
          </a:p>
        </p:txBody>
      </p:sp>
      <p:sp>
        <p:nvSpPr>
          <p:cNvPr id="25" name="Text 18"/>
          <p:cNvSpPr/>
          <p:nvPr/>
        </p:nvSpPr>
        <p:spPr>
          <a:xfrm>
            <a:off x="6207323" y="6055619"/>
            <a:ext cx="5328047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375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Climate Action Festival community event.</a:t>
            </a:r>
            <a:endParaRPr lang="en-US" sz="1375" dirty="0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0070" y="6489997"/>
            <a:ext cx="990600" cy="21887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299938"/>
            <a:ext cx="6200081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042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E11837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Conclusion: Leading Sustainably</a:t>
            </a:r>
            <a:endParaRPr lang="en-US" sz="2800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966840"/>
            <a:ext cx="413444" cy="4134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92" y="3586957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Global Leadership</a:t>
            </a:r>
            <a:endParaRPr lang="en-US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Text 2"/>
          <p:cNvSpPr/>
          <p:nvPr/>
        </p:nvSpPr>
        <p:spPr>
          <a:xfrm>
            <a:off x="661492" y="3944641"/>
            <a:ext cx="348515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Position York as a pioneer, boosting rankings and contributing to global sustainability efforts.</a:t>
            </a:r>
            <a:endParaRPr lang="en-US" sz="14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322" y="2966840"/>
            <a:ext cx="413444" cy="41344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53322" y="3586957"/>
            <a:ext cx="326241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Financial &amp; Environmental Impact</a:t>
            </a:r>
            <a:endParaRPr lang="en-US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Text 4"/>
          <p:cNvSpPr/>
          <p:nvPr/>
        </p:nvSpPr>
        <p:spPr>
          <a:xfrm>
            <a:off x="4353322" y="3944641"/>
            <a:ext cx="348525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Achieve significant cost savings, reduce environmental footprint, and build a resilient campus.</a:t>
            </a:r>
            <a:endParaRPr lang="en-US" sz="14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5252" y="2966840"/>
            <a:ext cx="413444" cy="41344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45252" y="3586957"/>
            <a:ext cx="20798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000"/>
              </a:lnSpc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IBM Plex Sans Semi Bold" pitchFamily="34" charset="0"/>
                <a:ea typeface="IBM Plex Sans Semi Bold" pitchFamily="34" charset="-122"/>
                <a:cs typeface="IBM Plex Sans Semi Bold" pitchFamily="34" charset="-120"/>
              </a:rPr>
              <a:t>Enriched Campus Life</a:t>
            </a:r>
            <a:endParaRPr lang="en-US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1" name="Text 6"/>
          <p:cNvSpPr/>
          <p:nvPr/>
        </p:nvSpPr>
        <p:spPr>
          <a:xfrm>
            <a:off x="8045252" y="3944641"/>
            <a:ext cx="348525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083"/>
              </a:lnSpc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ea typeface="IBM Plex Sans" pitchFamily="34" charset="-122"/>
                <a:cs typeface="IBM Plex Sans" pitchFamily="34" charset="-120"/>
              </a:rPr>
              <a:t>Elevate student experience, research, and teaching through an innovative living laboratory.</a:t>
            </a:r>
            <a:endParaRPr lang="en-US" sz="14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8181" y="6470073"/>
            <a:ext cx="1084655" cy="2396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3">
      <a:dk1>
        <a:srgbClr val="000000"/>
      </a:dk1>
      <a:lt1>
        <a:srgbClr val="FFFFFF"/>
      </a:lt1>
      <a:dk2>
        <a:srgbClr val="AF1F24"/>
      </a:dk2>
      <a:lt2>
        <a:srgbClr val="F2F2F2"/>
      </a:lt2>
      <a:accent1>
        <a:srgbClr val="E11837"/>
      </a:accent1>
      <a:accent2>
        <a:srgbClr val="686361"/>
      </a:accent2>
      <a:accent3>
        <a:srgbClr val="7F1516"/>
      </a:accent3>
      <a:accent4>
        <a:srgbClr val="3EC2ED"/>
      </a:accent4>
      <a:accent5>
        <a:srgbClr val="AFE1F3"/>
      </a:accent5>
      <a:accent6>
        <a:srgbClr val="D6D0CA"/>
      </a:accent6>
      <a:hlink>
        <a:srgbClr val="E21E38"/>
      </a:hlink>
      <a:folHlink>
        <a:srgbClr val="AF1F24"/>
      </a:folHlink>
    </a:clrScheme>
    <a:fontScheme name="YorkU">
      <a:majorFont>
        <a:latin typeface="IBM Plex Sans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 Light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YorkU PPT Template_Imagery" id="{E4258DF4-DDDF-164E-B7B6-E787C9817B85}" vid="{CD53DC2D-C4BD-8246-8E56-F6BAAAF9BB4D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225f0ed-8ea0-4b23-9f3d-1d76fb253fb9" xsi:nil="true"/>
    <lcf76f155ced4ddcb4097134ff3c332f xmlns="0f671226-0a5f-4834-9971-fc9ade0126e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ED8BDA67C953418E64DDC62E9848D6" ma:contentTypeVersion="18" ma:contentTypeDescription="Create a new document." ma:contentTypeScope="" ma:versionID="8db4dd6ba9b729cf181f1e554b1bd718">
  <xsd:schema xmlns:xsd="http://www.w3.org/2001/XMLSchema" xmlns:xs="http://www.w3.org/2001/XMLSchema" xmlns:p="http://schemas.microsoft.com/office/2006/metadata/properties" xmlns:ns2="0f671226-0a5f-4834-9971-fc9ade0126eb" xmlns:ns3="7225f0ed-8ea0-4b23-9f3d-1d76fb253fb9" targetNamespace="http://schemas.microsoft.com/office/2006/metadata/properties" ma:root="true" ma:fieldsID="873325ed52459bdc226823c4d953146b" ns2:_="" ns3:_="">
    <xsd:import namespace="0f671226-0a5f-4834-9971-fc9ade0126eb"/>
    <xsd:import namespace="7225f0ed-8ea0-4b23-9f3d-1d76fb253f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671226-0a5f-4834-9971-fc9ade0126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71e4e8f-6a1f-4875-a71b-ff038a1f7e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25f0ed-8ea0-4b23-9f3d-1d76fb253fb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5dd70f3-fb87-4688-b14e-392cb52bcbe7}" ma:internalName="TaxCatchAll" ma:showField="CatchAllData" ma:web="7225f0ed-8ea0-4b23-9f3d-1d76fb253f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53B264-B363-4367-B962-2B60C5A49F96}">
  <ds:schemaRefs>
    <ds:schemaRef ds:uri="http://www.w3.org/XML/1998/namespace"/>
    <ds:schemaRef ds:uri="http://purl.org/dc/elements/1.1/"/>
    <ds:schemaRef ds:uri="http://schemas.microsoft.com/office/infopath/2007/PartnerControls"/>
    <ds:schemaRef ds:uri="a6827c7f-7b0c-43f8-b53a-c465bfd9be28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c856c6c8-7c6c-4f73-ab83-da69440cf8a0"/>
    <ds:schemaRef ds:uri="http://purl.org/dc/dcmitype/"/>
    <ds:schemaRef ds:uri="7225f0ed-8ea0-4b23-9f3d-1d76fb253fb9"/>
    <ds:schemaRef ds:uri="0f671226-0a5f-4834-9971-fc9ade0126eb"/>
  </ds:schemaRefs>
</ds:datastoreItem>
</file>

<file path=customXml/itemProps2.xml><?xml version="1.0" encoding="utf-8"?>
<ds:datastoreItem xmlns:ds="http://schemas.openxmlformats.org/officeDocument/2006/customXml" ds:itemID="{8279CCE2-AC93-4E01-B91C-1516DF93C2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6316F-EA76-4959-8C2B-AC301E5FCF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671226-0a5f-4834-9971-fc9ade0126eb"/>
    <ds:schemaRef ds:uri="7225f0ed-8ea0-4b23-9f3d-1d76fb253f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1732</TotalTime>
  <Words>3850</Words>
  <Application>Microsoft Macintosh PowerPoint</Application>
  <PresentationFormat>Widescreen</PresentationFormat>
  <Paragraphs>475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5" baseType="lpstr">
      <vt:lpstr>IBM Plex Serif ExtLt</vt:lpstr>
      <vt:lpstr>IBM Plex Serif</vt:lpstr>
      <vt:lpstr>IBM Plex Sans Light</vt:lpstr>
      <vt:lpstr>Calibri</vt:lpstr>
      <vt:lpstr>Times New Roman</vt:lpstr>
      <vt:lpstr>Aptos</vt:lpstr>
      <vt:lpstr>Courier New</vt:lpstr>
      <vt:lpstr>IBM Plex Serif Medm</vt:lpstr>
      <vt:lpstr>Wingdings</vt:lpstr>
      <vt:lpstr>IBM Plex Sans ExtraLight</vt:lpstr>
      <vt:lpstr>Arial</vt:lpstr>
      <vt:lpstr>IBM Plex Sans Medium</vt:lpstr>
      <vt:lpstr>IBM Plex Sans</vt:lpstr>
      <vt:lpstr>IBM Plex Sans Semi Bold</vt:lpstr>
      <vt:lpstr>IBM Plex Sans SemiBold</vt:lpstr>
      <vt:lpstr>Office Theme</vt:lpstr>
      <vt:lpstr>1_Office Theme</vt:lpstr>
      <vt:lpstr>Proposed YU Green Building Standards  Prepared by: Desmond Asiedu For: YU Office of Sustainability</vt:lpstr>
      <vt:lpstr>PowerPoint Presentation</vt:lpstr>
      <vt:lpstr>PowerPoint Presentation</vt:lpstr>
      <vt:lpstr>PowerPoint Presentation</vt:lpstr>
      <vt:lpstr>PowerPoint Presentation</vt:lpstr>
      <vt:lpstr>Introduction and Research Objectives</vt:lpstr>
      <vt:lpstr>Benchmarks Assessed</vt:lpstr>
      <vt:lpstr>Updates since 2024 Draft Report (1)</vt:lpstr>
      <vt:lpstr>Updates since 2024 Draft Report (2)</vt:lpstr>
      <vt:lpstr>Overview of Assessed Green Building Standards</vt:lpstr>
      <vt:lpstr>Overview of Assessed Green Building Standards cont’d.</vt:lpstr>
      <vt:lpstr>Overview of Assessed Peer Higher Education Institutions</vt:lpstr>
      <vt:lpstr>Snapshot of Proposed YU Building Standard (1)</vt:lpstr>
      <vt:lpstr>Snapshot of Proposed YU Building Standard (2)</vt:lpstr>
      <vt:lpstr>Snapshot of Proposed YU Building Standard (3)</vt:lpstr>
      <vt:lpstr>The Next Steps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Proposed YU Green Building Standard</dc:title>
  <dc:subject/>
  <dc:creator>Desmond Asiedu</dc:creator>
  <cp:keywords/>
  <dc:description/>
  <cp:lastModifiedBy>Nicole Arsenault</cp:lastModifiedBy>
  <cp:revision>14</cp:revision>
  <cp:lastPrinted>2020-10-09T19:05:38Z</cp:lastPrinted>
  <dcterms:created xsi:type="dcterms:W3CDTF">2024-09-15T01:07:31Z</dcterms:created>
  <dcterms:modified xsi:type="dcterms:W3CDTF">2026-06-12T18:57:32Z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0x0101001C3D870264C88E4BB7CE7FD73CB3CA4B</vt:lpwstr>
  </property>
  <property fmtid="{D5CDD505-2E9C-101B-9397-08002B2CF9AE}" pid="3" name="MediaServiceImageTags">
    <vt:lpwstr/>
  </property>
</Properties>
</file>