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  <p:sldId id="259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9C6665-F685-B943-92C9-633FD3626081}" v="2" dt="2023-09-25T17:48:02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1"/>
    <p:restoredTop sz="94694"/>
  </p:normalViewPr>
  <p:slideViewPr>
    <p:cSldViewPr snapToGrid="0">
      <p:cViewPr varScale="1">
        <p:scale>
          <a:sx n="117" d="100"/>
          <a:sy n="117" d="100"/>
        </p:scale>
        <p:origin x="8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e Florentin" userId="c1324118-2e2a-474c-b3f9-9b7ea9b7f657" providerId="ADAL" clId="{D29C6665-F685-B943-92C9-633FD3626081}"/>
    <pc:docChg chg="undo custSel addSld modSld">
      <pc:chgData name="Valerie Florentin" userId="c1324118-2e2a-474c-b3f9-9b7ea9b7f657" providerId="ADAL" clId="{D29C6665-F685-B943-92C9-633FD3626081}" dt="2023-10-15T19:42:18.628" v="199" actId="478"/>
      <pc:docMkLst>
        <pc:docMk/>
      </pc:docMkLst>
      <pc:sldChg chg="delSp mod">
        <pc:chgData name="Valerie Florentin" userId="c1324118-2e2a-474c-b3f9-9b7ea9b7f657" providerId="ADAL" clId="{D29C6665-F685-B943-92C9-633FD3626081}" dt="2023-10-15T19:42:18.628" v="199" actId="478"/>
        <pc:sldMkLst>
          <pc:docMk/>
          <pc:sldMk cId="2381557496" sldId="256"/>
        </pc:sldMkLst>
        <pc:spChg chg="del">
          <ac:chgData name="Valerie Florentin" userId="c1324118-2e2a-474c-b3f9-9b7ea9b7f657" providerId="ADAL" clId="{D29C6665-F685-B943-92C9-633FD3626081}" dt="2023-10-15T19:42:18.628" v="199" actId="478"/>
          <ac:spMkLst>
            <pc:docMk/>
            <pc:sldMk cId="2381557496" sldId="256"/>
            <ac:spMk id="3" creationId="{FF07F8F4-DD5A-B93C-4969-C65F6BBA55DF}"/>
          </ac:spMkLst>
        </pc:spChg>
      </pc:sldChg>
      <pc:sldChg chg="modSp mod">
        <pc:chgData name="Valerie Florentin" userId="c1324118-2e2a-474c-b3f9-9b7ea9b7f657" providerId="ADAL" clId="{D29C6665-F685-B943-92C9-633FD3626081}" dt="2023-09-25T17:49:26.274" v="193" actId="255"/>
        <pc:sldMkLst>
          <pc:docMk/>
          <pc:sldMk cId="141491190" sldId="259"/>
        </pc:sldMkLst>
        <pc:spChg chg="mod">
          <ac:chgData name="Valerie Florentin" userId="c1324118-2e2a-474c-b3f9-9b7ea9b7f657" providerId="ADAL" clId="{D29C6665-F685-B943-92C9-633FD3626081}" dt="2023-09-25T17:49:26.274" v="193" actId="255"/>
          <ac:spMkLst>
            <pc:docMk/>
            <pc:sldMk cId="141491190" sldId="259"/>
            <ac:spMk id="4" creationId="{B9E43D05-1BB7-5C53-3C7A-21CBD7DDEA65}"/>
          </ac:spMkLst>
        </pc:spChg>
      </pc:sldChg>
      <pc:sldChg chg="modSp mod">
        <pc:chgData name="Valerie Florentin" userId="c1324118-2e2a-474c-b3f9-9b7ea9b7f657" providerId="ADAL" clId="{D29C6665-F685-B943-92C9-633FD3626081}" dt="2023-10-15T19:41:51.781" v="196" actId="14100"/>
        <pc:sldMkLst>
          <pc:docMk/>
          <pc:sldMk cId="1356703638" sldId="260"/>
        </pc:sldMkLst>
        <pc:spChg chg="mod">
          <ac:chgData name="Valerie Florentin" userId="c1324118-2e2a-474c-b3f9-9b7ea9b7f657" providerId="ADAL" clId="{D29C6665-F685-B943-92C9-633FD3626081}" dt="2023-10-15T19:41:51.781" v="196" actId="14100"/>
          <ac:spMkLst>
            <pc:docMk/>
            <pc:sldMk cId="1356703638" sldId="260"/>
            <ac:spMk id="4" creationId="{56B5AE87-FCA9-CA31-C957-E3239188152E}"/>
          </ac:spMkLst>
        </pc:spChg>
      </pc:sldChg>
      <pc:sldChg chg="modSp mod">
        <pc:chgData name="Valerie Florentin" userId="c1324118-2e2a-474c-b3f9-9b7ea9b7f657" providerId="ADAL" clId="{D29C6665-F685-B943-92C9-633FD3626081}" dt="2023-10-15T19:41:56.787" v="197" actId="14100"/>
        <pc:sldMkLst>
          <pc:docMk/>
          <pc:sldMk cId="2811065583" sldId="261"/>
        </pc:sldMkLst>
        <pc:spChg chg="mod">
          <ac:chgData name="Valerie Florentin" userId="c1324118-2e2a-474c-b3f9-9b7ea9b7f657" providerId="ADAL" clId="{D29C6665-F685-B943-92C9-633FD3626081}" dt="2023-10-15T19:41:56.787" v="197" actId="14100"/>
          <ac:spMkLst>
            <pc:docMk/>
            <pc:sldMk cId="2811065583" sldId="261"/>
            <ac:spMk id="4" creationId="{56B5AE87-FCA9-CA31-C957-E3239188152E}"/>
          </ac:spMkLst>
        </pc:spChg>
      </pc:sldChg>
      <pc:sldChg chg="modSp mod">
        <pc:chgData name="Valerie Florentin" userId="c1324118-2e2a-474c-b3f9-9b7ea9b7f657" providerId="ADAL" clId="{D29C6665-F685-B943-92C9-633FD3626081}" dt="2023-10-15T19:42:03.083" v="198" actId="14100"/>
        <pc:sldMkLst>
          <pc:docMk/>
          <pc:sldMk cId="4057662854" sldId="262"/>
        </pc:sldMkLst>
        <pc:spChg chg="mod">
          <ac:chgData name="Valerie Florentin" userId="c1324118-2e2a-474c-b3f9-9b7ea9b7f657" providerId="ADAL" clId="{D29C6665-F685-B943-92C9-633FD3626081}" dt="2023-10-15T19:42:03.083" v="198" actId="14100"/>
          <ac:spMkLst>
            <pc:docMk/>
            <pc:sldMk cId="4057662854" sldId="262"/>
            <ac:spMk id="4" creationId="{56B5AE87-FCA9-CA31-C957-E3239188152E}"/>
          </ac:spMkLst>
        </pc:spChg>
      </pc:sldChg>
      <pc:sldChg chg="addSp delSp modSp add mod modNotesTx">
        <pc:chgData name="Valerie Florentin" userId="c1324118-2e2a-474c-b3f9-9b7ea9b7f657" providerId="ADAL" clId="{D29C6665-F685-B943-92C9-633FD3626081}" dt="2023-10-15T19:41:46.786" v="195" actId="14100"/>
        <pc:sldMkLst>
          <pc:docMk/>
          <pc:sldMk cId="1256742654" sldId="263"/>
        </pc:sldMkLst>
        <pc:spChg chg="add mod">
          <ac:chgData name="Valerie Florentin" userId="c1324118-2e2a-474c-b3f9-9b7ea9b7f657" providerId="ADAL" clId="{D29C6665-F685-B943-92C9-633FD3626081}" dt="2023-10-15T19:41:46.786" v="195" actId="14100"/>
          <ac:spMkLst>
            <pc:docMk/>
            <pc:sldMk cId="1256742654" sldId="263"/>
            <ac:spMk id="4" creationId="{051A6B0A-31EE-0E0E-ACB8-ECF7A3E62F66}"/>
          </ac:spMkLst>
        </pc:spChg>
        <pc:picChg chg="del">
          <ac:chgData name="Valerie Florentin" userId="c1324118-2e2a-474c-b3f9-9b7ea9b7f657" providerId="ADAL" clId="{D29C6665-F685-B943-92C9-633FD3626081}" dt="2023-09-25T17:39:23.537" v="1" actId="478"/>
          <ac:picMkLst>
            <pc:docMk/>
            <pc:sldMk cId="1256742654" sldId="263"/>
            <ac:picMk id="5" creationId="{D75743CF-E23D-1342-0339-AC23AA5F307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77552-94DC-C042-A148-F7C60D8A2B99}" type="datetimeFigureOut">
              <a:rPr lang="fr-FR" smtClean="0"/>
              <a:t>15/10/2023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3C06B-A144-C24F-B1EF-92DEB983B8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84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 syllabus </a:t>
            </a:r>
            <a:r>
              <a:rPr lang="fr-FR" dirty="0" err="1"/>
              <a:t>is</a:t>
            </a:r>
            <a:r>
              <a:rPr lang="fr-FR" dirty="0"/>
              <a:t> NOT a </a:t>
            </a:r>
            <a:r>
              <a:rPr lang="fr-FR" dirty="0" err="1"/>
              <a:t>contract</a:t>
            </a:r>
            <a:r>
              <a:rPr lang="fr-FR" dirty="0"/>
              <a:t>, </a:t>
            </a:r>
            <a:r>
              <a:rPr lang="fr-FR" dirty="0" err="1"/>
              <a:t>nor</a:t>
            </a:r>
            <a:r>
              <a:rPr lang="fr-FR" dirty="0"/>
              <a:t> a </a:t>
            </a:r>
            <a:r>
              <a:rPr lang="fr-FR" dirty="0" err="1"/>
              <a:t>list</a:t>
            </a:r>
            <a:r>
              <a:rPr lang="fr-FR" dirty="0"/>
              <a:t> of dos and </a:t>
            </a:r>
            <a:r>
              <a:rPr lang="fr-FR" dirty="0" err="1"/>
              <a:t>donts</a:t>
            </a:r>
            <a:r>
              <a:rPr lang="fr-FR" dirty="0"/>
              <a:t>,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should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43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690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45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37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Research</a:t>
            </a:r>
            <a:r>
              <a:rPr lang="fr-FR" dirty="0"/>
              <a:t> shows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students</a:t>
            </a:r>
            <a:r>
              <a:rPr lang="fr-FR" dirty="0"/>
              <a:t> </a:t>
            </a:r>
            <a:r>
              <a:rPr lang="fr-FR" dirty="0" err="1"/>
              <a:t>expecting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bored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bored</a:t>
            </a:r>
            <a:r>
              <a:rPr lang="fr-FR" dirty="0"/>
              <a:t>, and </a:t>
            </a:r>
            <a:r>
              <a:rPr lang="fr-FR" dirty="0" err="1"/>
              <a:t>that</a:t>
            </a:r>
            <a:r>
              <a:rPr lang="fr-FR" dirty="0"/>
              <a:t> the </a:t>
            </a:r>
            <a:r>
              <a:rPr lang="fr-FR" dirty="0" err="1"/>
              <a:t>perceived</a:t>
            </a:r>
            <a:r>
              <a:rPr lang="fr-FR" dirty="0"/>
              <a:t> </a:t>
            </a:r>
            <a:r>
              <a:rPr lang="fr-FR" dirty="0" err="1"/>
              <a:t>boredom</a:t>
            </a:r>
            <a:r>
              <a:rPr lang="fr-FR" dirty="0"/>
              <a:t> of the </a:t>
            </a:r>
            <a:r>
              <a:rPr lang="fr-FR" dirty="0" err="1"/>
              <a:t>instructor</a:t>
            </a:r>
            <a:r>
              <a:rPr lang="fr-FR" dirty="0"/>
              <a:t> </a:t>
            </a:r>
            <a:r>
              <a:rPr lang="fr-FR" dirty="0" err="1"/>
              <a:t>increases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own</a:t>
            </a:r>
            <a:r>
              <a:rPr lang="fr-FR" dirty="0"/>
              <a:t> </a:t>
            </a:r>
            <a:r>
              <a:rPr lang="fr-FR" dirty="0" err="1"/>
              <a:t>boredom</a:t>
            </a:r>
            <a:r>
              <a:rPr lang="fr-FR" dirty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367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545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3C06B-A144-C24F-B1EF-92DEB983B8F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19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4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57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00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01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3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17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4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9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1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44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10/15/23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89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1158AC-8F07-40BA-902E-5DA80CFBA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 fontScale="90000"/>
          </a:bodyPr>
          <a:lstStyle/>
          <a:p>
            <a:r>
              <a:rPr lang="fr-FR" sz="8000" dirty="0"/>
              <a:t>Motivation + Syllabus =?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4B557"/>
          </a:solidFill>
          <a:ln w="38100" cap="rnd">
            <a:solidFill>
              <a:srgbClr val="44B557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ful drops of water">
            <a:extLst>
              <a:ext uri="{FF2B5EF4-FFF2-40B4-BE49-F238E27FC236}">
                <a16:creationId xmlns:a16="http://schemas.microsoft.com/office/drawing/2014/main" id="{7807A68D-4477-E980-8A63-EBAB65B09C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41" r="2070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155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CA" sz="6800" dirty="0">
                <a:solidFill>
                  <a:schemeClr val="bg1"/>
                </a:solidFill>
              </a:rPr>
              <a:t>Why?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75743CF-E23D-1342-0339-AC23AA5F3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45453" y="2754428"/>
            <a:ext cx="5301093" cy="3702351"/>
          </a:xfrm>
        </p:spPr>
      </p:pic>
    </p:spTree>
    <p:extLst>
      <p:ext uri="{BB962C8B-B14F-4D97-AF65-F5344CB8AC3E}">
        <p14:creationId xmlns:p14="http://schemas.microsoft.com/office/powerpoint/2010/main" val="3531069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CA" sz="6800" dirty="0">
                <a:solidFill>
                  <a:schemeClr val="bg1"/>
                </a:solidFill>
              </a:rPr>
              <a:t>Why?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1A6B0A-31EE-0E0E-ACB8-ECF7A3E62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7414"/>
            <a:ext cx="10515600" cy="3833929"/>
          </a:xfrm>
        </p:spPr>
        <p:txBody>
          <a:bodyPr/>
          <a:lstStyle/>
          <a:p>
            <a:r>
              <a:rPr lang="en-CA" dirty="0"/>
              <a:t>“Researchers have found that strong course design has been linked to positive outcomes such as increased student satisfaction, retention, and achievement of student learning outcomes in college” (Harrington &amp; Thomas, 2018, p. 1)</a:t>
            </a:r>
          </a:p>
          <a:p>
            <a:r>
              <a:rPr lang="en-CA" dirty="0"/>
              <a:t>Another study “found that students formed long-lasting impressions of their professors after the very first class where professors discussed course expectations” (Harrington &amp; Thomas, 2018, p. 10)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674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CA" sz="6800" dirty="0" err="1">
                <a:solidFill>
                  <a:schemeClr val="bg1"/>
                </a:solidFill>
              </a:rPr>
              <a:t>WhAT</a:t>
            </a:r>
            <a:r>
              <a:rPr lang="en-CA" sz="6800" dirty="0">
                <a:solidFill>
                  <a:schemeClr val="bg1"/>
                </a:solidFill>
              </a:rPr>
              <a:t> IF?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6E0B24A2-932A-71A8-1CB1-287766981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0208" b="10055"/>
          <a:stretch/>
        </p:blipFill>
        <p:spPr>
          <a:xfrm>
            <a:off x="2760261" y="2608735"/>
            <a:ext cx="6668430" cy="3987943"/>
          </a:xfrm>
        </p:spPr>
      </p:pic>
    </p:spTree>
    <p:extLst>
      <p:ext uri="{BB962C8B-B14F-4D97-AF65-F5344CB8AC3E}">
        <p14:creationId xmlns:p14="http://schemas.microsoft.com/office/powerpoint/2010/main" val="319023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CA" sz="6800" dirty="0">
                <a:solidFill>
                  <a:schemeClr val="bg1"/>
                </a:solidFill>
              </a:rPr>
              <a:t>COSMETIC CHANGES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B5AE87-FCA9-CA31-C957-E3239188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7414"/>
            <a:ext cx="10515600" cy="3833930"/>
          </a:xfrm>
        </p:spPr>
        <p:txBody>
          <a:bodyPr>
            <a:normAutofit/>
          </a:bodyPr>
          <a:lstStyle/>
          <a:p>
            <a:r>
              <a:rPr lang="en-CA" dirty="0"/>
              <a:t>Add graphs to help with comprehension (pie charts for assignments weight; study cycle) and work on the layout</a:t>
            </a:r>
          </a:p>
          <a:p>
            <a:r>
              <a:rPr lang="en-CA" dirty="0"/>
              <a:t>Forgo the usual clauses stating The students will… The instructor will… </a:t>
            </a:r>
          </a:p>
          <a:p>
            <a:pPr lvl="1"/>
            <a:r>
              <a:rPr lang="en-CA" dirty="0"/>
              <a:t>Instead, use You and I</a:t>
            </a:r>
          </a:p>
          <a:p>
            <a:r>
              <a:rPr lang="en-CA" dirty="0"/>
              <a:t>Try to put a friendly positive spin to your usual clauses: </a:t>
            </a:r>
          </a:p>
          <a:p>
            <a:pPr lvl="1"/>
            <a:r>
              <a:rPr lang="en-CA" dirty="0"/>
              <a:t>“I welcome you to contact me outside of class and student hours” VS “If you need to contact me outside of office hours, you may e-mail me”</a:t>
            </a:r>
          </a:p>
          <a:p>
            <a:pPr lvl="1"/>
            <a:r>
              <a:rPr lang="en-CA" dirty="0"/>
              <a:t> “I hope you actively participate in the course” VS “Come prepared to actively participate in this course” </a:t>
            </a:r>
          </a:p>
        </p:txBody>
      </p:sp>
    </p:spTree>
    <p:extLst>
      <p:ext uri="{BB962C8B-B14F-4D97-AF65-F5344CB8AC3E}">
        <p14:creationId xmlns:p14="http://schemas.microsoft.com/office/powerpoint/2010/main" val="1356703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CA" sz="6800" dirty="0">
                <a:solidFill>
                  <a:schemeClr val="bg1"/>
                </a:solidFill>
              </a:rPr>
              <a:t>A few additions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B5AE87-FCA9-CA31-C957-E3239188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7414"/>
            <a:ext cx="10515600" cy="3833930"/>
          </a:xfrm>
        </p:spPr>
        <p:txBody>
          <a:bodyPr>
            <a:normAutofit/>
          </a:bodyPr>
          <a:lstStyle/>
          <a:p>
            <a:r>
              <a:rPr lang="en-CA" dirty="0"/>
              <a:t>What about a welcoming statement, maybe introducing the course and showing what’s great about it?</a:t>
            </a:r>
          </a:p>
          <a:p>
            <a:r>
              <a:rPr lang="en-CA" dirty="0"/>
              <a:t>What about a brief teaching statement, or a short presentation?</a:t>
            </a:r>
          </a:p>
          <a:p>
            <a:r>
              <a:rPr lang="en-CA" dirty="0"/>
              <a:t>What about transparency in the assignments? Explain how they’re related to the learning outcomes and what is expected (maybe using Bloom taxonomy, or any other)</a:t>
            </a:r>
          </a:p>
          <a:p>
            <a:r>
              <a:rPr lang="en-CA" dirty="0"/>
              <a:t>What about a short paragraph on how to succeed?</a:t>
            </a:r>
          </a:p>
          <a:p>
            <a:r>
              <a:rPr lang="en-CA" dirty="0"/>
              <a:t>What about resources? Both in-class </a:t>
            </a:r>
            <a:r>
              <a:rPr lang="en-CA"/>
              <a:t>and outside of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106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CA" sz="6800" dirty="0">
                <a:solidFill>
                  <a:schemeClr val="bg1"/>
                </a:solidFill>
              </a:rPr>
              <a:t>A major upheaval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B5AE87-FCA9-CA31-C957-E3239188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7414"/>
            <a:ext cx="10515600" cy="383393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Start anew: what are the learning outcomes of your class?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are the best assignments to check that those outcomes are met?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What are the activities you need to do in class to ensure that those outcomes are met?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Transpose that into your syllabus, in four columns: the date, what’s due on that day, the topic, and the things to do for next class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Don’t forget about the cosmetic changes and the additions!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57662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rgbClr val="44B557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A47D09-D3C7-38F8-6F8C-7DAD8E24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fr-FR" sz="6800" dirty="0">
                <a:solidFill>
                  <a:schemeClr val="bg1"/>
                </a:solidFill>
              </a:rPr>
              <a:t>Bibliography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E43D05-1BB7-5C53-3C7A-21CBD7DDE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7414"/>
            <a:ext cx="10515600" cy="3833930"/>
          </a:xfrm>
        </p:spPr>
        <p:txBody>
          <a:bodyPr>
            <a:normAutofit/>
          </a:bodyPr>
          <a:lstStyle/>
          <a:p>
            <a:r>
              <a:rPr lang="en-CA" dirty="0">
                <a:ea typeface="Calibri" panose="020F0502020204030204" pitchFamily="34" charset="0"/>
              </a:rPr>
              <a:t>Christine Harrington, </a:t>
            </a:r>
            <a:r>
              <a:rPr lang="en-CA" dirty="0">
                <a:effectLst/>
                <a:ea typeface="Calibri" panose="020F0502020204030204" pitchFamily="34" charset="0"/>
              </a:rPr>
              <a:t>Melissa Thomas (2018). </a:t>
            </a:r>
            <a:r>
              <a:rPr lang="en-CA" i="1" dirty="0">
                <a:effectLst/>
                <a:ea typeface="Calibri" panose="020F0502020204030204" pitchFamily="34" charset="0"/>
              </a:rPr>
              <a:t>Designing A Motivational Syllabus: Creating a Learning Path for Student Engagement</a:t>
            </a:r>
            <a:r>
              <a:rPr lang="en-CA" dirty="0">
                <a:effectLst/>
                <a:ea typeface="Calibri" panose="020F0502020204030204" pitchFamily="34" charset="0"/>
              </a:rPr>
              <a:t>. Bloomfield: Routledge.</a:t>
            </a:r>
          </a:p>
          <a:p>
            <a:r>
              <a:rPr lang="en-CA" dirty="0">
                <a:effectLst/>
                <a:ea typeface="Calibri" panose="020F0502020204030204" pitchFamily="34" charset="0"/>
              </a:rPr>
              <a:t>Katy Y. Y. Tam, </a:t>
            </a:r>
            <a:r>
              <a:rPr lang="en-CA" dirty="0" err="1">
                <a:effectLst/>
                <a:ea typeface="Calibri" panose="020F0502020204030204" pitchFamily="34" charset="0"/>
              </a:rPr>
              <a:t>Wijnand</a:t>
            </a:r>
            <a:r>
              <a:rPr lang="en-CA" dirty="0">
                <a:effectLst/>
                <a:ea typeface="Calibri" panose="020F0502020204030204" pitchFamily="34" charset="0"/>
              </a:rPr>
              <a:t> A. P. Van Tilburg, Christian S. Chan (2023). “Whatever will bore, will bore: The mere anticipation of boredom exacerbates its occurrence in lectures”. </a:t>
            </a:r>
            <a:r>
              <a:rPr lang="en-CA" i="1" dirty="0">
                <a:ea typeface="Calibri" panose="020F0502020204030204" pitchFamily="34" charset="0"/>
              </a:rPr>
              <a:t>British Journal of Educational Psychology</a:t>
            </a:r>
            <a:r>
              <a:rPr lang="en-CA" dirty="0">
                <a:ea typeface="Calibri" panose="020F0502020204030204" pitchFamily="34" charset="0"/>
              </a:rPr>
              <a:t>, vol. 93(1), pp. 198-210. </a:t>
            </a:r>
          </a:p>
          <a:p>
            <a:r>
              <a:rPr lang="fr-FR" dirty="0">
                <a:solidFill>
                  <a:srgbClr val="2C2C2C"/>
                </a:solidFill>
              </a:rPr>
              <a:t>Suzanne </a:t>
            </a:r>
            <a:r>
              <a:rPr lang="fr-FR" dirty="0" err="1">
                <a:solidFill>
                  <a:srgbClr val="2C2C2C"/>
                </a:solidFill>
              </a:rPr>
              <a:t>Tapp</a:t>
            </a:r>
            <a:r>
              <a:rPr lang="fr-FR" dirty="0">
                <a:solidFill>
                  <a:srgbClr val="2C2C2C"/>
                </a:solidFill>
              </a:rPr>
              <a:t>, Allison </a:t>
            </a:r>
            <a:r>
              <a:rPr lang="fr-FR" dirty="0" err="1">
                <a:solidFill>
                  <a:srgbClr val="2C2C2C"/>
                </a:solidFill>
              </a:rPr>
              <a:t>Boye</a:t>
            </a:r>
            <a:r>
              <a:rPr lang="fr-FR" dirty="0">
                <a:solidFill>
                  <a:srgbClr val="2C2C2C"/>
                </a:solidFill>
              </a:rPr>
              <a:t>, </a:t>
            </a:r>
            <a:r>
              <a:rPr lang="fr-FR" dirty="0" err="1">
                <a:solidFill>
                  <a:srgbClr val="2C2C2C"/>
                </a:solidFill>
              </a:rPr>
              <a:t>Mary-Ann</a:t>
            </a:r>
            <a:r>
              <a:rPr lang="fr-FR" dirty="0">
                <a:solidFill>
                  <a:srgbClr val="2C2C2C"/>
                </a:solidFill>
              </a:rPr>
              <a:t> </a:t>
            </a:r>
            <a:r>
              <a:rPr lang="fr-FR" dirty="0" err="1">
                <a:solidFill>
                  <a:srgbClr val="2C2C2C"/>
                </a:solidFill>
              </a:rPr>
              <a:t>Winkelmes</a:t>
            </a:r>
            <a:r>
              <a:rPr lang="fr-FR" dirty="0">
                <a:solidFill>
                  <a:srgbClr val="2C2C2C"/>
                </a:solidFill>
              </a:rPr>
              <a:t>, </a:t>
            </a:r>
            <a:r>
              <a:rPr lang="fr-FR" dirty="0" err="1">
                <a:solidFill>
                  <a:srgbClr val="2C2C2C"/>
                </a:solidFill>
              </a:rPr>
              <a:t>eds</a:t>
            </a:r>
            <a:r>
              <a:rPr lang="fr-FR" dirty="0">
                <a:solidFill>
                  <a:srgbClr val="2C2C2C"/>
                </a:solidFill>
              </a:rPr>
              <a:t> (2019). </a:t>
            </a:r>
            <a:r>
              <a:rPr lang="fr-FR" i="1" dirty="0">
                <a:solidFill>
                  <a:srgbClr val="2C2C2C"/>
                </a:solidFill>
              </a:rPr>
              <a:t>Transparent Design in </a:t>
            </a:r>
            <a:r>
              <a:rPr lang="fr-FR" i="1" dirty="0" err="1">
                <a:solidFill>
                  <a:srgbClr val="2C2C2C"/>
                </a:solidFill>
              </a:rPr>
              <a:t>Higher</a:t>
            </a:r>
            <a:r>
              <a:rPr lang="fr-FR" i="1" dirty="0">
                <a:solidFill>
                  <a:srgbClr val="2C2C2C"/>
                </a:solidFill>
              </a:rPr>
              <a:t> Education </a:t>
            </a:r>
            <a:r>
              <a:rPr lang="fr-FR" i="1" dirty="0" err="1">
                <a:solidFill>
                  <a:srgbClr val="2C2C2C"/>
                </a:solidFill>
              </a:rPr>
              <a:t>Teaching</a:t>
            </a:r>
            <a:r>
              <a:rPr lang="fr-FR" i="1" dirty="0">
                <a:solidFill>
                  <a:srgbClr val="2C2C2C"/>
                </a:solidFill>
              </a:rPr>
              <a:t> and Leadership: a Guide to </a:t>
            </a:r>
            <a:r>
              <a:rPr lang="fr-FR" i="1" dirty="0" err="1">
                <a:solidFill>
                  <a:srgbClr val="2C2C2C"/>
                </a:solidFill>
              </a:rPr>
              <a:t>Implementing</a:t>
            </a:r>
            <a:r>
              <a:rPr lang="fr-FR" i="1" dirty="0">
                <a:solidFill>
                  <a:srgbClr val="2C2C2C"/>
                </a:solidFill>
              </a:rPr>
              <a:t> the </a:t>
            </a:r>
            <a:r>
              <a:rPr lang="fr-FR" i="1" dirty="0" err="1">
                <a:solidFill>
                  <a:srgbClr val="2C2C2C"/>
                </a:solidFill>
              </a:rPr>
              <a:t>Transparency</a:t>
            </a:r>
            <a:r>
              <a:rPr lang="fr-FR" i="1" dirty="0">
                <a:solidFill>
                  <a:srgbClr val="2C2C2C"/>
                </a:solidFill>
              </a:rPr>
              <a:t> Framework Institution-Wide to </a:t>
            </a:r>
            <a:r>
              <a:rPr lang="fr-FR" i="1" dirty="0" err="1">
                <a:solidFill>
                  <a:srgbClr val="2C2C2C"/>
                </a:solidFill>
              </a:rPr>
              <a:t>Improve</a:t>
            </a:r>
            <a:r>
              <a:rPr lang="fr-FR" i="1" dirty="0">
                <a:solidFill>
                  <a:srgbClr val="2C2C2C"/>
                </a:solidFill>
              </a:rPr>
              <a:t> Learning and </a:t>
            </a:r>
            <a:r>
              <a:rPr lang="fr-FR" i="1" dirty="0" err="1">
                <a:solidFill>
                  <a:srgbClr val="2C2C2C"/>
                </a:solidFill>
              </a:rPr>
              <a:t>Retention</a:t>
            </a:r>
            <a:r>
              <a:rPr lang="fr-FR" i="0" dirty="0">
                <a:solidFill>
                  <a:srgbClr val="2C2C2C"/>
                </a:solidFill>
              </a:rPr>
              <a:t>. Sterling: Stylus.</a:t>
            </a:r>
            <a:endParaRPr lang="en-CA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91190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RightStep">
      <a:dk1>
        <a:srgbClr val="000000"/>
      </a:dk1>
      <a:lt1>
        <a:srgbClr val="FFFFFF"/>
      </a:lt1>
      <a:dk2>
        <a:srgbClr val="242A41"/>
      </a:dk2>
      <a:lt2>
        <a:srgbClr val="E8E2E7"/>
      </a:lt2>
      <a:accent1>
        <a:srgbClr val="44B557"/>
      </a:accent1>
      <a:accent2>
        <a:srgbClr val="47B386"/>
      </a:accent2>
      <a:accent3>
        <a:srgbClr val="50AFB0"/>
      </a:accent3>
      <a:accent4>
        <a:srgbClr val="59A7E0"/>
      </a:accent4>
      <a:accent5>
        <a:srgbClr val="7789E5"/>
      </a:accent5>
      <a:accent6>
        <a:srgbClr val="7B59E0"/>
      </a:accent6>
      <a:hlink>
        <a:srgbClr val="AE69A2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{D6FC370A-B12A-0E42-BC29-E7DD69E60206}tf10001076</Template>
  <TotalTime>60</TotalTime>
  <Words>536</Words>
  <Application>Microsoft Macintosh PowerPoint</Application>
  <PresentationFormat>Grand écran</PresentationFormat>
  <Paragraphs>38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The Hand Bold</vt:lpstr>
      <vt:lpstr>The Serif Hand Black</vt:lpstr>
      <vt:lpstr>SketchyVTI</vt:lpstr>
      <vt:lpstr>Motivation + Syllabus =?</vt:lpstr>
      <vt:lpstr>Why?</vt:lpstr>
      <vt:lpstr>Why?</vt:lpstr>
      <vt:lpstr>WhAT IF?</vt:lpstr>
      <vt:lpstr>COSMETIC CHANGES</vt:lpstr>
      <vt:lpstr>A few additions</vt:lpstr>
      <vt:lpstr>A major upheaval</vt:lpstr>
      <vt:lpstr>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 + Syllabus =?</dc:title>
  <dc:creator>Valerie Florentin</dc:creator>
  <cp:lastModifiedBy>Valerie Florentin</cp:lastModifiedBy>
  <cp:revision>9</cp:revision>
  <dcterms:created xsi:type="dcterms:W3CDTF">2023-09-22T15:03:14Z</dcterms:created>
  <dcterms:modified xsi:type="dcterms:W3CDTF">2023-10-15T19:42:20Z</dcterms:modified>
</cp:coreProperties>
</file>